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80" r:id="rId4"/>
    <p:sldId id="262" r:id="rId5"/>
    <p:sldId id="272" r:id="rId6"/>
    <p:sldId id="281" r:id="rId7"/>
    <p:sldId id="282" r:id="rId8"/>
    <p:sldId id="273" r:id="rId9"/>
    <p:sldId id="275" r:id="rId10"/>
    <p:sldId id="279" r:id="rId11"/>
    <p:sldId id="274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C87F6-B28D-40BD-8FEC-42EDCD41FE75}" v="393" dt="2019-05-02T13:40:03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3A76B-C1EF-4618-AD5C-BBEA067F68C5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49ED5-4794-490D-A478-CE67B4718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8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5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3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2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4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9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0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7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5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1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8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9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2D0D-CB04-4E75-B657-7D139FED112C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0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cann_LI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ul.cannon@glasgow.ac.uk" TargetMode="External"/><Relationship Id="rId5" Type="http://schemas.openxmlformats.org/officeDocument/2006/relationships/hyperlink" Target="http://orcid.org/0000-0001-8721-1481" TargetMode="External"/><Relationship Id="rId10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unsplash.com/photos/mQY-1vlQnpI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nice.org.uk/guidance/ph56/evidence/evidence-review-1-43176236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371/journal.pmed.1000097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hyperlink" Target="http://prisma-statement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joannabriggs.org/research/critical-appraisal-tools.html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raining.cochrane.org/handboo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hyperlink" Target="https://casp-uk.net/casp-tools-checklist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dshare.gla.ac.uk/78/" TargetMode="External"/><Relationship Id="rId13" Type="http://schemas.openxmlformats.org/officeDocument/2006/relationships/hyperlink" Target="mailto:paul.cannon@glasgow.ac.uk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bit.ly/2yqI20Y" TargetMode="External"/><Relationship Id="rId12" Type="http://schemas.openxmlformats.org/officeDocument/2006/relationships/hyperlink" Target="http://bit.ly/2lIaTG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edshare.gla.ac.uk/278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s://edshare.gla.ac.uk/76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edshare.gla.ac.uk/3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cann_LI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ul.cannon@glasgow.ac.uk" TargetMode="External"/><Relationship Id="rId5" Type="http://schemas.openxmlformats.org/officeDocument/2006/relationships/hyperlink" Target="http://orcid.org/0000-0001-8721-1481" TargetMode="External"/><Relationship Id="rId10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unsplash.com/photos/mQY-1vlQnpI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177/1049732312452938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://dx.doi.org/10.1108/0737883061069212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pjc.acponline.org/Content/123/3/issue/ACPJC-1995-123-3-A12.htm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dx.doi.org/10.1136/bmjgh-2018-001107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://dx.doi.org/10.1046/j.1471-1842.2002.00378.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chranelibra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gserver2.amc.nl/cgi-bin/miner/miner2.cg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la.ac.uk/libr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la.ac.uk/libr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opengrey.eu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leanor.lib.gla.ac.uk/search~S6/y?Databases%20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hyperlink" Target="https://www.evidence.nhs.uk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www.ntis.gov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02763869.2017.125989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systematicreviewtool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21238"/>
          <a:stretch/>
        </p:blipFill>
        <p:spPr>
          <a:xfrm>
            <a:off x="3402622" y="0"/>
            <a:ext cx="8801101" cy="6857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92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293219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DClinPsy</a:t>
            </a: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workshop</a:t>
            </a: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1054697" y="5843624"/>
            <a:ext cx="4498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http://orcid.org/0000-0001-8721-1481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488085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6"/>
          </p:cNvPr>
          <p:cNvSpPr txBox="1"/>
          <p:nvPr/>
        </p:nvSpPr>
        <p:spPr>
          <a:xfrm>
            <a:off x="467544" y="4821177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orcid-i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221" r="12207" b="10875"/>
          <a:stretch>
            <a:fillRect/>
          </a:stretch>
        </p:blipFill>
        <p:spPr bwMode="auto">
          <a:xfrm>
            <a:off x="561754" y="5803328"/>
            <a:ext cx="491807" cy="4813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>
            <a:hlinkClick r:id="rId8"/>
          </p:cNvPr>
          <p:cNvSpPr txBox="1"/>
          <p:nvPr/>
        </p:nvSpPr>
        <p:spPr>
          <a:xfrm>
            <a:off x="467544" y="514734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@pcann_LIS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6558294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hlinkClick r:id="rId9"/>
              </a:rPr>
              <a:t>rawpixel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>
                <a:solidFill>
                  <a:schemeClr val="bg1"/>
                </a:solidFill>
                <a:hlinkClick r:id="rId10"/>
              </a:rPr>
              <a:t>Unsplash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8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of search strategies</a:t>
            </a: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575733"/>
            <a:ext cx="10515600" cy="5503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Source: Ovid MEDLINE(R) In-Process &amp; Other Non-Indexed Citations and Ovid MEDLINE</a:t>
            </a:r>
          </a:p>
          <a:p>
            <a:pPr marL="0" indent="0">
              <a:buNone/>
            </a:pPr>
            <a:r>
              <a:rPr lang="en-GB" dirty="0"/>
              <a:t>Interface: </a:t>
            </a:r>
            <a:r>
              <a:rPr lang="en-GB" dirty="0" err="1"/>
              <a:t>OvidSP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Database coverage dates: 1946 to Present</a:t>
            </a:r>
          </a:p>
          <a:p>
            <a:pPr marL="0" indent="0">
              <a:buNone/>
            </a:pPr>
            <a:r>
              <a:rPr lang="en-GB" dirty="0"/>
              <a:t>Search date: 23 May 2018</a:t>
            </a:r>
          </a:p>
          <a:p>
            <a:pPr marL="0" indent="0">
              <a:buNone/>
            </a:pPr>
            <a:r>
              <a:rPr lang="en-GB" dirty="0"/>
              <a:t>Retrieved records: 2565</a:t>
            </a:r>
          </a:p>
          <a:p>
            <a:pPr marL="0" indent="0">
              <a:buNone/>
            </a:pPr>
            <a:r>
              <a:rPr lang="en-GB" dirty="0"/>
              <a:t>Search strategy:</a:t>
            </a:r>
          </a:p>
          <a:p>
            <a:pPr marL="0" indent="0">
              <a:buNone/>
            </a:pPr>
            <a:r>
              <a:rPr lang="en-GB" dirty="0"/>
              <a:t>[Line by line, copy and paste of your search strategy]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See Appendix B of </a:t>
            </a:r>
            <a:r>
              <a:rPr lang="en-GB" dirty="0">
                <a:hlinkClick r:id="rId7"/>
              </a:rPr>
              <a:t>https://www.nice.org.uk/guidance/ph56/evidence/evidence-review-1-431762365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16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 reporting guidelines</a:t>
            </a: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74" y="762001"/>
            <a:ext cx="5490853" cy="45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0418" y="5452155"/>
            <a:ext cx="9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Moher D,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Liberati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Tetzlaff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J, Altman DG, The PRISMA Group (2009) Preferred Reporting Items for Systematic Reviews and Meta-Analyses: The PRISMA Statement. PLOS Medicine 6(7): e1000097.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https://doi.org/10.1371/journal.pmed.1000097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also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http://prisma-statement.org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9996" y="0"/>
            <a:ext cx="8229600" cy="7587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Reporting of systematic reviews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3957" y="2559723"/>
            <a:ext cx="824408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Use in conjunction with the PRISMA Checklist!</a:t>
            </a:r>
          </a:p>
          <a:p>
            <a:r>
              <a:rPr lang="en-GB" sz="2800" dirty="0"/>
              <a:t>See </a:t>
            </a:r>
            <a:r>
              <a:rPr lang="en-GB" sz="2800" dirty="0">
                <a:hlinkClick r:id="rId9"/>
              </a:rPr>
              <a:t>http://prisma-statement.org/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828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Appraisal tools</a:t>
            </a: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164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Cochrane Handbook</a:t>
            </a:r>
          </a:p>
          <a:p>
            <a:pPr marL="0" indent="0">
              <a:buNone/>
            </a:pPr>
            <a:r>
              <a:rPr lang="en-GB" dirty="0">
                <a:hlinkClick r:id="rId7"/>
              </a:rPr>
              <a:t>https://training.cochrane.org/handbook</a:t>
            </a:r>
            <a:endParaRPr lang="en-GB" dirty="0"/>
          </a:p>
          <a:p>
            <a:r>
              <a:rPr lang="en-GB" dirty="0"/>
              <a:t>See Part 2: General methods for Cochrane reviews, chapters 8 &amp; 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Joanna Briggs Institute</a:t>
            </a:r>
          </a:p>
          <a:p>
            <a:pPr marL="0" indent="0">
              <a:buNone/>
            </a:pPr>
            <a:r>
              <a:rPr lang="en-GB" dirty="0">
                <a:hlinkClick r:id="rId8"/>
              </a:rPr>
              <a:t>http://joannabriggs.org/research/critical-appraisal-tools.html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CASP</a:t>
            </a:r>
          </a:p>
          <a:p>
            <a:pPr marL="0" indent="0">
              <a:buNone/>
            </a:pPr>
            <a:r>
              <a:rPr lang="en-GB" dirty="0">
                <a:hlinkClick r:id="rId9"/>
              </a:rPr>
              <a:t>https://casp-uk.net/casp-tools-checklists/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8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Self-help resources</a:t>
            </a: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52026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ArticleReach: </a:t>
            </a:r>
            <a:r>
              <a:rPr lang="en-GB" dirty="0">
                <a:hlinkClick r:id="rId7"/>
              </a:rPr>
              <a:t>https://bit.ly/2yqI20Y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Literature search and review in MVLS: </a:t>
            </a:r>
            <a:r>
              <a:rPr lang="en-GB" dirty="0">
                <a:hlinkClick r:id="rId8"/>
              </a:rPr>
              <a:t>https://edshare.gla.ac.uk/78/</a:t>
            </a:r>
            <a:endParaRPr lang="en-GB" dirty="0"/>
          </a:p>
          <a:p>
            <a:pPr lvl="1"/>
            <a:r>
              <a:rPr lang="en-GB" dirty="0"/>
              <a:t>Formulating a research question and structuring a literature search: </a:t>
            </a:r>
            <a:r>
              <a:rPr lang="en-GB" dirty="0">
                <a:hlinkClick r:id="rId9"/>
              </a:rPr>
              <a:t>https://edshare.gla.ac.uk/38</a:t>
            </a:r>
            <a:endParaRPr lang="en-GB" dirty="0"/>
          </a:p>
          <a:p>
            <a:pPr lvl="1"/>
            <a:r>
              <a:rPr lang="en-GB" dirty="0"/>
              <a:t>Developing literature search strategies: </a:t>
            </a:r>
            <a:r>
              <a:rPr lang="en-GB" dirty="0">
                <a:hlinkClick r:id="rId10"/>
              </a:rPr>
              <a:t>https://edshare.gla.ac.uk/76</a:t>
            </a:r>
            <a:endParaRPr lang="en-GB" dirty="0"/>
          </a:p>
          <a:p>
            <a:pPr lvl="1"/>
            <a:r>
              <a:rPr lang="en-GB" dirty="0"/>
              <a:t>Searching library databases: </a:t>
            </a:r>
            <a:r>
              <a:rPr lang="en-GB" dirty="0">
                <a:hlinkClick r:id="rId11"/>
              </a:rPr>
              <a:t>https://edshare.gla.ac.uk/278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Book an appointment to see me at: </a:t>
            </a:r>
            <a:r>
              <a:rPr lang="en-GB" dirty="0">
                <a:hlinkClick r:id="rId12"/>
              </a:rPr>
              <a:t>http://bit.ly/2lIaTGI</a:t>
            </a:r>
            <a:endParaRPr lang="en-GB" dirty="0"/>
          </a:p>
          <a:p>
            <a:pPr lvl="1"/>
            <a:r>
              <a:rPr lang="en-GB" dirty="0"/>
              <a:t>only after reviewing the self-help material, please!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Contact me</a:t>
            </a:r>
          </a:p>
          <a:p>
            <a:pPr lvl="1"/>
            <a:r>
              <a:rPr lang="en-GB" dirty="0">
                <a:hlinkClick r:id="rId13"/>
              </a:rPr>
              <a:t>paul.cannon@glasgow.ac.uk</a:t>
            </a:r>
            <a:endParaRPr lang="en-GB" dirty="0"/>
          </a:p>
          <a:p>
            <a:pPr lvl="1"/>
            <a:r>
              <a:rPr lang="en-GB" dirty="0"/>
              <a:t>0141 330 6532</a:t>
            </a:r>
          </a:p>
        </p:txBody>
      </p:sp>
    </p:spTree>
    <p:extLst>
      <p:ext uri="{BB962C8B-B14F-4D97-AF65-F5344CB8AC3E}">
        <p14:creationId xmlns:p14="http://schemas.microsoft.com/office/powerpoint/2010/main" val="262321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21238"/>
          <a:stretch/>
        </p:blipFill>
        <p:spPr>
          <a:xfrm>
            <a:off x="3402622" y="0"/>
            <a:ext cx="8801101" cy="6857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92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675317"/>
            <a:ext cx="3274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https://www.gla.ac.uk/myglasgow/library</a:t>
            </a: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1054697" y="5843624"/>
            <a:ext cx="4498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http://orcid.org/0000-0001-8721-1481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129693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6"/>
          </p:cNvPr>
          <p:cNvSpPr txBox="1"/>
          <p:nvPr/>
        </p:nvSpPr>
        <p:spPr>
          <a:xfrm>
            <a:off x="467544" y="4821177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orcid-i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221" r="12207" b="10875"/>
          <a:stretch>
            <a:fillRect/>
          </a:stretch>
        </p:blipFill>
        <p:spPr bwMode="auto">
          <a:xfrm>
            <a:off x="561754" y="5803328"/>
            <a:ext cx="491807" cy="4813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>
            <a:hlinkClick r:id="rId8"/>
          </p:cNvPr>
          <p:cNvSpPr txBox="1"/>
          <p:nvPr/>
        </p:nvSpPr>
        <p:spPr>
          <a:xfrm>
            <a:off x="467544" y="514734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@pcann_LIS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6558294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hlinkClick r:id="rId9"/>
              </a:rPr>
              <a:t>rawpixel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>
                <a:solidFill>
                  <a:schemeClr val="bg1"/>
                </a:solidFill>
                <a:hlinkClick r:id="rId10"/>
              </a:rPr>
              <a:t>Unsplash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7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75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Refining a research and search question</a:t>
            </a:r>
          </a:p>
          <a:p>
            <a:r>
              <a:rPr lang="en-GB" dirty="0"/>
              <a:t>Developing inclusion and exclusion criteria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Database selection</a:t>
            </a:r>
          </a:p>
          <a:p>
            <a:r>
              <a:rPr lang="en-GB" dirty="0"/>
              <a:t>Scoping searches</a:t>
            </a:r>
          </a:p>
          <a:p>
            <a:r>
              <a:rPr lang="en-GB" dirty="0"/>
              <a:t>Search terms, search syntax and subject headings</a:t>
            </a:r>
          </a:p>
          <a:p>
            <a:r>
              <a:rPr lang="en-GB" dirty="0"/>
              <a:t>Practical database searches</a:t>
            </a:r>
          </a:p>
          <a:p>
            <a:r>
              <a:rPr lang="en-GB" dirty="0"/>
              <a:t>Saving searches and exporting results to reference management software (i.e. EndNote)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PRISMA reporting guidelines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Critical appraisal tools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be covering…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77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strategies and search questions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383097"/>
              </p:ext>
            </p:extLst>
          </p:nvPr>
        </p:nvGraphicFramePr>
        <p:xfrm>
          <a:off x="457198" y="357024"/>
          <a:ext cx="11030400" cy="4631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600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757600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2757600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2757600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</a:tblGrid>
              <a:tr h="1155405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</a:p>
                    <a:p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Evidence-based medicine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http://dx.doi.org/10.7326/ACPJC-1995-123-3-A12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SPICE</a:t>
                      </a:r>
                    </a:p>
                    <a:p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projects or interventions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http://dx.doi.org/10.1108/07378830610692127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SPIDER</a:t>
                      </a:r>
                    </a:p>
                    <a:p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Qualitative or mixed methods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http://dx.doi.org/10.1177/1049732312452938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ECLIPSE</a:t>
                      </a:r>
                    </a:p>
                    <a:p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services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http://dx.doi.org/10.1046/j.1471-1842.2002.00378.x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etting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xpectation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 / indicator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erspective / population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henomenon of </a:t>
                      </a: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nterest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lient group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omparator / control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esign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360438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utcome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omparison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mpact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888769">
                <a:tc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esearch methodology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method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rofessionals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  <a:tr h="360438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rvice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18847046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CB3A5EC-A1DF-40BF-95AF-38B1F3985B6E}"/>
              </a:ext>
            </a:extLst>
          </p:cNvPr>
          <p:cNvSpPr/>
          <p:nvPr/>
        </p:nvSpPr>
        <p:spPr>
          <a:xfrm>
            <a:off x="457198" y="5213194"/>
            <a:ext cx="10979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See Supplementary Material 1 of Booth A, Noyes J,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Flemming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Formulating questions to explore complex interventions within qualitative evidence synthesis.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BMJ Global Health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2019;4:e001107: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http://dx.doi.org/10.1136/bmjgh-2018-001107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for an exhaustive list of question formulation frameworks.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If a template doesn’t fit your research question, don’t worry. The main aim is to identify the key components of your search and the various synonyms and acronyms used to describe them.</a:t>
            </a:r>
          </a:p>
        </p:txBody>
      </p:sp>
    </p:spTree>
    <p:extLst>
      <p:ext uri="{BB962C8B-B14F-4D97-AF65-F5344CB8AC3E}">
        <p14:creationId xmlns:p14="http://schemas.microsoft.com/office/powerpoint/2010/main" val="103467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2799"/>
            <a:ext cx="10515600" cy="33321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Cochrane Library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www.cochranelibrary.com</a:t>
            </a:r>
            <a:endParaRPr lang="en-GB" dirty="0"/>
          </a:p>
          <a:p>
            <a:r>
              <a:rPr lang="en-GB" dirty="0"/>
              <a:t>Shows the methods of previous reviews</a:t>
            </a:r>
          </a:p>
          <a:p>
            <a:pPr lvl="1"/>
            <a:r>
              <a:rPr lang="en-GB" dirty="0"/>
              <a:t>Databases used</a:t>
            </a:r>
          </a:p>
          <a:p>
            <a:pPr lvl="1"/>
            <a:r>
              <a:rPr lang="en-GB" dirty="0"/>
              <a:t>Search strategies for each database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out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1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9999"/>
            <a:ext cx="10515600" cy="2874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PubReMiner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https://hgserver2.amc.nl/cgi-bin/miner/miner2.cgi</a:t>
            </a:r>
            <a:endParaRPr lang="en-GB" dirty="0"/>
          </a:p>
          <a:p>
            <a:r>
              <a:rPr lang="en-GB" dirty="0"/>
              <a:t>Quickly identifying textwords and subject headings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first search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4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1519"/>
            <a:ext cx="10515600" cy="2874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Medline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www.gla.ac.uk/library</a:t>
            </a:r>
            <a:endParaRPr lang="en-GB" u="sng" dirty="0"/>
          </a:p>
          <a:p>
            <a:r>
              <a:rPr lang="en-GB" dirty="0"/>
              <a:t>On the Library search box, click ‘Databases’ &gt; ‘Databases by name’. Type in Medline. Connect to ‘Medline (Ovid)’. Login with your GUID and password. Select ‘Embase 1947-Present, Updated daily’.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first search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4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1519"/>
            <a:ext cx="10515600" cy="2874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PsycINFO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www.gla.ac.uk/library</a:t>
            </a:r>
            <a:endParaRPr lang="en-GB" u="sng" dirty="0"/>
          </a:p>
          <a:p>
            <a:r>
              <a:rPr lang="en-GB" dirty="0"/>
              <a:t>On the Library search box, click ‘Databases’ &gt; ‘Databases by name’. Type in PsycINFO. Connect to ‘PsycINFO (EBSCOhost)’. Login with your GUID and password.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databases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67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 literature</a:t>
            </a: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4826000"/>
          </a:xfrm>
        </p:spPr>
        <p:txBody>
          <a:bodyPr>
            <a:normAutofit/>
          </a:bodyPr>
          <a:lstStyle/>
          <a:p>
            <a:r>
              <a:rPr lang="en-GB" dirty="0"/>
              <a:t>Conference proceedings and abstracts</a:t>
            </a:r>
          </a:p>
          <a:p>
            <a:pPr lvl="1"/>
            <a:r>
              <a:rPr lang="en-GB" dirty="0"/>
              <a:t>Covered in Scopus and Web of Science, </a:t>
            </a:r>
            <a:r>
              <a:rPr lang="en-GB" dirty="0">
                <a:hlinkClick r:id="rId7"/>
              </a:rPr>
              <a:t>PapersFirst and </a:t>
            </a:r>
            <a:r>
              <a:rPr lang="en-GB" dirty="0" err="1">
                <a:hlinkClick r:id="rId7"/>
              </a:rPr>
              <a:t>ProceedingsFirst</a:t>
            </a:r>
            <a:endParaRPr lang="en-GB" dirty="0"/>
          </a:p>
          <a:p>
            <a:r>
              <a:rPr lang="en-GB" dirty="0"/>
              <a:t>Official publications</a:t>
            </a:r>
          </a:p>
          <a:p>
            <a:pPr lvl="1"/>
            <a:r>
              <a:rPr lang="en-GB" dirty="0"/>
              <a:t>Government, NGOs, charities, professional bodies, etc.</a:t>
            </a:r>
          </a:p>
          <a:p>
            <a:r>
              <a:rPr lang="en-GB" dirty="0"/>
              <a:t>Sources</a:t>
            </a:r>
          </a:p>
          <a:p>
            <a:pPr lvl="1"/>
            <a:r>
              <a:rPr lang="en-GB" dirty="0">
                <a:hlinkClick r:id="rId8"/>
              </a:rPr>
              <a:t>Open Grey (EU)</a:t>
            </a:r>
            <a:endParaRPr lang="en-GB" dirty="0"/>
          </a:p>
          <a:p>
            <a:pPr lvl="1"/>
            <a:r>
              <a:rPr lang="en-GB" dirty="0">
                <a:hlinkClick r:id="rId9"/>
              </a:rPr>
              <a:t>National Technical Information Service (US)</a:t>
            </a:r>
            <a:endParaRPr lang="en-GB" dirty="0"/>
          </a:p>
          <a:p>
            <a:pPr lvl="1"/>
            <a:r>
              <a:rPr lang="en-GB" dirty="0">
                <a:hlinkClick r:id="rId10"/>
              </a:rPr>
              <a:t>NICE Evidence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90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review toolbox and EndNote</a:t>
            </a: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656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7"/>
              </a:rPr>
              <a:t>http://systematicreviewtools.com/</a:t>
            </a:r>
            <a:endParaRPr lang="en-GB" dirty="0"/>
          </a:p>
          <a:p>
            <a:r>
              <a:rPr lang="en-GB" dirty="0"/>
              <a:t>Select an underlying approach: Whole process &gt; Search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Micah D. J. Peters (2017) Managing and Coding References for Systematic Reviews and Scoping Reviews in EndNote, Medical Reference Services Quarterly, 36:1, 19-31, DOI: </a:t>
            </a:r>
            <a:r>
              <a:rPr lang="en-GB" dirty="0">
                <a:hlinkClick r:id="rId8"/>
              </a:rPr>
              <a:t>10.1080/02763869.2017.1259891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8663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Arial" id="{4026CD90-3A26-4C97-A1D7-68C162128DB1}" vid="{067065F2-8CF5-45B2-91D6-272E34F7F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370</TotalTime>
  <Words>1061</Words>
  <Application>Microsoft Office PowerPoint</Application>
  <PresentationFormat>Widescreen</PresentationFormat>
  <Paragraphs>146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Theme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DClinPsy systematic review workshop</dc:title>
  <dc:creator>Paul Cannon</dc:creator>
  <cp:lastModifiedBy>Paul Cannon</cp:lastModifiedBy>
  <cp:revision>1</cp:revision>
  <dcterms:created xsi:type="dcterms:W3CDTF">2019-04-30T09:51:54Z</dcterms:created>
  <dcterms:modified xsi:type="dcterms:W3CDTF">2019-05-02T13:40:03Z</dcterms:modified>
</cp:coreProperties>
</file>