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80" r:id="rId4"/>
    <p:sldId id="262" r:id="rId5"/>
    <p:sldId id="272" r:id="rId6"/>
    <p:sldId id="281" r:id="rId7"/>
    <p:sldId id="282" r:id="rId8"/>
    <p:sldId id="273" r:id="rId9"/>
    <p:sldId id="275" r:id="rId10"/>
    <p:sldId id="279" r:id="rId11"/>
    <p:sldId id="274" r:id="rId12"/>
    <p:sldId id="276" r:id="rId13"/>
    <p:sldId id="277" r:id="rId14"/>
    <p:sldId id="27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6C87F6-B28D-40BD-8FEC-42EDCD41FE75}" v="393" dt="2019-05-02T13:40:03.2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65" d="100"/>
          <a:sy n="65" d="100"/>
        </p:scale>
        <p:origin x="78" y="11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13A76B-C1EF-4618-AD5C-BBEA067F68C5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149ED5-4794-490D-A478-CE67B47186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248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Don’t underestimate grey literature.</a:t>
            </a:r>
            <a:r>
              <a:rPr lang="en-GB" baseline="0" dirty="0"/>
              <a:t> It is important to look beyond academic publications and to the professional use of information and knowledge.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5850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Don’t underestimate grey literature.</a:t>
            </a:r>
            <a:r>
              <a:rPr lang="en-GB" baseline="0" dirty="0"/>
              <a:t> It is important to look beyond academic publications and to the professional use of information and knowledge.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6236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Don’t underestimate grey literature.</a:t>
            </a:r>
            <a:r>
              <a:rPr lang="en-GB" baseline="0" dirty="0"/>
              <a:t> It is important to look beyond academic publications and to the professional use of information and knowledge.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822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Don’t underestimate grey literature.</a:t>
            </a:r>
            <a:r>
              <a:rPr lang="en-GB" baseline="0" dirty="0"/>
              <a:t> It is important to look beyond academic publications and to the professional use of information and knowledge.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88493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Don’t underestimate grey literature.</a:t>
            </a:r>
            <a:r>
              <a:rPr lang="en-GB" baseline="0" dirty="0"/>
              <a:t> It is important to look beyond academic publications and to the professional use of information and knowledge.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6965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Don’t underestimate grey literature.</a:t>
            </a:r>
            <a:r>
              <a:rPr lang="en-GB" baseline="0" dirty="0"/>
              <a:t> It is important to look beyond academic publications and to the professional use of information and knowledge.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002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72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954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2013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881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421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5628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8004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592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674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698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509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572D0D-CB04-4E75-B657-7D139FED112C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003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pcann_LIS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paul.cannon@glasgow.ac.uk" TargetMode="External"/><Relationship Id="rId5" Type="http://schemas.openxmlformats.org/officeDocument/2006/relationships/hyperlink" Target="http://orcid.org/0000-0001-8721-1481" TargetMode="External"/><Relationship Id="rId10" Type="http://schemas.openxmlformats.org/officeDocument/2006/relationships/hyperlink" Target="https://unsplash.com/?utm_source=unsplash&amp;utm_medium=referral&amp;utm_content=creditCopyText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unsplash.com/photos/mQY-1vlQnpI?utm_source=unsplash&amp;utm_medium=referral&amp;utm_content=creditCopyText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https://www.nice.org.uk/guidance/ph56/evidence/evidence-review-1-431762365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371/journal.pmed.1000097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Relationship Id="rId9" Type="http://schemas.openxmlformats.org/officeDocument/2006/relationships/hyperlink" Target="http://prisma-statement.org/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joannabriggs.org/research/critical-appraisal-tools.html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s://training.cochrane.org/handbook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Relationship Id="rId9" Type="http://schemas.openxmlformats.org/officeDocument/2006/relationships/hyperlink" Target="https://casp-uk.net/casp-tools-checklists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edshare.gla.ac.uk/78/" TargetMode="External"/><Relationship Id="rId13" Type="http://schemas.openxmlformats.org/officeDocument/2006/relationships/hyperlink" Target="mailto:paul.cannon@glasgow.ac.uk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s://bit.ly/2yqI20Y" TargetMode="External"/><Relationship Id="rId12" Type="http://schemas.openxmlformats.org/officeDocument/2006/relationships/hyperlink" Target="http://bit.ly/2lIaTGI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hyperlink" Target="https://edshare.gla.ac.uk/278" TargetMode="External"/><Relationship Id="rId5" Type="http://schemas.openxmlformats.org/officeDocument/2006/relationships/image" Target="../media/image7.jpg"/><Relationship Id="rId10" Type="http://schemas.openxmlformats.org/officeDocument/2006/relationships/hyperlink" Target="https://edshare.gla.ac.uk/76" TargetMode="External"/><Relationship Id="rId4" Type="http://schemas.openxmlformats.org/officeDocument/2006/relationships/image" Target="../media/image6.jpg"/><Relationship Id="rId9" Type="http://schemas.openxmlformats.org/officeDocument/2006/relationships/hyperlink" Target="https://edshare.gla.ac.uk/38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pcann_LIS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paul.cannon@glasgow.ac.uk" TargetMode="External"/><Relationship Id="rId5" Type="http://schemas.openxmlformats.org/officeDocument/2006/relationships/hyperlink" Target="http://orcid.org/0000-0001-8721-1481" TargetMode="External"/><Relationship Id="rId10" Type="http://schemas.openxmlformats.org/officeDocument/2006/relationships/hyperlink" Target="https://unsplash.com/?utm_source=unsplash&amp;utm_medium=referral&amp;utm_content=creditCopyText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unsplash.com/photos/mQY-1vlQnpI?utm_source=unsplash&amp;utm_medium=referral&amp;utm_content=creditCopyTex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dx.doi.org/10.1177/1049732312452938" TargetMode="External"/><Relationship Id="rId3" Type="http://schemas.openxmlformats.org/officeDocument/2006/relationships/image" Target="../media/image6.jpg"/><Relationship Id="rId7" Type="http://schemas.openxmlformats.org/officeDocument/2006/relationships/hyperlink" Target="http://dx.doi.org/10.1108/07378830610692127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cpjc.acponline.org/Content/123/3/issue/ACPJC-1995-123-3-A12.htm" TargetMode="External"/><Relationship Id="rId5" Type="http://schemas.openxmlformats.org/officeDocument/2006/relationships/image" Target="../media/image8.png"/><Relationship Id="rId10" Type="http://schemas.openxmlformats.org/officeDocument/2006/relationships/hyperlink" Target="http://dx.doi.org/10.1136/bmjgh-2018-001107" TargetMode="External"/><Relationship Id="rId4" Type="http://schemas.openxmlformats.org/officeDocument/2006/relationships/image" Target="../media/image7.jpg"/><Relationship Id="rId9" Type="http://schemas.openxmlformats.org/officeDocument/2006/relationships/hyperlink" Target="http://dx.doi.org/10.1046/j.1471-1842.2002.00378.x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cochranelibrary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hgserver2.amc.nl/cgi-bin/miner/miner2.cgi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gla.ac.uk/library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gla.ac.uk/library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opengrey.eu/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://eleanor.lib.gla.ac.uk/search~S6/y?Databases%20P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10" Type="http://schemas.openxmlformats.org/officeDocument/2006/relationships/hyperlink" Target="https://www.evidence.nhs.uk/" TargetMode="External"/><Relationship Id="rId4" Type="http://schemas.openxmlformats.org/officeDocument/2006/relationships/image" Target="../media/image6.jpg"/><Relationship Id="rId9" Type="http://schemas.openxmlformats.org/officeDocument/2006/relationships/hyperlink" Target="https://www.ntis.gov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80/02763869.2017.1259891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://systematicreviewtools.com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" r="21238"/>
          <a:stretch/>
        </p:blipFill>
        <p:spPr>
          <a:xfrm>
            <a:off x="3402622" y="0"/>
            <a:ext cx="8801101" cy="68573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569201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4530"/>
            <a:ext cx="1584176" cy="4913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7544" y="1293219"/>
            <a:ext cx="4320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DClinPsy</a:t>
            </a:r>
          </a:p>
          <a:p>
            <a:r>
              <a:rPr lang="en-GB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systematic</a:t>
            </a:r>
          </a:p>
          <a:p>
            <a:r>
              <a:rPr lang="en-GB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workshop</a:t>
            </a:r>
          </a:p>
        </p:txBody>
      </p:sp>
      <p:sp>
        <p:nvSpPr>
          <p:cNvPr id="8" name="Rectangle 7">
            <a:hlinkClick r:id="rId5"/>
          </p:cNvPr>
          <p:cNvSpPr/>
          <p:nvPr/>
        </p:nvSpPr>
        <p:spPr>
          <a:xfrm>
            <a:off x="1054697" y="5843624"/>
            <a:ext cx="44983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http://orcid.org/0000-0001-8721-1481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7544" y="3488085"/>
            <a:ext cx="4392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Paul Cannon</a:t>
            </a:r>
          </a:p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College Librarian Medical, Veterinary &amp; Life Sciences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hlinkClick r:id="rId6"/>
          </p:cNvPr>
          <p:cNvSpPr txBox="1"/>
          <p:nvPr/>
        </p:nvSpPr>
        <p:spPr>
          <a:xfrm>
            <a:off x="467544" y="4821177"/>
            <a:ext cx="4968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paul.cannon@glasgow.ac.uk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6" descr="orcid-i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8" t="9221" r="12207" b="10875"/>
          <a:stretch>
            <a:fillRect/>
          </a:stretch>
        </p:blipFill>
        <p:spPr bwMode="auto">
          <a:xfrm>
            <a:off x="561754" y="5803328"/>
            <a:ext cx="491807" cy="481368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2" name="TextBox 11">
            <a:hlinkClick r:id="rId8"/>
          </p:cNvPr>
          <p:cNvSpPr txBox="1"/>
          <p:nvPr/>
        </p:nvSpPr>
        <p:spPr>
          <a:xfrm>
            <a:off x="467544" y="5147344"/>
            <a:ext cx="4968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@pcann_LIS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67544" y="6558294"/>
            <a:ext cx="26436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Photo by </a:t>
            </a:r>
            <a:r>
              <a:rPr lang="en-GB" sz="1400" dirty="0" err="1">
                <a:solidFill>
                  <a:schemeClr val="bg1"/>
                </a:solidFill>
                <a:hlinkClick r:id="rId9"/>
              </a:rPr>
              <a:t>rawpixel</a:t>
            </a:r>
            <a:r>
              <a:rPr lang="en-GB" sz="1400" dirty="0">
                <a:solidFill>
                  <a:schemeClr val="bg1"/>
                </a:solidFill>
              </a:rPr>
              <a:t> on </a:t>
            </a:r>
            <a:r>
              <a:rPr lang="en-GB" sz="1400" dirty="0">
                <a:solidFill>
                  <a:schemeClr val="bg1"/>
                </a:solidFill>
                <a:hlinkClick r:id="rId10"/>
              </a:rPr>
              <a:t>Unsplash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488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Reporting of search strategies</a:t>
            </a:r>
          </a:p>
        </p:txBody>
      </p:sp>
      <p:pic>
        <p:nvPicPr>
          <p:cNvPr id="13" name="Picture 12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14" name="Picture 1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15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838200" y="575733"/>
            <a:ext cx="10515600" cy="550333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/>
              <a:t>Source: Ovid MEDLINE(R) In-Process &amp; Other Non-Indexed Citations and Ovid MEDLINE</a:t>
            </a:r>
          </a:p>
          <a:p>
            <a:pPr marL="0" indent="0">
              <a:buNone/>
            </a:pPr>
            <a:r>
              <a:rPr lang="en-GB" dirty="0"/>
              <a:t>Interface: </a:t>
            </a:r>
            <a:r>
              <a:rPr lang="en-GB" dirty="0" err="1"/>
              <a:t>OvidSP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Database coverage dates: 1946 to Present</a:t>
            </a:r>
          </a:p>
          <a:p>
            <a:pPr marL="0" indent="0">
              <a:buNone/>
            </a:pPr>
            <a:r>
              <a:rPr lang="en-GB" dirty="0"/>
              <a:t>Search date: 23 May 2018</a:t>
            </a:r>
          </a:p>
          <a:p>
            <a:pPr marL="0" indent="0">
              <a:buNone/>
            </a:pPr>
            <a:r>
              <a:rPr lang="en-GB" dirty="0"/>
              <a:t>Retrieved records: 2565</a:t>
            </a:r>
          </a:p>
          <a:p>
            <a:pPr marL="0" indent="0">
              <a:buNone/>
            </a:pPr>
            <a:r>
              <a:rPr lang="en-GB" dirty="0"/>
              <a:t>Search strategy:</a:t>
            </a:r>
          </a:p>
          <a:p>
            <a:pPr marL="0" indent="0">
              <a:buNone/>
            </a:pPr>
            <a:r>
              <a:rPr lang="en-GB" dirty="0"/>
              <a:t>[Line by line, copy and paste of your search strategy]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See Appendix B of </a:t>
            </a:r>
            <a:r>
              <a:rPr lang="en-GB" dirty="0">
                <a:hlinkClick r:id="rId7"/>
              </a:rPr>
              <a:t>https://www.nice.org.uk/guidance/ph56/evidence/evidence-review-1-431762365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11673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PRISMA reporting guidelines</a:t>
            </a:r>
          </a:p>
        </p:txBody>
      </p:sp>
      <p:pic>
        <p:nvPicPr>
          <p:cNvPr id="13" name="Picture 12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14" name="Picture 1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15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574" y="762001"/>
            <a:ext cx="5490853" cy="45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340418" y="5452155"/>
            <a:ext cx="9001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Moher D, </a:t>
            </a:r>
            <a:r>
              <a:rPr lang="en-US" alt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Liberati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US" alt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Tetzlaff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J, Altman DG, The PRISMA Group (2009) Preferred Reporting Items for Systematic Reviews and Meta-Analyses: The PRISMA Statement. PLOS Medicine 6(7): e1000097.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https://doi.org/10.1371/journal.pmed.1000097</a:t>
            </a:r>
            <a:endParaRPr lang="en-US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See also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http://prisma-statement.org</a:t>
            </a:r>
            <a:endParaRPr lang="en-US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09996" y="0"/>
            <a:ext cx="8229600" cy="758747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Reporting of systematic reviews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73957" y="2559723"/>
            <a:ext cx="8244085" cy="954107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/>
              <a:t>Use in conjunction with the PRISMA Checklist!</a:t>
            </a:r>
          </a:p>
          <a:p>
            <a:r>
              <a:rPr lang="en-GB" sz="2800" dirty="0"/>
              <a:t>See </a:t>
            </a:r>
            <a:r>
              <a:rPr lang="en-GB" sz="2800" dirty="0">
                <a:hlinkClick r:id="rId9"/>
              </a:rPr>
              <a:t>http://prisma-statement.org/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882853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Appraisal tools</a:t>
            </a:r>
          </a:p>
        </p:txBody>
      </p:sp>
      <p:pic>
        <p:nvPicPr>
          <p:cNvPr id="13" name="Picture 12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14" name="Picture 1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15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1646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Cochrane Handbook</a:t>
            </a:r>
          </a:p>
          <a:p>
            <a:pPr marL="0" indent="0">
              <a:buNone/>
            </a:pPr>
            <a:r>
              <a:rPr lang="en-GB" dirty="0">
                <a:hlinkClick r:id="rId7"/>
              </a:rPr>
              <a:t>https://training.cochrane.org/handbook</a:t>
            </a:r>
            <a:endParaRPr lang="en-GB" dirty="0"/>
          </a:p>
          <a:p>
            <a:r>
              <a:rPr lang="en-GB" dirty="0"/>
              <a:t>See Part 2: General methods for Cochrane reviews, chapters 8 &amp; 9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Joanna Briggs Institute</a:t>
            </a:r>
          </a:p>
          <a:p>
            <a:pPr marL="0" indent="0">
              <a:buNone/>
            </a:pPr>
            <a:r>
              <a:rPr lang="en-GB" dirty="0">
                <a:hlinkClick r:id="rId8"/>
              </a:rPr>
              <a:t>http://joannabriggs.org/research/critical-appraisal-tools.html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CASP</a:t>
            </a:r>
          </a:p>
          <a:p>
            <a:pPr marL="0" indent="0">
              <a:buNone/>
            </a:pPr>
            <a:r>
              <a:rPr lang="en-GB" dirty="0">
                <a:hlinkClick r:id="rId9"/>
              </a:rPr>
              <a:t>https://casp-uk.net/casp-tools-checklists/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184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Self-help resources</a:t>
            </a:r>
          </a:p>
        </p:txBody>
      </p:sp>
      <p:pic>
        <p:nvPicPr>
          <p:cNvPr id="13" name="Picture 12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14" name="Picture 1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15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838200" y="558800"/>
            <a:ext cx="10515600" cy="5520266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ArticleReach: </a:t>
            </a:r>
            <a:r>
              <a:rPr lang="en-GB" dirty="0">
                <a:hlinkClick r:id="rId7"/>
              </a:rPr>
              <a:t>https://bit.ly/2yqI20Y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Literature search and review in MVLS: </a:t>
            </a:r>
            <a:r>
              <a:rPr lang="en-GB" dirty="0">
                <a:hlinkClick r:id="rId8"/>
              </a:rPr>
              <a:t>https://edshare.gla.ac.uk/78/</a:t>
            </a:r>
            <a:endParaRPr lang="en-GB" dirty="0"/>
          </a:p>
          <a:p>
            <a:pPr lvl="1"/>
            <a:r>
              <a:rPr lang="en-GB" dirty="0"/>
              <a:t>Formulating a research question and structuring a literature search: </a:t>
            </a:r>
            <a:r>
              <a:rPr lang="en-GB" dirty="0">
                <a:hlinkClick r:id="rId9"/>
              </a:rPr>
              <a:t>https://edshare.gla.ac.uk/38</a:t>
            </a:r>
            <a:endParaRPr lang="en-GB" dirty="0"/>
          </a:p>
          <a:p>
            <a:pPr lvl="1"/>
            <a:r>
              <a:rPr lang="en-GB" dirty="0"/>
              <a:t>Developing literature search strategies: </a:t>
            </a:r>
            <a:r>
              <a:rPr lang="en-GB" dirty="0">
                <a:hlinkClick r:id="rId10"/>
              </a:rPr>
              <a:t>https://edshare.gla.ac.uk/76</a:t>
            </a:r>
            <a:endParaRPr lang="en-GB" dirty="0"/>
          </a:p>
          <a:p>
            <a:pPr lvl="1"/>
            <a:r>
              <a:rPr lang="en-GB" dirty="0"/>
              <a:t>Searching library databases: </a:t>
            </a:r>
            <a:r>
              <a:rPr lang="en-GB" dirty="0">
                <a:hlinkClick r:id="rId11"/>
              </a:rPr>
              <a:t>https://edshare.gla.ac.uk/278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Book an appointment to see me at: </a:t>
            </a:r>
            <a:r>
              <a:rPr lang="en-GB" dirty="0">
                <a:hlinkClick r:id="rId12"/>
              </a:rPr>
              <a:t>http://bit.ly/2lIaTGI</a:t>
            </a:r>
            <a:endParaRPr lang="en-GB" dirty="0"/>
          </a:p>
          <a:p>
            <a:pPr lvl="1"/>
            <a:r>
              <a:rPr lang="en-GB" dirty="0"/>
              <a:t>only after reviewing the self-help material, please!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Contact me</a:t>
            </a:r>
          </a:p>
          <a:p>
            <a:pPr lvl="1"/>
            <a:r>
              <a:rPr lang="en-GB" dirty="0">
                <a:hlinkClick r:id="rId13"/>
              </a:rPr>
              <a:t>paul.cannon@glasgow.ac.uk</a:t>
            </a:r>
            <a:endParaRPr lang="en-GB" dirty="0"/>
          </a:p>
          <a:p>
            <a:pPr lvl="1"/>
            <a:r>
              <a:rPr lang="en-GB" dirty="0"/>
              <a:t>0141 330 6532</a:t>
            </a:r>
          </a:p>
        </p:txBody>
      </p:sp>
    </p:spTree>
    <p:extLst>
      <p:ext uri="{BB962C8B-B14F-4D97-AF65-F5344CB8AC3E}">
        <p14:creationId xmlns:p14="http://schemas.microsoft.com/office/powerpoint/2010/main" val="26232199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" r="21238"/>
          <a:stretch/>
        </p:blipFill>
        <p:spPr>
          <a:xfrm>
            <a:off x="3402622" y="0"/>
            <a:ext cx="8801101" cy="68573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569201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4530"/>
            <a:ext cx="1584176" cy="4913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7544" y="1675317"/>
            <a:ext cx="32747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https://www.gla.ac.uk/myglasgow/library</a:t>
            </a:r>
          </a:p>
        </p:txBody>
      </p:sp>
      <p:sp>
        <p:nvSpPr>
          <p:cNvPr id="8" name="Rectangle 7">
            <a:hlinkClick r:id="rId5"/>
          </p:cNvPr>
          <p:cNvSpPr/>
          <p:nvPr/>
        </p:nvSpPr>
        <p:spPr>
          <a:xfrm>
            <a:off x="1054697" y="5843624"/>
            <a:ext cx="44983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http://orcid.org/0000-0001-8721-1481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7544" y="3129693"/>
            <a:ext cx="4392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Paul Cannon</a:t>
            </a:r>
          </a:p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College Librarian Medical, Veterinary &amp; Life Sciences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hlinkClick r:id="rId6"/>
          </p:cNvPr>
          <p:cNvSpPr txBox="1"/>
          <p:nvPr/>
        </p:nvSpPr>
        <p:spPr>
          <a:xfrm>
            <a:off x="467544" y="4821177"/>
            <a:ext cx="4968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paul.cannon@glasgow.ac.uk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6" descr="orcid-i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8" t="9221" r="12207" b="10875"/>
          <a:stretch>
            <a:fillRect/>
          </a:stretch>
        </p:blipFill>
        <p:spPr bwMode="auto">
          <a:xfrm>
            <a:off x="561754" y="5803328"/>
            <a:ext cx="491807" cy="481368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2" name="TextBox 11">
            <a:hlinkClick r:id="rId8"/>
          </p:cNvPr>
          <p:cNvSpPr txBox="1"/>
          <p:nvPr/>
        </p:nvSpPr>
        <p:spPr>
          <a:xfrm>
            <a:off x="467544" y="5147344"/>
            <a:ext cx="4968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@pcann_LIS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67544" y="6558294"/>
            <a:ext cx="26436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Photo by </a:t>
            </a:r>
            <a:r>
              <a:rPr lang="en-GB" sz="1400" dirty="0" err="1">
                <a:solidFill>
                  <a:schemeClr val="bg1"/>
                </a:solidFill>
                <a:hlinkClick r:id="rId9"/>
              </a:rPr>
              <a:t>rawpixel</a:t>
            </a:r>
            <a:r>
              <a:rPr lang="en-GB" sz="1400" dirty="0">
                <a:solidFill>
                  <a:schemeClr val="bg1"/>
                </a:solidFill>
              </a:rPr>
              <a:t> on </a:t>
            </a:r>
            <a:r>
              <a:rPr lang="en-GB" sz="1400" dirty="0">
                <a:solidFill>
                  <a:schemeClr val="bg1"/>
                </a:solidFill>
                <a:hlinkClick r:id="rId10"/>
              </a:rPr>
              <a:t>Unsplash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277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3759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Refining a research and search question</a:t>
            </a:r>
          </a:p>
          <a:p>
            <a:r>
              <a:rPr lang="en-GB" dirty="0"/>
              <a:t>Developing inclusion and exclusion criteria</a:t>
            </a:r>
          </a:p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Database selection</a:t>
            </a:r>
          </a:p>
          <a:p>
            <a:r>
              <a:rPr lang="en-GB" dirty="0"/>
              <a:t>Scoping searches</a:t>
            </a:r>
          </a:p>
          <a:p>
            <a:r>
              <a:rPr lang="en-GB" dirty="0"/>
              <a:t>Search terms, search syntax and subject headings</a:t>
            </a:r>
          </a:p>
          <a:p>
            <a:r>
              <a:rPr lang="en-GB" dirty="0"/>
              <a:t>Practical database searches</a:t>
            </a:r>
          </a:p>
          <a:p>
            <a:r>
              <a:rPr lang="en-GB" dirty="0"/>
              <a:t>Saving searches and exporting results to reference management software (i.e. EndNote)</a:t>
            </a:r>
          </a:p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PRISMA reporting guidelines</a:t>
            </a:r>
          </a:p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Critical appraisal tools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will be covering…</a:t>
            </a:r>
          </a:p>
        </p:txBody>
      </p:sp>
      <p:pic>
        <p:nvPicPr>
          <p:cNvPr id="6" name="Picture 5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7" name="Picture 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8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4779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Search strategies and search questions</a:t>
            </a:r>
          </a:p>
        </p:txBody>
      </p:sp>
      <p:pic>
        <p:nvPicPr>
          <p:cNvPr id="6" name="Picture 5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7" name="Picture 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8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5383097"/>
              </p:ext>
            </p:extLst>
          </p:nvPr>
        </p:nvGraphicFramePr>
        <p:xfrm>
          <a:off x="457198" y="357024"/>
          <a:ext cx="11030400" cy="46314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7600">
                  <a:extLst>
                    <a:ext uri="{9D8B030D-6E8A-4147-A177-3AD203B41FA5}">
                      <a16:colId xmlns:a16="http://schemas.microsoft.com/office/drawing/2014/main" val="3625104926"/>
                    </a:ext>
                  </a:extLst>
                </a:gridCol>
                <a:gridCol w="2757600">
                  <a:extLst>
                    <a:ext uri="{9D8B030D-6E8A-4147-A177-3AD203B41FA5}">
                      <a16:colId xmlns:a16="http://schemas.microsoft.com/office/drawing/2014/main" val="514238914"/>
                    </a:ext>
                  </a:extLst>
                </a:gridCol>
                <a:gridCol w="2757600">
                  <a:extLst>
                    <a:ext uri="{9D8B030D-6E8A-4147-A177-3AD203B41FA5}">
                      <a16:colId xmlns:a16="http://schemas.microsoft.com/office/drawing/2014/main" val="174365433"/>
                    </a:ext>
                  </a:extLst>
                </a:gridCol>
                <a:gridCol w="2757600">
                  <a:extLst>
                    <a:ext uri="{9D8B030D-6E8A-4147-A177-3AD203B41FA5}">
                      <a16:colId xmlns:a16="http://schemas.microsoft.com/office/drawing/2014/main" val="2679108925"/>
                    </a:ext>
                  </a:extLst>
                </a:gridCol>
              </a:tblGrid>
              <a:tr h="1155405"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PICO</a:t>
                      </a:r>
                    </a:p>
                    <a:p>
                      <a:r>
                        <a:rPr lang="en-GB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 for: Evidence-based medicine</a:t>
                      </a:r>
                    </a:p>
                    <a:p>
                      <a:r>
                        <a:rPr lang="en-GB" sz="1200" b="0" dirty="0">
                          <a:latin typeface="Arial" panose="020B0604020202020204" pitchFamily="34" charset="0"/>
                          <a:cs typeface="Arial" panose="020B0604020202020204" pitchFamily="34" charset="0"/>
                          <a:hlinkClick r:id="rId6"/>
                        </a:rPr>
                        <a:t>http://dx.doi.org/10.7326/ACPJC-1995-123-3-A12</a:t>
                      </a:r>
                      <a:endParaRPr lang="en-GB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029" marR="32029" marT="32029" marB="0"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SPICE</a:t>
                      </a:r>
                    </a:p>
                    <a:p>
                      <a:r>
                        <a:rPr lang="en-GB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 for: Evaluating projects or interventions</a:t>
                      </a:r>
                    </a:p>
                    <a:p>
                      <a:r>
                        <a:rPr lang="en-GB" sz="1200" b="0" dirty="0">
                          <a:latin typeface="Arial" panose="020B0604020202020204" pitchFamily="34" charset="0"/>
                          <a:cs typeface="Arial" panose="020B0604020202020204" pitchFamily="34" charset="0"/>
                          <a:hlinkClick r:id="rId7"/>
                        </a:rPr>
                        <a:t>http://dx.doi.org/10.1108/07378830610692127</a:t>
                      </a:r>
                      <a:endParaRPr lang="en-GB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029" marR="32029" marT="32029" marB="0"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SPIDER</a:t>
                      </a:r>
                    </a:p>
                    <a:p>
                      <a:r>
                        <a:rPr lang="en-GB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 for: Qualitative or mixed methods</a:t>
                      </a:r>
                    </a:p>
                    <a:p>
                      <a:r>
                        <a:rPr lang="en-GB" sz="1200" b="0" dirty="0">
                          <a:latin typeface="Arial" panose="020B0604020202020204" pitchFamily="34" charset="0"/>
                          <a:cs typeface="Arial" panose="020B0604020202020204" pitchFamily="34" charset="0"/>
                          <a:hlinkClick r:id="rId8"/>
                        </a:rPr>
                        <a:t>http://dx.doi.org/10.1177/1049732312452938</a:t>
                      </a:r>
                      <a:endParaRPr lang="en-GB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029" marR="32029" marT="32029" marB="0"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ECLIPSE</a:t>
                      </a:r>
                    </a:p>
                    <a:p>
                      <a:r>
                        <a:rPr lang="en-GB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 for: Evaluating services</a:t>
                      </a:r>
                    </a:p>
                    <a:p>
                      <a:r>
                        <a:rPr lang="en-GB" sz="1200" b="0" dirty="0">
                          <a:latin typeface="Arial" panose="020B0604020202020204" pitchFamily="34" charset="0"/>
                          <a:cs typeface="Arial" panose="020B0604020202020204" pitchFamily="34" charset="0"/>
                          <a:hlinkClick r:id="rId9"/>
                        </a:rPr>
                        <a:t>http://dx.doi.org/10.1046/j.1471-1842.2002.00378.x</a:t>
                      </a:r>
                      <a:endParaRPr lang="en-GB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029" marR="32029" marT="32029" marB="0"/>
                </a:tc>
                <a:extLst>
                  <a:ext uri="{0D108BD9-81ED-4DB2-BD59-A6C34878D82A}">
                    <a16:rowId xmlns:a16="http://schemas.microsoft.com/office/drawing/2014/main" val="1703214145"/>
                  </a:ext>
                </a:extLst>
              </a:tr>
              <a:tr h="622132">
                <a:tc>
                  <a:txBody>
                    <a:bodyPr/>
                    <a:lstStyle/>
                    <a:p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opulation / patient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etting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ample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xpectation</a:t>
                      </a: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4056137660"/>
                  </a:ext>
                </a:extLst>
              </a:tr>
              <a:tr h="622132">
                <a:tc>
                  <a:txBody>
                    <a:bodyPr/>
                    <a:lstStyle/>
                    <a:p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ntervention / indicator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erspective / population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henomenon of </a:t>
                      </a:r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nterest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lient group</a:t>
                      </a: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2423387628"/>
                  </a:ext>
                </a:extLst>
              </a:tr>
              <a:tr h="622132">
                <a:tc>
                  <a:txBody>
                    <a:bodyPr/>
                    <a:lstStyle/>
                    <a:p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omparator / control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ntervention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esign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ocation</a:t>
                      </a: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3871258918"/>
                  </a:ext>
                </a:extLst>
              </a:tr>
              <a:tr h="360438">
                <a:tc>
                  <a:txBody>
                    <a:bodyPr/>
                    <a:lstStyle/>
                    <a:p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utcome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omparison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valuation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mpact</a:t>
                      </a: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2790575533"/>
                  </a:ext>
                </a:extLst>
              </a:tr>
              <a:tr h="888769">
                <a:tc>
                  <a:txBody>
                    <a:bodyPr/>
                    <a:lstStyle/>
                    <a:p>
                      <a:endParaRPr lang="en-GB" sz="1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valuation</a:t>
                      </a: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esearch methodology</a:t>
                      </a:r>
                      <a:r>
                        <a:rPr lang="en-GB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method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rofessionals</a:t>
                      </a: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3246260294"/>
                  </a:ext>
                </a:extLst>
              </a:tr>
              <a:tr h="360438">
                <a:tc>
                  <a:txBody>
                    <a:bodyPr/>
                    <a:lstStyle/>
                    <a:p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endParaRPr lang="en-GB" sz="1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</a:t>
                      </a:r>
                      <a:r>
                        <a:rPr lang="en-GB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rvice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3188470469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7CB3A5EC-A1DF-40BF-95AF-38B1F3985B6E}"/>
              </a:ext>
            </a:extLst>
          </p:cNvPr>
          <p:cNvSpPr/>
          <p:nvPr/>
        </p:nvSpPr>
        <p:spPr>
          <a:xfrm>
            <a:off x="457198" y="5213194"/>
            <a:ext cx="109792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See Supplementary Material 1 of Booth A, Noyes J,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Flemming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K, </a:t>
            </a:r>
            <a:r>
              <a:rPr lang="en-GB" sz="1200" i="1" dirty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. Formulating questions to explore complex interventions within qualitative evidence synthesis. </a:t>
            </a:r>
            <a:r>
              <a:rPr lang="en-GB" sz="1200" i="1" dirty="0">
                <a:latin typeface="Arial" panose="020B0604020202020204" pitchFamily="34" charset="0"/>
                <a:cs typeface="Arial" panose="020B0604020202020204" pitchFamily="34" charset="0"/>
              </a:rPr>
              <a:t>BMJ Global Health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2019;4:e001107: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http://dx.doi.org/10.1136/bmjgh-2018-001107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for an exhaustive list of question formulation frameworks.</a:t>
            </a: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If a template doesn’t fit your research question, don’t worry. The main aim is to identify the key components of your search and the various synonyms and acronyms used to describe them.</a:t>
            </a:r>
          </a:p>
        </p:txBody>
      </p:sp>
    </p:spTree>
    <p:extLst>
      <p:ext uri="{BB962C8B-B14F-4D97-AF65-F5344CB8AC3E}">
        <p14:creationId xmlns:p14="http://schemas.microsoft.com/office/powerpoint/2010/main" val="1034673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82799"/>
            <a:ext cx="10515600" cy="3332163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The Cochrane Library</a:t>
            </a:r>
          </a:p>
          <a:p>
            <a:pPr marL="0" indent="0">
              <a:buNone/>
            </a:pPr>
            <a:r>
              <a:rPr lang="en-GB" dirty="0">
                <a:hlinkClick r:id="rId2"/>
              </a:rPr>
              <a:t>www.cochranelibrary.com</a:t>
            </a:r>
            <a:endParaRPr lang="en-GB" dirty="0"/>
          </a:p>
          <a:p>
            <a:r>
              <a:rPr lang="en-GB" dirty="0"/>
              <a:t>Shows the methods of previous reviews</a:t>
            </a:r>
          </a:p>
          <a:p>
            <a:pPr lvl="1"/>
            <a:r>
              <a:rPr lang="en-GB" dirty="0"/>
              <a:t>Databases used</a:t>
            </a:r>
          </a:p>
          <a:p>
            <a:pPr lvl="1"/>
            <a:r>
              <a:rPr lang="en-GB" dirty="0"/>
              <a:t>Search strategies for each database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Starting out</a:t>
            </a:r>
          </a:p>
        </p:txBody>
      </p:sp>
      <p:pic>
        <p:nvPicPr>
          <p:cNvPr id="6" name="Picture 5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7" name="Picture 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8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0019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39999"/>
            <a:ext cx="10515600" cy="2874963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PubReMiner</a:t>
            </a:r>
          </a:p>
          <a:p>
            <a:pPr marL="0" indent="0">
              <a:buNone/>
            </a:pPr>
            <a:r>
              <a:rPr lang="en-GB" dirty="0">
                <a:hlinkClick r:id="rId2"/>
              </a:rPr>
              <a:t>https://hgserver2.amc.nl/cgi-bin/miner/miner2.cgi</a:t>
            </a:r>
            <a:endParaRPr lang="en-GB" dirty="0"/>
          </a:p>
          <a:p>
            <a:r>
              <a:rPr lang="en-GB" dirty="0"/>
              <a:t>Quickly identifying textwords and subject headings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Developing a first search</a:t>
            </a:r>
          </a:p>
        </p:txBody>
      </p:sp>
      <p:pic>
        <p:nvPicPr>
          <p:cNvPr id="6" name="Picture 5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7" name="Picture 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8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9643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91519"/>
            <a:ext cx="10515600" cy="2874963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Medline</a:t>
            </a:r>
          </a:p>
          <a:p>
            <a:pPr marL="0" indent="0">
              <a:buNone/>
            </a:pPr>
            <a:r>
              <a:rPr lang="en-GB" u="sng" dirty="0">
                <a:hlinkClick r:id="rId2"/>
              </a:rPr>
              <a:t>www.gla.ac.uk/library</a:t>
            </a:r>
            <a:endParaRPr lang="en-GB" u="sng" dirty="0"/>
          </a:p>
          <a:p>
            <a:r>
              <a:rPr lang="en-GB" dirty="0"/>
              <a:t>On the Library search box, click ‘Databases’ &gt; ‘Databases by name’. Type in Medline. Connect to ‘Medline (Ovid)’. Login with your GUID and password. Select ‘Embase 1947-Present, Updated daily’.</a:t>
            </a:r>
            <a:endParaRPr lang="en-GB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Developing a first search</a:t>
            </a:r>
          </a:p>
        </p:txBody>
      </p:sp>
      <p:pic>
        <p:nvPicPr>
          <p:cNvPr id="6" name="Picture 5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7" name="Picture 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8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6546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91519"/>
            <a:ext cx="10515600" cy="2874963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PsycINFO</a:t>
            </a:r>
          </a:p>
          <a:p>
            <a:pPr marL="0" indent="0">
              <a:buNone/>
            </a:pPr>
            <a:r>
              <a:rPr lang="en-GB" u="sng" dirty="0">
                <a:hlinkClick r:id="rId2"/>
              </a:rPr>
              <a:t>www.gla.ac.uk/library</a:t>
            </a:r>
            <a:endParaRPr lang="en-GB" u="sng" dirty="0"/>
          </a:p>
          <a:p>
            <a:r>
              <a:rPr lang="en-GB" dirty="0"/>
              <a:t>On the Library search box, click ‘Databases’ &gt; ‘Databases by name’. Type in PsycINFO. Connect to ‘PsycINFO (EBSCOhost)’. Login with your GUID and password.</a:t>
            </a:r>
            <a:endParaRPr lang="en-GB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databases</a:t>
            </a:r>
          </a:p>
        </p:txBody>
      </p:sp>
      <p:pic>
        <p:nvPicPr>
          <p:cNvPr id="6" name="Picture 5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7" name="Picture 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8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2671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Grey literature</a:t>
            </a:r>
          </a:p>
        </p:txBody>
      </p:sp>
      <p:pic>
        <p:nvPicPr>
          <p:cNvPr id="13" name="Picture 12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14" name="Picture 1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15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838200" y="1253067"/>
            <a:ext cx="10515600" cy="4826000"/>
          </a:xfrm>
        </p:spPr>
        <p:txBody>
          <a:bodyPr>
            <a:normAutofit/>
          </a:bodyPr>
          <a:lstStyle/>
          <a:p>
            <a:r>
              <a:rPr lang="en-GB" dirty="0"/>
              <a:t>Conference proceedings and abstracts</a:t>
            </a:r>
          </a:p>
          <a:p>
            <a:pPr lvl="1"/>
            <a:r>
              <a:rPr lang="en-GB" dirty="0"/>
              <a:t>Covered in Scopus and Web of Science, </a:t>
            </a:r>
            <a:r>
              <a:rPr lang="en-GB" dirty="0">
                <a:hlinkClick r:id="rId7"/>
              </a:rPr>
              <a:t>PapersFirst and </a:t>
            </a:r>
            <a:r>
              <a:rPr lang="en-GB" dirty="0" err="1">
                <a:hlinkClick r:id="rId7"/>
              </a:rPr>
              <a:t>ProceedingsFirst</a:t>
            </a:r>
            <a:endParaRPr lang="en-GB" dirty="0"/>
          </a:p>
          <a:p>
            <a:r>
              <a:rPr lang="en-GB" dirty="0"/>
              <a:t>Official publications</a:t>
            </a:r>
          </a:p>
          <a:p>
            <a:pPr lvl="1"/>
            <a:r>
              <a:rPr lang="en-GB" dirty="0"/>
              <a:t>Government, NGOs, charities, professional bodies, etc.</a:t>
            </a:r>
          </a:p>
          <a:p>
            <a:r>
              <a:rPr lang="en-GB" dirty="0"/>
              <a:t>Sources</a:t>
            </a:r>
          </a:p>
          <a:p>
            <a:pPr lvl="1"/>
            <a:r>
              <a:rPr lang="en-GB" dirty="0">
                <a:hlinkClick r:id="rId8"/>
              </a:rPr>
              <a:t>Open Grey (EU)</a:t>
            </a:r>
            <a:endParaRPr lang="en-GB" dirty="0"/>
          </a:p>
          <a:p>
            <a:pPr lvl="1"/>
            <a:r>
              <a:rPr lang="en-GB" dirty="0">
                <a:hlinkClick r:id="rId9"/>
              </a:rPr>
              <a:t>National Technical Information Service (US)</a:t>
            </a:r>
            <a:endParaRPr lang="en-GB" dirty="0"/>
          </a:p>
          <a:p>
            <a:pPr lvl="1"/>
            <a:r>
              <a:rPr lang="en-GB" dirty="0">
                <a:hlinkClick r:id="rId10"/>
              </a:rPr>
              <a:t>NICE Evidence Search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5905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Systematic review toolbox and EndNote</a:t>
            </a:r>
          </a:p>
        </p:txBody>
      </p:sp>
      <p:pic>
        <p:nvPicPr>
          <p:cNvPr id="13" name="Picture 12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14" name="Picture 1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15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838200" y="1422400"/>
            <a:ext cx="10515600" cy="46566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hlinkClick r:id="rId7"/>
              </a:rPr>
              <a:t>http://systematicreviewtools.com/</a:t>
            </a:r>
            <a:endParaRPr lang="en-GB" dirty="0"/>
          </a:p>
          <a:p>
            <a:r>
              <a:rPr lang="en-GB" dirty="0"/>
              <a:t>Select an underlying approach: Whole process &gt; Search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Micah D. J. Peters (2017) Managing and Coding References for Systematic Reviews and Scoping Reviews in EndNote, Medical Reference Services Quarterly, 36:1, 19-31, DOI: </a:t>
            </a:r>
            <a:r>
              <a:rPr lang="en-GB" dirty="0">
                <a:hlinkClick r:id="rId8"/>
              </a:rPr>
              <a:t>10.1080/02763869.2017.1259891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68866358"/>
      </p:ext>
    </p:extLst>
  </p:cSld>
  <p:clrMapOvr>
    <a:masterClrMapping/>
  </p:clrMapOvr>
</p:sld>
</file>

<file path=ppt/theme/theme1.xml><?xml version="1.0" encoding="utf-8"?>
<a:theme xmlns:a="http://schemas.openxmlformats.org/drawingml/2006/main" name="Theme Ari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 Arial" id="{4026CD90-3A26-4C97-A1D7-68C162128DB1}" vid="{067065F2-8CF5-45B2-91D6-272E34F7F84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370</TotalTime>
  <Words>1061</Words>
  <Application>Microsoft Office PowerPoint</Application>
  <PresentationFormat>Widescreen</PresentationFormat>
  <Paragraphs>146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Theme Arial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DClinPsy systematic review workshop</dc:title>
  <dc:creator>Paul Cannon</dc:creator>
  <cp:lastModifiedBy>Paul Cannon</cp:lastModifiedBy>
  <cp:revision>1</cp:revision>
  <dcterms:created xsi:type="dcterms:W3CDTF">2019-04-30T09:51:54Z</dcterms:created>
  <dcterms:modified xsi:type="dcterms:W3CDTF">2019-05-02T13:40:03Z</dcterms:modified>
</cp:coreProperties>
</file>