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2"/>
  </p:notesMasterIdLst>
  <p:sldIdLst>
    <p:sldId id="270" r:id="rId2"/>
    <p:sldId id="500" r:id="rId3"/>
    <p:sldId id="494" r:id="rId4"/>
    <p:sldId id="492" r:id="rId5"/>
    <p:sldId id="501" r:id="rId6"/>
    <p:sldId id="498" r:id="rId7"/>
    <p:sldId id="496" r:id="rId8"/>
    <p:sldId id="499" r:id="rId9"/>
    <p:sldId id="502" r:id="rId10"/>
    <p:sldId id="436" r:id="rId11"/>
  </p:sldIdLst>
  <p:sldSz cx="9144000" cy="5143500" type="screen16x9"/>
  <p:notesSz cx="6858000" cy="14668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60"/>
    <a:srgbClr val="0067A7"/>
    <a:srgbClr val="003865"/>
    <a:srgbClr val="284F76"/>
    <a:srgbClr val="3E474E"/>
    <a:srgbClr val="032952"/>
    <a:srgbClr val="00213B"/>
    <a:srgbClr val="394753"/>
    <a:srgbClr val="5B5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8"/>
    <p:restoredTop sz="65428"/>
  </p:normalViewPr>
  <p:slideViewPr>
    <p:cSldViewPr snapToGrid="0">
      <p:cViewPr varScale="1">
        <p:scale>
          <a:sx n="132" d="100"/>
          <a:sy n="132" d="100"/>
        </p:scale>
        <p:origin x="16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433B5-D728-E146-B948-C37A5EC05FB8}" type="datetimeFigureOut">
              <a:rPr lang="en-US" smtClean="0"/>
              <a:t>3/14/19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02F00-C535-204F-B4B5-528FB2DC4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61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383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61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49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62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291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02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4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7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41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A02F00-C535-204F-B4B5-528FB2DC4F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0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6634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400"/>
              <a:t>Title: Font size 24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356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140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747815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spc="-10">
          <a:solidFill>
            <a:srgbClr val="483F6A"/>
          </a:solidFill>
          <a:latin typeface="Times New Roman"/>
          <a:ea typeface="ヒラギノ角ゴ Pro W3" charset="0"/>
          <a:cs typeface="Times New Roman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83F6A"/>
          </a:solidFill>
          <a:latin typeface="Times New Roman" charset="0"/>
          <a:ea typeface="ヒラギノ角ゴ Pro W3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213B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600">
          <a:solidFill>
            <a:srgbClr val="4F5961"/>
          </a:solidFill>
          <a:latin typeface="+mn-lt"/>
          <a:ea typeface="ヒラギノ角ゴ Pro W3" charset="0"/>
          <a:cs typeface="ヒラギノ角ゴ Pro W3" charset="0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ヒラギノ角ゴ Pro W3" charset="0"/>
          <a:cs typeface="ＭＳ Ｐゴシック" charset="0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defRPr sz="1200" b="1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1200">
          <a:solidFill>
            <a:srgbClr val="00213B"/>
          </a:solidFill>
          <a:latin typeface="+mn-lt"/>
          <a:ea typeface="ＭＳ Ｐゴシック" charset="0"/>
          <a:cs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00213B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r2019.blogs.uni-hamburg.d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0766"/>
            <a:ext cx="1907704" cy="112217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A592FA-C535-124E-A8E7-844425B8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1" y="1352550"/>
            <a:ext cx="5979782" cy="93116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ea typeface="+mj-ea"/>
              </a:rPr>
              <a:t>Capturing Esteem in (M)</a:t>
            </a:r>
            <a:r>
              <a:rPr lang="en-US" dirty="0" err="1">
                <a:ea typeface="+mj-ea"/>
              </a:rPr>
              <a:t>Eprints</a:t>
            </a:r>
            <a:r>
              <a:rPr lang="en-US" dirty="0">
                <a:ea typeface="+mj-ea"/>
              </a:rPr>
              <a:t>: Our Enlighten experience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650459D-5F1E-5640-87B5-00F2D9510815}"/>
              </a:ext>
            </a:extLst>
          </p:cNvPr>
          <p:cNvSpPr txBox="1">
            <a:spLocks/>
          </p:cNvSpPr>
          <p:nvPr/>
        </p:nvSpPr>
        <p:spPr bwMode="auto">
          <a:xfrm>
            <a:off x="467546" y="2355726"/>
            <a:ext cx="583264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000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EPrints User Group, London, 14</a:t>
            </a:r>
            <a:r>
              <a:rPr lang="en-US" altLang="en-US" sz="2000" kern="0" baseline="3000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th</a:t>
            </a:r>
            <a:r>
              <a:rPr lang="en-US" altLang="en-US" sz="2000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March 2019</a:t>
            </a:r>
          </a:p>
          <a:p>
            <a:r>
              <a:rPr lang="en-US" altLang="en-US" sz="2000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@</a:t>
            </a:r>
            <a:r>
              <a:rPr lang="en-US" altLang="en-US" sz="2000" kern="0" dirty="0" err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WilliamJNixon</a:t>
            </a:r>
            <a:r>
              <a:rPr lang="en-US" altLang="en-US" sz="2000" kern="0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, University Library</a:t>
            </a:r>
          </a:p>
          <a:p>
            <a:endParaRPr lang="en-US" altLang="en-US" sz="2000" kern="0" dirty="0">
              <a:solidFill>
                <a:srgbClr val="00356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endParaRPr lang="en-US" altLang="en-US" sz="2000" kern="0" dirty="0">
              <a:solidFill>
                <a:srgbClr val="003560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7772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596152" y="4321035"/>
            <a:ext cx="2584360" cy="639175"/>
            <a:chOff x="6596152" y="4321035"/>
            <a:chExt cx="2584360" cy="639175"/>
          </a:xfrm>
        </p:grpSpPr>
        <p:sp>
          <p:nvSpPr>
            <p:cNvPr id="37" name="TextBox 36"/>
            <p:cNvSpPr txBox="1"/>
            <p:nvPr/>
          </p:nvSpPr>
          <p:spPr>
            <a:xfrm>
              <a:off x="6596152" y="4321035"/>
              <a:ext cx="2584360" cy="369332"/>
            </a:xfrm>
            <a:prstGeom prst="rect">
              <a:avLst/>
            </a:prstGeom>
            <a:noFill/>
            <a:effectLst>
              <a:outerShdw blurRad="1270000" dist="50800" dir="5400000" sx="200000" sy="200000" algn="ctr" rotWithShape="0">
                <a:schemeClr val="tx1"/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800" b="1">
                  <a:solidFill>
                    <a:schemeClr val="bg1"/>
                  </a:solidFill>
                </a:rPr>
                <a:t>#</a:t>
              </a:r>
              <a:r>
                <a:rPr lang="en-US" sz="1800" b="1" err="1">
                  <a:solidFill>
                    <a:schemeClr val="bg1"/>
                  </a:solidFill>
                </a:rPr>
                <a:t>UofGWorldChangers</a:t>
              </a:r>
              <a:endParaRPr lang="en-US" sz="1800" b="1">
                <a:solidFill>
                  <a:schemeClr val="bg1"/>
                </a:solidFill>
              </a:endParaRPr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6732240" y="4713989"/>
              <a:ext cx="2127863" cy="246221"/>
              <a:chOff x="6372200" y="4380462"/>
              <a:chExt cx="2127863" cy="246221"/>
            </a:xfrm>
          </p:grpSpPr>
          <p:sp>
            <p:nvSpPr>
              <p:cNvPr id="39" name="TextBox 38"/>
              <p:cNvSpPr txBox="1"/>
              <p:nvPr/>
            </p:nvSpPr>
            <p:spPr>
              <a:xfrm>
                <a:off x="7380312" y="4380462"/>
                <a:ext cx="1119751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@</a:t>
                </a:r>
                <a:r>
                  <a:rPr lang="en-US" sz="1000" b="1" err="1">
                    <a:solidFill>
                      <a:schemeClr val="bg1"/>
                    </a:solidFill>
                    <a:ea typeface="Arial" charset="0"/>
                    <a:cs typeface="Arial" charset="0"/>
                  </a:rPr>
                  <a:t>UofGlasgow</a:t>
                </a:r>
                <a:endParaRPr lang="en-US" sz="1000" b="1">
                  <a:solidFill>
                    <a:schemeClr val="bg1"/>
                  </a:solidFill>
                  <a:ea typeface="Arial" charset="0"/>
                  <a:cs typeface="Arial" charset="0"/>
                </a:endParaRPr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6372200" y="4400085"/>
                <a:ext cx="986878" cy="202182"/>
                <a:chOff x="5868219" y="4773800"/>
                <a:chExt cx="986878" cy="202182"/>
              </a:xfrm>
            </p:grpSpPr>
            <p:pic>
              <p:nvPicPr>
                <p:cNvPr id="41" name="Picture 40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372200" y="4773800"/>
                  <a:ext cx="242653" cy="201600"/>
                </a:xfrm>
                <a:prstGeom prst="rect">
                  <a:avLst/>
                </a:prstGeom>
              </p:spPr>
            </p:pic>
            <p:pic>
              <p:nvPicPr>
                <p:cNvPr id="42" name="Picture 4" descr="C:\Users\am384c\Desktop\snapchat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16326" y="4773800"/>
                  <a:ext cx="202181" cy="2021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2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653497" y="4773800"/>
                  <a:ext cx="201600" cy="201600"/>
                </a:xfrm>
                <a:prstGeom prst="rect">
                  <a:avLst/>
                </a:prstGeom>
              </p:spPr>
            </p:pic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8219" y="4778594"/>
                  <a:ext cx="197388" cy="197388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95536" y="1443628"/>
            <a:ext cx="5184775" cy="487546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D4A"/>
                </a:solidFill>
                <a:ea typeface="+mj-ea"/>
              </a:rPr>
              <a:t>Thank you and Questions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395536" y="2408239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/>
            <a:r>
              <a:rPr lang="en-US" altLang="en-US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@</a:t>
            </a:r>
            <a:r>
              <a:rPr lang="en-US" altLang="en-US" dirty="0" err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williamjnixon</a:t>
            </a:r>
            <a:endParaRPr lang="en-US" altLang="en-US" dirty="0">
              <a:solidFill>
                <a:schemeClr val="bg1"/>
              </a:solidFill>
              <a:latin typeface="Arial" charset="0"/>
              <a:ea typeface="ヒラギノ角ゴ Pro W3" charset="-128"/>
              <a:cs typeface="ヒラギノ角ゴ Pro W3" charset="-128"/>
            </a:endParaRPr>
          </a:p>
          <a:p>
            <a:pPr marL="0"/>
            <a:r>
              <a:rPr lang="en-US" altLang="en-US" dirty="0" err="1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william.nixon@glasgow.ac.uk</a:t>
            </a:r>
            <a:r>
              <a:rPr lang="en-US" altLang="en-US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 </a:t>
            </a:r>
          </a:p>
          <a:p>
            <a:pPr marL="0"/>
            <a:r>
              <a:rPr lang="en-US" altLang="en-US" dirty="0">
                <a:solidFill>
                  <a:schemeClr val="bg1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www.glasgow.ac.uk/enlighten</a:t>
            </a:r>
          </a:p>
        </p:txBody>
      </p:sp>
    </p:spTree>
    <p:extLst>
      <p:ext uri="{BB962C8B-B14F-4D97-AF65-F5344CB8AC3E}">
        <p14:creationId xmlns:p14="http://schemas.microsoft.com/office/powerpoint/2010/main" val="2083895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MePrints and Enlighten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MePrints in use at Glasgow over the last 6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Provides a Home Page for staff rather than just Manage Deposits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We don’t use the public profile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Staff have completed fields for Expertise, Qualifications and Bio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Provides browse view for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Felt like the natural home for ‘esteem’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Local Widgets for REF and Esteem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E49793-5862-0F40-A1D4-B979FF9336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4" y="2571750"/>
            <a:ext cx="4066827" cy="21450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5B8AA9-4CCC-D94F-9004-919866295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9400" y="602712"/>
            <a:ext cx="4066827" cy="149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7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913696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Measures of Esteem Pilot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New functionality in Enlighten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JSON export for our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Includes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Editorial Boards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Grant Committees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Professional &amp; Learned Societies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Research Fellowships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Prizes, Awards, Distinctions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Invited International presentations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Working in partnership with EPrints Services,  our Web team and College Research Offices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633781-B41C-5E4A-AA8E-0786B4558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4168" y="1707654"/>
            <a:ext cx="4830911" cy="301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24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Esteem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E24245-555E-3747-AAD8-239662977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141860"/>
            <a:ext cx="4437258" cy="38061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8848DA4-6859-0340-90BE-24E7C7051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19" y="1141862"/>
            <a:ext cx="4005550" cy="380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492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913696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Integration with CMS (T4)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Esteem surfaced via University CMS not via Enlighten itself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Working with University Web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Public JSON 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New esteem section in profile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Bulleted list of categories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Concatenated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All esteem data made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0075A-9F16-2A48-9A0B-462D93EEC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46507"/>
            <a:ext cx="4449351" cy="202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14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930466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Terminology Elsewhere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911927"/>
            <a:ext cx="3913916" cy="3036088"/>
          </a:xfrm>
          <a:prstGeom prst="rect">
            <a:avLst/>
          </a:prstGeom>
        </p:spPr>
        <p:txBody>
          <a:bodyPr anchor="t"/>
          <a:lstStyle/>
          <a:p>
            <a:r>
              <a:rPr lang="en-GB" dirty="0"/>
              <a:t>* Strathclyde: </a:t>
            </a:r>
            <a:r>
              <a:rPr lang="en-GB" b="1" dirty="0"/>
              <a:t>Professional activities</a:t>
            </a:r>
            <a:endParaRPr lang="en-GB" dirty="0"/>
          </a:p>
          <a:p>
            <a:r>
              <a:rPr lang="en-GB" dirty="0"/>
              <a:t>* Birmingham: </a:t>
            </a:r>
            <a:r>
              <a:rPr lang="en-GB" b="1" dirty="0"/>
              <a:t>Other activities</a:t>
            </a:r>
            <a:endParaRPr lang="en-GB" dirty="0"/>
          </a:p>
          <a:p>
            <a:r>
              <a:rPr lang="en-GB" dirty="0"/>
              <a:t>* Bristol: </a:t>
            </a:r>
            <a:r>
              <a:rPr lang="en-GB" b="1" dirty="0"/>
              <a:t>Awards &amp; activities</a:t>
            </a:r>
            <a:endParaRPr lang="en-GB" dirty="0"/>
          </a:p>
          <a:p>
            <a:r>
              <a:rPr lang="en-GB" dirty="0"/>
              <a:t>* Cardiff: &lt;part of&gt; </a:t>
            </a:r>
            <a:r>
              <a:rPr lang="en-GB" b="1" dirty="0"/>
              <a:t>Biography</a:t>
            </a:r>
            <a:endParaRPr lang="en-GB" dirty="0"/>
          </a:p>
          <a:p>
            <a:r>
              <a:rPr lang="en-GB" dirty="0"/>
              <a:t>* Durham: </a:t>
            </a:r>
            <a:r>
              <a:rPr lang="en-GB" b="1" dirty="0"/>
              <a:t>Indicators of Esteem</a:t>
            </a:r>
            <a:endParaRPr lang="en-GB" dirty="0"/>
          </a:p>
          <a:p>
            <a:r>
              <a:rPr lang="en-GB" dirty="0"/>
              <a:t>* Exeter: </a:t>
            </a:r>
            <a:r>
              <a:rPr lang="en-GB" b="1" dirty="0"/>
              <a:t>External Engagement &amp; Impact</a:t>
            </a:r>
          </a:p>
          <a:p>
            <a:r>
              <a:rPr lang="en-GB" dirty="0"/>
              <a:t>* Imperial:</a:t>
            </a:r>
            <a:r>
              <a:rPr lang="en-GB" b="1" dirty="0"/>
              <a:t> Recent measures of esteem </a:t>
            </a:r>
            <a:r>
              <a:rPr lang="en-GB" dirty="0"/>
              <a:t>and</a:t>
            </a:r>
            <a:r>
              <a:rPr lang="en-GB" b="1" dirty="0"/>
              <a:t> Other significant activities </a:t>
            </a:r>
            <a:r>
              <a:rPr lang="en-GB" dirty="0"/>
              <a:t>(these are separate tabs)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7D6938F-FEC0-D14F-9AE7-8EB1F62BEBDE}"/>
              </a:ext>
            </a:extLst>
          </p:cNvPr>
          <p:cNvSpPr txBox="1">
            <a:spLocks/>
          </p:cNvSpPr>
          <p:nvPr/>
        </p:nvSpPr>
        <p:spPr>
          <a:xfrm>
            <a:off x="4572001" y="1793173"/>
            <a:ext cx="4334768" cy="3126037"/>
          </a:xfrm>
          <a:prstGeom prst="rect">
            <a:avLst/>
          </a:prstGeom>
        </p:spPr>
        <p:txBody>
          <a:bodyPr anchor="t"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r>
              <a:rPr lang="en-GB" dirty="0"/>
              <a:t>* Liverpool: </a:t>
            </a:r>
            <a:r>
              <a:rPr lang="en-GB" b="1" dirty="0"/>
              <a:t>External engagement</a:t>
            </a:r>
            <a:endParaRPr lang="en-GB" dirty="0"/>
          </a:p>
          <a:p>
            <a:r>
              <a:rPr lang="en-GB" dirty="0"/>
              <a:t>* Manchester: </a:t>
            </a:r>
            <a:r>
              <a:rPr lang="en-GB" b="1" dirty="0"/>
              <a:t>Activities</a:t>
            </a:r>
            <a:endParaRPr lang="en-GB" dirty="0"/>
          </a:p>
          <a:p>
            <a:r>
              <a:rPr lang="en-GB" dirty="0"/>
              <a:t>* Queen Mary: </a:t>
            </a:r>
            <a:r>
              <a:rPr lang="en-GB" b="1" dirty="0"/>
              <a:t>Performance</a:t>
            </a:r>
            <a:endParaRPr lang="en-GB" dirty="0"/>
          </a:p>
          <a:p>
            <a:r>
              <a:rPr lang="en-GB" dirty="0"/>
              <a:t>* Queen’s: </a:t>
            </a:r>
            <a:r>
              <a:rPr lang="en-GB" b="1" dirty="0"/>
              <a:t>Activities</a:t>
            </a:r>
            <a:endParaRPr lang="en-GB" dirty="0"/>
          </a:p>
          <a:p>
            <a:r>
              <a:rPr lang="en-GB" dirty="0"/>
              <a:t>* Sheffield: </a:t>
            </a:r>
            <a:r>
              <a:rPr lang="en-GB" b="1" dirty="0"/>
              <a:t>Professional activities</a:t>
            </a:r>
            <a:endParaRPr lang="en-GB" dirty="0"/>
          </a:p>
          <a:p>
            <a:r>
              <a:rPr lang="en-GB" dirty="0"/>
              <a:t>* UCL: </a:t>
            </a:r>
            <a:r>
              <a:rPr lang="en-GB" b="1" dirty="0"/>
              <a:t>Achievements</a:t>
            </a:r>
            <a:endParaRPr lang="en-GB" dirty="0"/>
          </a:p>
          <a:p>
            <a:r>
              <a:rPr lang="en-GB" dirty="0"/>
              <a:t>* York: </a:t>
            </a:r>
            <a:r>
              <a:rPr lang="en-GB" b="1" dirty="0"/>
              <a:t>Activities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7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3744417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Esteem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382D40-29FB-764D-9217-80E2C9D311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6721" y="676275"/>
            <a:ext cx="3231960" cy="41564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966FE5-734A-4D4A-914F-6749AED672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2278" y="644030"/>
            <a:ext cx="2704443" cy="430398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921348-D338-CE4E-99CC-44DC9BA467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319" y="1218207"/>
            <a:ext cx="2941803" cy="37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50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4179849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Feedback and Next Steps</a:t>
            </a:r>
            <a:br>
              <a:rPr lang="en-US" sz="2400" dirty="0">
                <a:latin typeface="Arial"/>
                <a:cs typeface="Arial"/>
              </a:rPr>
            </a:b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/>
          <a:p>
            <a:pPr marL="0" indent="0"/>
            <a:r>
              <a:rPr lang="en-US" dirty="0">
                <a:latin typeface="Arial" charset="0"/>
                <a:ea typeface="Arial" charset="0"/>
                <a:cs typeface="Arial" charset="0"/>
              </a:rPr>
              <a:t>Data Entry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Autocompletion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Option to not display data</a:t>
            </a:r>
          </a:p>
          <a:p>
            <a:pPr marL="0" indent="0"/>
            <a:r>
              <a:rPr lang="en-US" dirty="0">
                <a:latin typeface="Arial" charset="0"/>
                <a:ea typeface="Arial" charset="0"/>
                <a:cs typeface="Arial" charset="0"/>
              </a:rPr>
              <a:t>Reporting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Generic Reporting Framework &amp; QlikView</a:t>
            </a:r>
          </a:p>
          <a:p>
            <a:pPr marL="0" indent="0"/>
            <a:r>
              <a:rPr lang="en-US" dirty="0">
                <a:latin typeface="Arial" charset="0"/>
                <a:ea typeface="Arial" charset="0"/>
                <a:cs typeface="Arial" charset="0"/>
              </a:rPr>
              <a:t>Search/Browse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Search across public esteem data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Browse by Fellowships, Editorial Boards</a:t>
            </a:r>
          </a:p>
          <a:p>
            <a:pPr marL="0" indent="0"/>
            <a:r>
              <a:rPr lang="en-US" dirty="0">
                <a:latin typeface="Arial" charset="0"/>
                <a:ea typeface="Arial" charset="0"/>
                <a:cs typeface="Arial" charset="0"/>
              </a:rPr>
              <a:t>Integration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Let staff enable this via our CMS (T4)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Display options on staff pages</a:t>
            </a:r>
          </a:p>
          <a:p>
            <a:pPr marL="4000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Other University systems to populate this data e.g. for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Perfomance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&amp; Development Reviews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BDEAED-F6C7-D344-B4FD-AD33FA1A75AC}"/>
              </a:ext>
            </a:extLst>
          </p:cNvPr>
          <p:cNvSpPr txBox="1"/>
          <p:nvPr/>
        </p:nvSpPr>
        <p:spPr>
          <a:xfrm>
            <a:off x="5052155" y="1851671"/>
            <a:ext cx="35269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ea typeface="Arial" charset="0"/>
                <a:cs typeface="Arial" charset="0"/>
              </a:rPr>
              <a:t>Positive feedback from staff</a:t>
            </a:r>
            <a:endParaRPr lang="en-GB" sz="1200" b="1" dirty="0"/>
          </a:p>
          <a:p>
            <a:pPr algn="ctr"/>
            <a:endParaRPr lang="en-GB" sz="1200" dirty="0"/>
          </a:p>
          <a:p>
            <a:pPr algn="ctr"/>
            <a:r>
              <a:rPr lang="en-GB" sz="1200" dirty="0"/>
              <a:t>“I think this is a good idea – the system is easy to use to input the data and the section headings seem appropriate.”</a:t>
            </a:r>
            <a:br>
              <a:rPr lang="en-GB" sz="1200" dirty="0"/>
            </a:br>
            <a:endParaRPr lang="en-GB" sz="1200" dirty="0"/>
          </a:p>
          <a:p>
            <a:pPr algn="ctr"/>
            <a:r>
              <a:rPr lang="en-GB" sz="1200" dirty="0"/>
              <a:t>‘I’m really happy that you are adding this to our profile website as I would usually have to ask one of our administrators to add this for me as “additional information”.’</a:t>
            </a:r>
            <a:endParaRPr lang="en-US" sz="1200" dirty="0"/>
          </a:p>
          <a:p>
            <a:pPr algn="ctr"/>
            <a:endParaRPr lang="en-US" sz="1200" dirty="0"/>
          </a:p>
          <a:p>
            <a:pPr algn="ctr"/>
            <a:r>
              <a:rPr lang="en-US" sz="1200" dirty="0"/>
              <a:t>“works well”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93676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564874" y="1203599"/>
            <a:ext cx="3719094" cy="3715612"/>
          </a:xfrm>
          <a:prstGeom prst="rect">
            <a:avLst/>
          </a:prstGeom>
          <a:solidFill>
            <a:schemeClr val="bg1">
              <a:alpha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9551" y="1203599"/>
            <a:ext cx="4179849" cy="504055"/>
          </a:xfrm>
          <a:prstGeom prst="rect">
            <a:avLst/>
          </a:prstGeom>
        </p:spPr>
        <p:txBody>
          <a:bodyPr anchor="t"/>
          <a:lstStyle/>
          <a:p>
            <a:r>
              <a:rPr lang="en-US" sz="2400" dirty="0">
                <a:latin typeface="Arial"/>
                <a:cs typeface="Arial"/>
              </a:rPr>
              <a:t>Summer Plans?</a:t>
            </a:r>
            <a:endParaRPr lang="en-US" sz="2400" dirty="0"/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539551" y="1851671"/>
            <a:ext cx="3744417" cy="3096343"/>
          </a:xfrm>
          <a:prstGeom prst="rect">
            <a:avLst/>
          </a:prstGeom>
        </p:spPr>
        <p:txBody>
          <a:bodyPr anchor="t"/>
          <a:lstStyle/>
          <a:p>
            <a:pPr marL="0" indent="0"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Registration and Workshops open for Open Repositories 2019</a:t>
            </a:r>
          </a:p>
          <a:p>
            <a:pPr marL="0" indent="0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“All the user needs”</a:t>
            </a:r>
          </a:p>
          <a:p>
            <a:pPr marL="0" indent="0" algn="ctr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10-13 June, Hamburg</a:t>
            </a:r>
          </a:p>
          <a:p>
            <a:pPr marL="0" indent="0" algn="ctr"/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#OpenRepo2019</a:t>
            </a:r>
          </a:p>
          <a:p>
            <a:pPr marL="0" indent="0" algn="ctr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https://or2019.blogs.uni-hamburg.de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52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93AF4A4-F37B-6D49-A5B1-ABE6993D1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3518" y="1203599"/>
            <a:ext cx="4564603" cy="359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96373"/>
      </p:ext>
    </p:extLst>
  </p:cSld>
  <p:clrMapOvr>
    <a:masterClrMapping/>
  </p:clrMapOvr>
</p:sld>
</file>

<file path=ppt/theme/theme1.xml><?xml version="1.0" encoding="utf-8"?>
<a:theme xmlns:a="http://schemas.openxmlformats.org/drawingml/2006/main" name="UoG_PowerPoint_16.9">
  <a:themeElements>
    <a:clrScheme name="University colours">
      <a:dk1>
        <a:srgbClr val="002542"/>
      </a:dk1>
      <a:lt1>
        <a:srgbClr val="FFFFFE"/>
      </a:lt1>
      <a:dk2>
        <a:srgbClr val="354047"/>
      </a:dk2>
      <a:lt2>
        <a:srgbClr val="C54520"/>
      </a:lt2>
      <a:accent1>
        <a:srgbClr val="63548B"/>
      </a:accent1>
      <a:accent2>
        <a:srgbClr val="8D0C64"/>
      </a:accent2>
      <a:accent3>
        <a:srgbClr val="CF1C20"/>
      </a:accent3>
      <a:accent4>
        <a:srgbClr val="4B3B7D"/>
      </a:accent4>
      <a:accent5>
        <a:srgbClr val="003824"/>
      </a:accent5>
      <a:accent6>
        <a:srgbClr val="500B29"/>
      </a:accent6>
      <a:hlink>
        <a:srgbClr val="584B3D"/>
      </a:hlink>
      <a:folHlink>
        <a:srgbClr val="0068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UoG_PowerPoint_16.9</Template>
  <TotalTime>820</TotalTime>
  <Words>345</Words>
  <Application>Microsoft Macintosh PowerPoint</Application>
  <PresentationFormat>On-screen Show (16:9)</PresentationFormat>
  <Paragraphs>116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UoG_PowerPoint_16.9</vt:lpstr>
      <vt:lpstr>Capturing Esteem in (M)Eprints: Our Enlighten experience</vt:lpstr>
      <vt:lpstr>MePrints and Enlighten </vt:lpstr>
      <vt:lpstr>Measures of Esteem Pilot </vt:lpstr>
      <vt:lpstr>Esteem</vt:lpstr>
      <vt:lpstr>Integration with CMS (T4) </vt:lpstr>
      <vt:lpstr>Terminology Elsewhere</vt:lpstr>
      <vt:lpstr>Esteem</vt:lpstr>
      <vt:lpstr>Feedback and Next Steps </vt:lpstr>
      <vt:lpstr>Summer Plans?</vt:lpstr>
      <vt:lpstr>Thank you and Questions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Peter Howard</dc:creator>
  <cp:keywords/>
  <dc:description/>
  <cp:lastModifiedBy>William Nixon</cp:lastModifiedBy>
  <cp:revision>42</cp:revision>
  <dcterms:created xsi:type="dcterms:W3CDTF">2016-02-16T11:44:26Z</dcterms:created>
  <dcterms:modified xsi:type="dcterms:W3CDTF">2019-03-14T13:47:28Z</dcterms:modified>
  <cp:category/>
</cp:coreProperties>
</file>