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266" r:id="rId4"/>
    <p:sldId id="283" r:id="rId5"/>
    <p:sldId id="295" r:id="rId6"/>
    <p:sldId id="291" r:id="rId7"/>
    <p:sldId id="279" r:id="rId8"/>
    <p:sldId id="292" r:id="rId9"/>
    <p:sldId id="285" r:id="rId10"/>
    <p:sldId id="273" r:id="rId11"/>
    <p:sldId id="280" r:id="rId12"/>
    <p:sldId id="293" r:id="rId13"/>
    <p:sldId id="296" r:id="rId14"/>
    <p:sldId id="298" r:id="rId15"/>
    <p:sldId id="281" r:id="rId16"/>
    <p:sldId id="278" r:id="rId17"/>
    <p:sldId id="286" r:id="rId18"/>
    <p:sldId id="282" r:id="rId19"/>
    <p:sldId id="289" r:id="rId20"/>
    <p:sldId id="294" r:id="rId21"/>
    <p:sldId id="297" r:id="rId22"/>
    <p:sldId id="263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1D0"/>
    <a:srgbClr val="00213C"/>
    <a:srgbClr val="004874"/>
    <a:srgbClr val="39759D"/>
    <a:srgbClr val="4F81BD"/>
    <a:srgbClr val="F89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6B976F-970B-42AF-B3F3-62ED449998F3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20F49EC9-9411-4F02-A232-F1DAF9B32FBA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INTERVENTION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19DBCC-3F63-48C0-96AE-9DD6F03AD154}" type="parTrans" cxnId="{E0C61D9C-86BA-4CF5-A4B2-C4A3E9C0BF01}">
      <dgm:prSet/>
      <dgm:spPr/>
      <dgm:t>
        <a:bodyPr/>
        <a:lstStyle/>
        <a:p>
          <a:endParaRPr lang="en-US"/>
        </a:p>
      </dgm:t>
    </dgm:pt>
    <dgm:pt modelId="{17A8BAC2-B087-44BE-9434-6FE799B79DE8}" type="sibTrans" cxnId="{E0C61D9C-86BA-4CF5-A4B2-C4A3E9C0BF01}">
      <dgm:prSet/>
      <dgm:spPr/>
      <dgm:t>
        <a:bodyPr/>
        <a:lstStyle/>
        <a:p>
          <a:endParaRPr lang="en-US"/>
        </a:p>
      </dgm:t>
    </dgm:pt>
    <dgm:pt modelId="{C3DAF510-4C7A-49BE-95F3-9BE63046BAEC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CONDITION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4FB124-A2CE-404E-BA75-0E8AF49DAB1A}" type="parTrans" cxnId="{73E58B35-3090-49B2-BEA7-E35E932505E0}">
      <dgm:prSet/>
      <dgm:spPr/>
      <dgm:t>
        <a:bodyPr/>
        <a:lstStyle/>
        <a:p>
          <a:endParaRPr lang="en-US"/>
        </a:p>
      </dgm:t>
    </dgm:pt>
    <dgm:pt modelId="{B597D1F0-7014-4DF5-B9BC-99AFF6C71EB1}" type="sibTrans" cxnId="{73E58B35-3090-49B2-BEA7-E35E932505E0}">
      <dgm:prSet/>
      <dgm:spPr/>
      <dgm:t>
        <a:bodyPr/>
        <a:lstStyle/>
        <a:p>
          <a:endParaRPr lang="en-US"/>
        </a:p>
      </dgm:t>
    </dgm:pt>
    <dgm:pt modelId="{25EFABA4-8CB0-44FB-B41F-2AC3AA9285FE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OUTCOME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9618F6-D48A-45DE-8844-E498B94D0118}" type="parTrans" cxnId="{B4BFE19C-631B-4056-95AA-A49AC33A1D2A}">
      <dgm:prSet/>
      <dgm:spPr/>
      <dgm:t>
        <a:bodyPr/>
        <a:lstStyle/>
        <a:p>
          <a:endParaRPr lang="en-US"/>
        </a:p>
      </dgm:t>
    </dgm:pt>
    <dgm:pt modelId="{D3334489-B053-4C62-9765-6167EB6BD4EE}" type="sibTrans" cxnId="{B4BFE19C-631B-4056-95AA-A49AC33A1D2A}">
      <dgm:prSet/>
      <dgm:spPr/>
      <dgm:t>
        <a:bodyPr/>
        <a:lstStyle/>
        <a:p>
          <a:endParaRPr lang="en-US"/>
        </a:p>
      </dgm:t>
    </dgm:pt>
    <dgm:pt modelId="{96E69BB5-D6A5-4BF7-8F3B-65D7ECF93161}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POPULATION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CB1578-3358-4AB1-AA8E-294EE6D66DFA}" type="parTrans" cxnId="{0CB1E216-CF0A-4922-BD67-C3FBC90C251B}">
      <dgm:prSet/>
      <dgm:spPr/>
      <dgm:t>
        <a:bodyPr/>
        <a:lstStyle/>
        <a:p>
          <a:endParaRPr lang="en-US"/>
        </a:p>
      </dgm:t>
    </dgm:pt>
    <dgm:pt modelId="{5912E70E-15D4-4214-804C-7C615ECC4DE6}" type="sibTrans" cxnId="{0CB1E216-CF0A-4922-BD67-C3FBC90C251B}">
      <dgm:prSet/>
      <dgm:spPr/>
      <dgm:t>
        <a:bodyPr/>
        <a:lstStyle/>
        <a:p>
          <a:endParaRPr lang="en-US"/>
        </a:p>
      </dgm:t>
    </dgm:pt>
    <dgm:pt modelId="{8F97F43A-9C91-46ED-BA48-A6F9B88E5955}" type="pres">
      <dgm:prSet presAssocID="{FB6B976F-970B-42AF-B3F3-62ED449998F3}" presName="compositeShape" presStyleCnt="0">
        <dgm:presLayoutVars>
          <dgm:chMax val="7"/>
          <dgm:dir/>
          <dgm:resizeHandles val="exact"/>
        </dgm:presLayoutVars>
      </dgm:prSet>
      <dgm:spPr/>
    </dgm:pt>
    <dgm:pt modelId="{37375E74-D24C-4506-879E-F0EDBD3DF13B}" type="pres">
      <dgm:prSet presAssocID="{20F49EC9-9411-4F02-A232-F1DAF9B32FBA}" presName="circ1" presStyleLbl="vennNode1" presStyleIdx="0" presStyleCnt="4"/>
      <dgm:spPr/>
      <dgm:t>
        <a:bodyPr/>
        <a:lstStyle/>
        <a:p>
          <a:endParaRPr lang="en-US"/>
        </a:p>
      </dgm:t>
    </dgm:pt>
    <dgm:pt modelId="{F30290F7-B9EF-4423-A587-64BABBE74E2C}" type="pres">
      <dgm:prSet presAssocID="{20F49EC9-9411-4F02-A232-F1DAF9B32FB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6030D-7B20-44B5-9D15-132B79FF4D1E}" type="pres">
      <dgm:prSet presAssocID="{C3DAF510-4C7A-49BE-95F3-9BE63046BAEC}" presName="circ2" presStyleLbl="vennNode1" presStyleIdx="1" presStyleCnt="4"/>
      <dgm:spPr/>
      <dgm:t>
        <a:bodyPr/>
        <a:lstStyle/>
        <a:p>
          <a:endParaRPr lang="en-US"/>
        </a:p>
      </dgm:t>
    </dgm:pt>
    <dgm:pt modelId="{BBFC4600-0B0B-4A92-B8B1-853D504C7ACD}" type="pres">
      <dgm:prSet presAssocID="{C3DAF510-4C7A-49BE-95F3-9BE63046BAE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7DEDB-D186-4018-B7E5-C609C533453D}" type="pres">
      <dgm:prSet presAssocID="{25EFABA4-8CB0-44FB-B41F-2AC3AA9285FE}" presName="circ3" presStyleLbl="vennNode1" presStyleIdx="2" presStyleCnt="4"/>
      <dgm:spPr/>
      <dgm:t>
        <a:bodyPr/>
        <a:lstStyle/>
        <a:p>
          <a:endParaRPr lang="en-US"/>
        </a:p>
      </dgm:t>
    </dgm:pt>
    <dgm:pt modelId="{031664D1-4CF2-4942-8D89-932455BD8CFD}" type="pres">
      <dgm:prSet presAssocID="{25EFABA4-8CB0-44FB-B41F-2AC3AA9285F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B5406-A00A-4E95-A44D-59356D444AD9}" type="pres">
      <dgm:prSet presAssocID="{96E69BB5-D6A5-4BF7-8F3B-65D7ECF93161}" presName="circ4" presStyleLbl="vennNode1" presStyleIdx="3" presStyleCnt="4"/>
      <dgm:spPr/>
      <dgm:t>
        <a:bodyPr/>
        <a:lstStyle/>
        <a:p>
          <a:endParaRPr lang="en-US"/>
        </a:p>
      </dgm:t>
    </dgm:pt>
    <dgm:pt modelId="{AE25F303-5B1A-43C3-894E-9DD36A40C1A4}" type="pres">
      <dgm:prSet presAssocID="{96E69BB5-D6A5-4BF7-8F3B-65D7ECF9316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C61D9C-86BA-4CF5-A4B2-C4A3E9C0BF01}" srcId="{FB6B976F-970B-42AF-B3F3-62ED449998F3}" destId="{20F49EC9-9411-4F02-A232-F1DAF9B32FBA}" srcOrd="0" destOrd="0" parTransId="{BD19DBCC-3F63-48C0-96AE-9DD6F03AD154}" sibTransId="{17A8BAC2-B087-44BE-9434-6FE799B79DE8}"/>
    <dgm:cxn modelId="{F688BC27-A633-47B4-9355-A1202DD13602}" type="presOf" srcId="{96E69BB5-D6A5-4BF7-8F3B-65D7ECF93161}" destId="{AE25F303-5B1A-43C3-894E-9DD36A40C1A4}" srcOrd="1" destOrd="0" presId="urn:microsoft.com/office/officeart/2005/8/layout/venn1"/>
    <dgm:cxn modelId="{3766F2DA-8389-447E-ABE7-9751F4D4038F}" type="presOf" srcId="{FB6B976F-970B-42AF-B3F3-62ED449998F3}" destId="{8F97F43A-9C91-46ED-BA48-A6F9B88E5955}" srcOrd="0" destOrd="0" presId="urn:microsoft.com/office/officeart/2005/8/layout/venn1"/>
    <dgm:cxn modelId="{C64A1E44-7457-4697-9078-A2CDC4D58299}" type="presOf" srcId="{C3DAF510-4C7A-49BE-95F3-9BE63046BAEC}" destId="{BBFC4600-0B0B-4A92-B8B1-853D504C7ACD}" srcOrd="1" destOrd="0" presId="urn:microsoft.com/office/officeart/2005/8/layout/venn1"/>
    <dgm:cxn modelId="{0CB1E216-CF0A-4922-BD67-C3FBC90C251B}" srcId="{FB6B976F-970B-42AF-B3F3-62ED449998F3}" destId="{96E69BB5-D6A5-4BF7-8F3B-65D7ECF93161}" srcOrd="3" destOrd="0" parTransId="{71CB1578-3358-4AB1-AA8E-294EE6D66DFA}" sibTransId="{5912E70E-15D4-4214-804C-7C615ECC4DE6}"/>
    <dgm:cxn modelId="{AB776D87-B4A4-4F6C-9F52-06EEFFA699F0}" type="presOf" srcId="{20F49EC9-9411-4F02-A232-F1DAF9B32FBA}" destId="{F30290F7-B9EF-4423-A587-64BABBE74E2C}" srcOrd="1" destOrd="0" presId="urn:microsoft.com/office/officeart/2005/8/layout/venn1"/>
    <dgm:cxn modelId="{B4BFE19C-631B-4056-95AA-A49AC33A1D2A}" srcId="{FB6B976F-970B-42AF-B3F3-62ED449998F3}" destId="{25EFABA4-8CB0-44FB-B41F-2AC3AA9285FE}" srcOrd="2" destOrd="0" parTransId="{599618F6-D48A-45DE-8844-E498B94D0118}" sibTransId="{D3334489-B053-4C62-9765-6167EB6BD4EE}"/>
    <dgm:cxn modelId="{FDF2C45B-955B-435F-8D6F-049C2AC44760}" type="presOf" srcId="{25EFABA4-8CB0-44FB-B41F-2AC3AA9285FE}" destId="{031664D1-4CF2-4942-8D89-932455BD8CFD}" srcOrd="1" destOrd="0" presId="urn:microsoft.com/office/officeart/2005/8/layout/venn1"/>
    <dgm:cxn modelId="{3943A820-3D51-46E4-9A13-40EC50712FAA}" type="presOf" srcId="{96E69BB5-D6A5-4BF7-8F3B-65D7ECF93161}" destId="{751B5406-A00A-4E95-A44D-59356D444AD9}" srcOrd="0" destOrd="0" presId="urn:microsoft.com/office/officeart/2005/8/layout/venn1"/>
    <dgm:cxn modelId="{BAB0B02A-6FA5-47F4-B7D3-2D90D24B1F33}" type="presOf" srcId="{C3DAF510-4C7A-49BE-95F3-9BE63046BAEC}" destId="{7C16030D-7B20-44B5-9D15-132B79FF4D1E}" srcOrd="0" destOrd="0" presId="urn:microsoft.com/office/officeart/2005/8/layout/venn1"/>
    <dgm:cxn modelId="{73E58B35-3090-49B2-BEA7-E35E932505E0}" srcId="{FB6B976F-970B-42AF-B3F3-62ED449998F3}" destId="{C3DAF510-4C7A-49BE-95F3-9BE63046BAEC}" srcOrd="1" destOrd="0" parTransId="{0A4FB124-A2CE-404E-BA75-0E8AF49DAB1A}" sibTransId="{B597D1F0-7014-4DF5-B9BC-99AFF6C71EB1}"/>
    <dgm:cxn modelId="{EA6DC138-610D-45C9-9308-F81AB78CF32A}" type="presOf" srcId="{25EFABA4-8CB0-44FB-B41F-2AC3AA9285FE}" destId="{1B37DEDB-D186-4018-B7E5-C609C533453D}" srcOrd="0" destOrd="0" presId="urn:microsoft.com/office/officeart/2005/8/layout/venn1"/>
    <dgm:cxn modelId="{4CEA469B-19B8-40FA-BB8A-9C1B73AEAAD3}" type="presOf" srcId="{20F49EC9-9411-4F02-A232-F1DAF9B32FBA}" destId="{37375E74-D24C-4506-879E-F0EDBD3DF13B}" srcOrd="0" destOrd="0" presId="urn:microsoft.com/office/officeart/2005/8/layout/venn1"/>
    <dgm:cxn modelId="{70636E63-7C97-4056-8DE4-F04505A31B4E}" type="presParOf" srcId="{8F97F43A-9C91-46ED-BA48-A6F9B88E5955}" destId="{37375E74-D24C-4506-879E-F0EDBD3DF13B}" srcOrd="0" destOrd="0" presId="urn:microsoft.com/office/officeart/2005/8/layout/venn1"/>
    <dgm:cxn modelId="{3AFC86B8-56BA-4495-AF71-3A5C960A9D89}" type="presParOf" srcId="{8F97F43A-9C91-46ED-BA48-A6F9B88E5955}" destId="{F30290F7-B9EF-4423-A587-64BABBE74E2C}" srcOrd="1" destOrd="0" presId="urn:microsoft.com/office/officeart/2005/8/layout/venn1"/>
    <dgm:cxn modelId="{10D0B10F-9D8B-4F9D-863C-F31F471231C6}" type="presParOf" srcId="{8F97F43A-9C91-46ED-BA48-A6F9B88E5955}" destId="{7C16030D-7B20-44B5-9D15-132B79FF4D1E}" srcOrd="2" destOrd="0" presId="urn:microsoft.com/office/officeart/2005/8/layout/venn1"/>
    <dgm:cxn modelId="{65149259-AAEB-4D04-AA06-931018C0D53C}" type="presParOf" srcId="{8F97F43A-9C91-46ED-BA48-A6F9B88E5955}" destId="{BBFC4600-0B0B-4A92-B8B1-853D504C7ACD}" srcOrd="3" destOrd="0" presId="urn:microsoft.com/office/officeart/2005/8/layout/venn1"/>
    <dgm:cxn modelId="{F87CFEB5-A25E-40CD-BA88-F16BE4F6A84F}" type="presParOf" srcId="{8F97F43A-9C91-46ED-BA48-A6F9B88E5955}" destId="{1B37DEDB-D186-4018-B7E5-C609C533453D}" srcOrd="4" destOrd="0" presId="urn:microsoft.com/office/officeart/2005/8/layout/venn1"/>
    <dgm:cxn modelId="{66760F11-486F-4FAD-9743-4D19E52AC197}" type="presParOf" srcId="{8F97F43A-9C91-46ED-BA48-A6F9B88E5955}" destId="{031664D1-4CF2-4942-8D89-932455BD8CFD}" srcOrd="5" destOrd="0" presId="urn:microsoft.com/office/officeart/2005/8/layout/venn1"/>
    <dgm:cxn modelId="{2A8F1AC3-829E-4BAC-9FA8-E813E13EA427}" type="presParOf" srcId="{8F97F43A-9C91-46ED-BA48-A6F9B88E5955}" destId="{751B5406-A00A-4E95-A44D-59356D444AD9}" srcOrd="6" destOrd="0" presId="urn:microsoft.com/office/officeart/2005/8/layout/venn1"/>
    <dgm:cxn modelId="{750021B7-01BC-4637-A8D3-57FC013D96D1}" type="presParOf" srcId="{8F97F43A-9C91-46ED-BA48-A6F9B88E5955}" destId="{AE25F303-5B1A-43C3-894E-9DD36A40C1A4}" srcOrd="7" destOrd="0" presId="urn:microsoft.com/office/officeart/2005/8/layout/venn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75E74-D24C-4506-879E-F0EDBD3DF13B}">
      <dsp:nvSpPr>
        <dsp:cNvPr id="0" name=""/>
        <dsp:cNvSpPr/>
      </dsp:nvSpPr>
      <dsp:spPr>
        <a:xfrm>
          <a:off x="2683950" y="55478"/>
          <a:ext cx="2884906" cy="28849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INTERVENTION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6824" y="443831"/>
        <a:ext cx="2219158" cy="915403"/>
      </dsp:txXfrm>
    </dsp:sp>
    <dsp:sp modelId="{7C16030D-7B20-44B5-9D15-132B79FF4D1E}">
      <dsp:nvSpPr>
        <dsp:cNvPr id="0" name=""/>
        <dsp:cNvSpPr/>
      </dsp:nvSpPr>
      <dsp:spPr>
        <a:xfrm>
          <a:off x="3959966" y="1331495"/>
          <a:ext cx="2884906" cy="288490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CONDITION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3377" y="1664369"/>
        <a:ext cx="1109579" cy="2219158"/>
      </dsp:txXfrm>
    </dsp:sp>
    <dsp:sp modelId="{1B37DEDB-D186-4018-B7E5-C609C533453D}">
      <dsp:nvSpPr>
        <dsp:cNvPr id="0" name=""/>
        <dsp:cNvSpPr/>
      </dsp:nvSpPr>
      <dsp:spPr>
        <a:xfrm>
          <a:off x="2683950" y="2607511"/>
          <a:ext cx="2884906" cy="288490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OUTCOME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6824" y="4188662"/>
        <a:ext cx="2219158" cy="915403"/>
      </dsp:txXfrm>
    </dsp:sp>
    <dsp:sp modelId="{751B5406-A00A-4E95-A44D-59356D444AD9}">
      <dsp:nvSpPr>
        <dsp:cNvPr id="0" name=""/>
        <dsp:cNvSpPr/>
      </dsp:nvSpPr>
      <dsp:spPr>
        <a:xfrm>
          <a:off x="1407933" y="1331495"/>
          <a:ext cx="2884906" cy="288490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POPULATION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9849" y="1664369"/>
        <a:ext cx="1109579" cy="221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B59C3-57FF-4952-8102-2B7CD17A661A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E5D22-312C-408D-B73B-B80DA5C38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8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875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83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28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44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Subject headings are not just for systematic</a:t>
            </a:r>
            <a:r>
              <a:rPr lang="en-GB" baseline="0" dirty="0"/>
              <a:t> reviews, they go some way to ensuring that relevant papers are not missed. Arguably, they may also reduce geographical bias by retrieving articles with different spelling variations or articles from non-English language publications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Subject headings</a:t>
            </a:r>
          </a:p>
          <a:p>
            <a:pPr>
              <a:lnSpc>
                <a:spcPct val="15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Controlled vocabulary</a:t>
            </a:r>
          </a:p>
          <a:p>
            <a:pPr>
              <a:lnSpc>
                <a:spcPct val="15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Often hierarchical</a:t>
            </a:r>
          </a:p>
          <a:p>
            <a:pPr>
              <a:lnSpc>
                <a:spcPct val="15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the sensitivity of a search</a:t>
            </a:r>
          </a:p>
          <a:p>
            <a:pPr>
              <a:lnSpc>
                <a:spcPct val="15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Are database-specific</a:t>
            </a:r>
          </a:p>
          <a:p>
            <a:pPr>
              <a:lnSpc>
                <a:spcPct val="15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Some databases include sub-headings of the subject headings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841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Subject headings are not just for systematic</a:t>
            </a:r>
            <a:r>
              <a:rPr lang="en-GB" baseline="0" dirty="0"/>
              <a:t> reviews, they go some way to ensuring that relevant papers are not missed. Arguably, they may also reduce geographical bias by retrieving articles with different spelling variations or articles from non-English language publications.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798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26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Previously identified literature not</a:t>
            </a:r>
            <a:r>
              <a:rPr lang="en-GB" baseline="0" dirty="0"/>
              <a:t> only helps identify relevant keywords, phrases and subject headings, but can also act as a red flag if they are not part of your literature search results – you may be searching in the wrong database, or not using the right keywords and subject headings.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162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00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underestimate grey literature.</a:t>
            </a:r>
            <a:r>
              <a:rPr lang="en-GB" baseline="0" dirty="0"/>
              <a:t> It is important to look beyond academic publications and to the professional use of information and knowledge.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304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291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209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853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832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31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1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24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21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606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889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</a:t>
            </a:r>
            <a:r>
              <a:rPr lang="en-GB" baseline="0" dirty="0" smtClean="0"/>
              <a:t> a systematic review, it is common to only search on two elements of a PICO, such as the population and condition. </a:t>
            </a:r>
            <a:r>
              <a:rPr lang="en-GB" dirty="0" smtClean="0"/>
              <a:t>Often</a:t>
            </a:r>
            <a:r>
              <a:rPr lang="en-GB" baseline="0" dirty="0" smtClean="0"/>
              <a:t> the outcome of a study </a:t>
            </a:r>
            <a:r>
              <a:rPr lang="en-GB" dirty="0" smtClean="0"/>
              <a:t>is</a:t>
            </a:r>
            <a:r>
              <a:rPr lang="en-GB" baseline="0" dirty="0" smtClean="0"/>
              <a:t> not discussed within a title and abstract, so if you search for those elements, you will not retrieve a true picture of the literature – you will obtain a false positive result.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22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D22-312C-408D-B73B-B80DA5C384E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2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19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46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84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19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11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86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3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3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0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0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CC2A-4411-4CA4-A32F-D219B816BDDE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8CC2A-4411-4CA4-A32F-D219B816BDDE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3319-C533-4FEA-9113-4E371AF67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5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4.0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?utm_source=unsplash&amp;utm_medium=referral&amp;utm_content=creditCopyText" TargetMode="External"/><Relationship Id="rId4" Type="http://schemas.openxmlformats.org/officeDocument/2006/relationships/hyperlink" Target="https://unsplash.com/photos/zdvrozV4Lr8?utm_source=unsplash&amp;utm_medium=referral&amp;utm_content=creditCopyText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hyperlink" Target="https://meshb.nlm.nih.gov/record/ui?ui=D000368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hyperlink" Target="https://www.ncbi.nlm.nih.gov/pubmed/90467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chranelibrary.com/cdsr/doi/10.1002/14651858.CD005465.pub4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meshb.nlm.nih.gov/MeSHonDemand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hgserver2.amc.nl/cgi-bin/miner/miner2.cg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hyperlink" Target="http://www.nactem.ac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edshare.gla.ac.uk/351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opengrey.eu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eleanor.lib.gla.ac.uk/search~S6/y?Databases%20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hyperlink" Target="https://www.evidence.nhs.uk/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www.ntis.gov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edshare.gla.ac.uk/351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?utm_source=unsplash&amp;utm_medium=referral&amp;utm_content=creditCopyText" TargetMode="External"/><Relationship Id="rId4" Type="http://schemas.openxmlformats.org/officeDocument/2006/relationships/hyperlink" Target="https://unsplash.com/photos/jiNgKqKW5W4?utm_source=unsplash&amp;utm_medium=referral&amp;utm_content=creditCopyText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dshare.gla.ac.uk/78/" TargetMode="External"/><Relationship Id="rId13" Type="http://schemas.openxmlformats.org/officeDocument/2006/relationships/hyperlink" Target="https://edshare.gla.ac.uk/352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bit.ly/2yqI20Y" TargetMode="External"/><Relationship Id="rId12" Type="http://schemas.openxmlformats.org/officeDocument/2006/relationships/hyperlink" Target="http://bit.ly/2lIaTG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edshare.gla.ac.uk/278" TargetMode="External"/><Relationship Id="rId5" Type="http://schemas.openxmlformats.org/officeDocument/2006/relationships/image" Target="../media/image8.jpg"/><Relationship Id="rId10" Type="http://schemas.openxmlformats.org/officeDocument/2006/relationships/hyperlink" Target="https://edshare.gla.ac.uk/76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edshare.gla.ac.uk/38" TargetMode="External"/><Relationship Id="rId14" Type="http://schemas.openxmlformats.org/officeDocument/2006/relationships/hyperlink" Target="mailto:paul.cannon@glasgow.ac.uk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jpeg"/><Relationship Id="rId7" Type="http://schemas.openxmlformats.org/officeDocument/2006/relationships/hyperlink" Target="http://creativecommons.org/licenses/by/4.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theses.gla.ac.uk/" TargetMode="External"/><Relationship Id="rId13" Type="http://schemas.openxmlformats.org/officeDocument/2006/relationships/hyperlink" Target="https://www.gla.ac.uk/myglasgow/library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eprints.gla.ac.uk/" TargetMode="External"/><Relationship Id="rId12" Type="http://schemas.openxmlformats.org/officeDocument/2006/relationships/hyperlink" Target="https://eleanor.lib.gla.ac.uk/search~S6?/yproquest/yproquest/1,5,5,B/eresource&amp;FF=yproquest+dissertations+and+theses+a+and+i+proquest&amp;1,1,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eleanor.lib.gla.ac.uk/search~S6?/yproquest/yproquest/1,5,5,B/eresource&amp;FF=yproquest+dissertations+and+theses+uk+and+ireland+proquest&amp;1,1," TargetMode="External"/><Relationship Id="rId5" Type="http://schemas.openxmlformats.org/officeDocument/2006/relationships/image" Target="../media/image8.jpg"/><Relationship Id="rId10" Type="http://schemas.openxmlformats.org/officeDocument/2006/relationships/hyperlink" Target="http://eleanor.lib.gla.ac.uk/search~S6?/yDatabases%20E/ydatabases+e/1,1,49,B/eresource&amp;FF=ydatabases+e&amp;40,,49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://researchdata.gla.ac.uk/" TargetMode="External"/><Relationship Id="rId14" Type="http://schemas.openxmlformats.org/officeDocument/2006/relationships/hyperlink" Target="http://copac.jisc.ac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doi.org/10.1111/j.1471-1842.2009.00848.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108/07378830610692127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acpjc.acponline.org/Content/123/3/issue/ACPJC-1995-123-3-A12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://dx.doi.org/10.1136/bmjgh-2018-001107" TargetMode="External"/><Relationship Id="rId5" Type="http://schemas.openxmlformats.org/officeDocument/2006/relationships/image" Target="../media/image8.jpg"/><Relationship Id="rId10" Type="http://schemas.openxmlformats.org/officeDocument/2006/relationships/hyperlink" Target="http://dx.doi.org/10.1046/j.1471-1842.2002.00378.x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://dx.doi.org/10.1177/104973231245293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diagramDrawing" Target="../diagrams/drawing1.xml"/><Relationship Id="rId5" Type="http://schemas.openxmlformats.org/officeDocument/2006/relationships/image" Target="../media/image8.jpg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jpg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x.doi.org/10.18849/ve.v2i4.130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edshare.gla.ac.uk/351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26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0774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4530"/>
            <a:ext cx="1584176" cy="491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1078310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Discovering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Rigour 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Validity in Literature Searches at Doctoral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4697" y="5843624"/>
            <a:ext cx="4498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http://orcid.org/0000-0001-8721-1481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44" y="3877074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Cannon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Librarian Medical, Veterinary &amp; Life Sciences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499525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paul.cannon@glasgow.ac.uk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@pcann_LIS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orcid-i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9221" r="12207" b="10875"/>
          <a:stretch>
            <a:fillRect/>
          </a:stretch>
        </p:blipFill>
        <p:spPr bwMode="auto">
          <a:xfrm>
            <a:off x="561754" y="5803328"/>
            <a:ext cx="491807" cy="48136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4" y="6451619"/>
            <a:ext cx="838200" cy="295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99954" y="6476145"/>
            <a:ext cx="49495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is licensed under a 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Creative Commons Attribution 4.0 International License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search techniques</a:t>
            </a: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2565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Advanced search techniques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Boolean searching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OR: increases sensitivity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for different synonyms, spelling variants and acronyms, i.e. diet or eat or feed…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AND: increases specificity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to group different concepts that must be mentioned with the search results, i.e. GP AND CEA AND abdominal pain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NOT: exclude unwanted terms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most circumstances, never use NOT; you may lose important references</a:t>
            </a:r>
          </a:p>
        </p:txBody>
      </p:sp>
    </p:spTree>
    <p:extLst>
      <p:ext uri="{BB962C8B-B14F-4D97-AF65-F5344CB8AC3E}">
        <p14:creationId xmlns:p14="http://schemas.microsoft.com/office/powerpoint/2010/main" val="27584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search techniques</a:t>
            </a: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25658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Advanced search techniques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Search syntax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Proximity: more sensitive than phrase searching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to find words near each other, i.e. “mental health” adj3 (personnel or professional or staff…)</a:t>
            </a:r>
          </a:p>
          <a:p>
            <a:pPr lvl="2"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NOTE: the proximity syntax varies in each database, and is not supported in others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Truncation: different word endings (or sometime beginnings)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for singular, plural and adjectives, i.e. toxic* will retrieve toxic, toxicity, toxicology…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Wildcards: spelling variations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use for British and American spelling amongst other uses, i.e.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colo?r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will retrieve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and colour</a:t>
            </a:r>
          </a:p>
          <a:p>
            <a:pPr lvl="2">
              <a:lnSpc>
                <a:spcPct val="150000"/>
              </a:lnSpc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NOTE: the proximity syntax varies in each database, and is not supported in others</a:t>
            </a:r>
          </a:p>
        </p:txBody>
      </p:sp>
    </p:spTree>
    <p:extLst>
      <p:ext uri="{BB962C8B-B14F-4D97-AF65-F5344CB8AC3E}">
        <p14:creationId xmlns:p14="http://schemas.microsoft.com/office/powerpoint/2010/main" val="118812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"/>
          <a:stretch/>
        </p:blipFill>
        <p:spPr>
          <a:xfrm>
            <a:off x="0" y="656125"/>
            <a:ext cx="9144000" cy="587727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-1" y="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describe the age of these people?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6538837"/>
            <a:ext cx="3012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by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Elien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Dumon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Unsplash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2" y="138648"/>
            <a:ext cx="7029450" cy="5019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headings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4885" y="3140968"/>
            <a:ext cx="4686300" cy="28384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7504" y="5910558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meshb.nlm.nih.gov/record/ui?ui=D000368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2468465"/>
            <a:ext cx="604867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1115616" y="2996950"/>
            <a:ext cx="2592288" cy="9695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37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headings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580442" y="1556792"/>
            <a:ext cx="400110" cy="379744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www.ncbi.nlm.nih.gov/pubmed/9046700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110544"/>
            <a:ext cx="8264061" cy="614336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2051720" y="620688"/>
            <a:ext cx="445286" cy="31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24128" y="620688"/>
            <a:ext cx="445286" cy="31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7544" y="177281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69414" y="1988840"/>
            <a:ext cx="360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67544" y="4509120"/>
            <a:ext cx="792088" cy="360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31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search techniques</a:t>
            </a: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177" y="260648"/>
            <a:ext cx="6389215" cy="5647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68171" y="21766"/>
            <a:ext cx="676881" cy="6125101"/>
          </a:xfrm>
          <a:prstGeom prst="rect">
            <a:avLst/>
          </a:prstGeom>
          <a:noFill/>
        </p:spPr>
        <p:txBody>
          <a:bodyPr vert="vert270" wrap="square" rtlCol="0">
            <a:normAutofit lnSpcReduction="10000"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Cameron, ID, Dyer, SM,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Panagoda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CE,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al. (2018) Interventions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for preventing falls in older people in care facilities and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hospitals. Cochrane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Database of Systematic Reviews: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www.cochranelibrary.com/cdsr/doi/10.1002/14651858.CD005465.pub4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1336" y="1340768"/>
            <a:ext cx="4656517" cy="129614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24177" y="1484784"/>
            <a:ext cx="2259591" cy="6480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483768" y="1298378"/>
            <a:ext cx="907568" cy="18315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3768" y="2132856"/>
            <a:ext cx="907568" cy="54644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0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mining</a:t>
            </a: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2565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Text mining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PubMed PubReMiner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text mines PubMed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MeSH on Demand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identifies MeSH headings and articles from PubMed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The National Centre for Text Mining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Previously identified literature</a:t>
            </a:r>
          </a:p>
        </p:txBody>
      </p:sp>
    </p:spTree>
    <p:extLst>
      <p:ext uri="{BB962C8B-B14F-4D97-AF65-F5344CB8AC3E}">
        <p14:creationId xmlns:p14="http://schemas.microsoft.com/office/powerpoint/2010/main" val="32625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mining</a:t>
            </a: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52565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Exercise two: text mining to develop a search strategy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Return to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print out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or download e-version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://edshare.gla.ac.uk/351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insights can we learn from the number of articles published per year?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of articles published per year is falling. Perhaps there is a new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available or this is no longer a hot topic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Where might you chose to read, or publish in, on this topic?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Antimicrobial Agents and Chemotherapy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What authors might you follow or seek out their work?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Be careful with author names – these may not be unique persons and may simply share a surname and initial(s)</a:t>
            </a:r>
          </a:p>
          <a:p>
            <a:pPr marL="0" indent="0">
              <a:buNone/>
            </a:pPr>
            <a:r>
              <a:rPr lang="en-GB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Are there any particular keywords or MeSH headings you would incorporate into a search strategy as a result of this search?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Look out for F0XDI6ZL63; this is the Unique Ingredient Identifier. Always search for the drug name, trade name, registry number and UNII</a:t>
            </a:r>
          </a:p>
        </p:txBody>
      </p:sp>
    </p:spTree>
    <p:extLst>
      <p:ext uri="{BB962C8B-B14F-4D97-AF65-F5344CB8AC3E}">
        <p14:creationId xmlns:p14="http://schemas.microsoft.com/office/powerpoint/2010/main" val="250130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Grey literature</a:t>
            </a: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2565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Grey literature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Conference proceedings and abstracts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Covered in Scopus and Web of Science,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PapersFirst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and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ProceedingsFirst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Official publications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Government, NGOs, charities, professional bodies, etc.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Open Grey (EU)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National Technical Information Service (US)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NICE Evidence Search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Hands-on searching</a:t>
            </a: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52565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Exercise three and four: hands-on searching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Return to print out or download e-version at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https://edshare.gla.ac.uk/351/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Embase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key database for all MVLS subjects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BIOSIS Previous: useful for biomedical life sciences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Exercise five: citation searching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BIOSIS platform, Web of Science, is useful for citation searching and analysis (although Scopus is probably a better database for citation searching)</a:t>
            </a:r>
          </a:p>
        </p:txBody>
      </p:sp>
    </p:spTree>
    <p:extLst>
      <p:ext uri="{BB962C8B-B14F-4D97-AF65-F5344CB8AC3E}">
        <p14:creationId xmlns:p14="http://schemas.microsoft.com/office/powerpoint/2010/main" val="27052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25658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aims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 the end of the workshop you should…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various literature review styles available 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 and weaknesses of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able to structure a search strategy for effective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literature searching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Utilise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advanced search techniques to find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information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your research field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basic text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mining techniques to improve the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precision 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sensitivity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searches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article data to identify prominent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literature and authors within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aims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7"/>
          <a:stretch/>
        </p:blipFill>
        <p:spPr>
          <a:xfrm>
            <a:off x="0" y="692695"/>
            <a:ext cx="9144000" cy="615391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-1" y="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 a bit like this?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6538837"/>
            <a:ext cx="3150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Photo by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Mishal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Ibrahim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Unsplash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1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Self-help resources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Self-help resources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ArticleReach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bit.ly/2yqI20Y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search and review in MVLS: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https://edshare.gla.ac.uk/78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Formulating a research question and structuring a literature search: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edshare.gla.ac.uk/38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Developing literature search strategies: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edshare.gla.ac.uk/76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Searching library databases: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edshare.gla.ac.uk/278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Book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 appointment to see me at: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http://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bit.ly/2lIaTGI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only after reviewing the self-help material, please!</a:t>
            </a:r>
          </a:p>
          <a:p>
            <a:pPr marL="457200" lvl="1" indent="0">
              <a:buNone/>
            </a:pP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class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recording available at: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https://edshare.gla.ac.uk/352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/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me</a:t>
            </a:r>
          </a:p>
          <a:p>
            <a:pPr lvl="1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paul.cannon@glasgow.ac.uk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0141 330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6532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 rot="2355009">
            <a:off x="-679902" y="-200025"/>
            <a:ext cx="8159535" cy="8159535"/>
            <a:chOff x="755576" y="1916832"/>
            <a:chExt cx="2520000" cy="2520000"/>
          </a:xfrm>
        </p:grpSpPr>
        <p:sp>
          <p:nvSpPr>
            <p:cNvPr id="3" name="Oval 2"/>
            <p:cNvSpPr/>
            <p:nvPr/>
          </p:nvSpPr>
          <p:spPr>
            <a:xfrm>
              <a:off x="755576" y="1916832"/>
              <a:ext cx="2520000" cy="2520000"/>
            </a:xfrm>
            <a:prstGeom prst="ellipse">
              <a:avLst/>
            </a:prstGeom>
            <a:noFill/>
            <a:ln>
              <a:solidFill>
                <a:srgbClr val="39759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899592" y="2060848"/>
              <a:ext cx="2254272" cy="2254272"/>
            </a:xfrm>
            <a:prstGeom prst="ellipse">
              <a:avLst/>
            </a:prstGeom>
            <a:noFill/>
            <a:ln>
              <a:solidFill>
                <a:srgbClr val="39759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>
              <a:stCxn id="6" idx="2"/>
              <a:endCxn id="6" idx="6"/>
            </p:cNvCxnSpPr>
            <p:nvPr/>
          </p:nvCxnSpPr>
          <p:spPr>
            <a:xfrm>
              <a:off x="899592" y="3187984"/>
              <a:ext cx="2254272" cy="0"/>
            </a:xfrm>
            <a:prstGeom prst="line">
              <a:avLst/>
            </a:prstGeom>
            <a:ln>
              <a:solidFill>
                <a:srgbClr val="39759D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1"/>
              <a:endCxn id="6" idx="5"/>
            </p:cNvCxnSpPr>
            <p:nvPr/>
          </p:nvCxnSpPr>
          <p:spPr>
            <a:xfrm>
              <a:off x="1229722" y="2390978"/>
              <a:ext cx="1594012" cy="1594012"/>
            </a:xfrm>
            <a:prstGeom prst="line">
              <a:avLst/>
            </a:prstGeom>
            <a:ln>
              <a:solidFill>
                <a:srgbClr val="39759D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7"/>
              <a:endCxn id="6" idx="3"/>
            </p:cNvCxnSpPr>
            <p:nvPr/>
          </p:nvCxnSpPr>
          <p:spPr>
            <a:xfrm flipH="1">
              <a:off x="1229722" y="2390978"/>
              <a:ext cx="1594012" cy="1594012"/>
            </a:xfrm>
            <a:prstGeom prst="line">
              <a:avLst/>
            </a:prstGeom>
            <a:ln>
              <a:solidFill>
                <a:srgbClr val="39759D">
                  <a:alpha val="5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Isosceles Triangle 3"/>
            <p:cNvSpPr/>
            <p:nvPr/>
          </p:nvSpPr>
          <p:spPr>
            <a:xfrm>
              <a:off x="1835696" y="2107864"/>
              <a:ext cx="360040" cy="1080120"/>
            </a:xfrm>
            <a:prstGeom prst="triangle">
              <a:avLst/>
            </a:prstGeom>
            <a:solidFill>
              <a:srgbClr val="004874"/>
            </a:solidFill>
            <a:ln>
              <a:solidFill>
                <a:srgbClr val="39759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flipV="1">
              <a:off x="1835696" y="3182978"/>
              <a:ext cx="360040" cy="1080120"/>
            </a:xfrm>
            <a:prstGeom prst="triangle">
              <a:avLst/>
            </a:prstGeom>
            <a:solidFill>
              <a:srgbClr val="004874"/>
            </a:solidFill>
            <a:ln>
              <a:solidFill>
                <a:srgbClr val="39759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22389" y="235068"/>
            <a:ext cx="66739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Library and your research journey</a:t>
            </a:r>
          </a:p>
        </p:txBody>
      </p:sp>
      <p:sp>
        <p:nvSpPr>
          <p:cNvPr id="31" name="Freeform 30"/>
          <p:cNvSpPr/>
          <p:nvPr/>
        </p:nvSpPr>
        <p:spPr>
          <a:xfrm>
            <a:off x="6966624" y="1916824"/>
            <a:ext cx="2040171" cy="1751252"/>
          </a:xfrm>
          <a:custGeom>
            <a:avLst/>
            <a:gdLst>
              <a:gd name="connsiteX0" fmla="*/ 0 w 2040171"/>
              <a:gd name="connsiteY0" fmla="*/ 875626 h 1751252"/>
              <a:gd name="connsiteX1" fmla="*/ 437813 w 2040171"/>
              <a:gd name="connsiteY1" fmla="*/ 0 h 1751252"/>
              <a:gd name="connsiteX2" fmla="*/ 1602358 w 2040171"/>
              <a:gd name="connsiteY2" fmla="*/ 0 h 1751252"/>
              <a:gd name="connsiteX3" fmla="*/ 2040171 w 2040171"/>
              <a:gd name="connsiteY3" fmla="*/ 875626 h 1751252"/>
              <a:gd name="connsiteX4" fmla="*/ 1602358 w 2040171"/>
              <a:gd name="connsiteY4" fmla="*/ 1751252 h 1751252"/>
              <a:gd name="connsiteX5" fmla="*/ 437813 w 2040171"/>
              <a:gd name="connsiteY5" fmla="*/ 1751252 h 1751252"/>
              <a:gd name="connsiteX6" fmla="*/ 0 w 2040171"/>
              <a:gd name="connsiteY6" fmla="*/ 875626 h 175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171" h="1751252">
                <a:moveTo>
                  <a:pt x="0" y="875626"/>
                </a:moveTo>
                <a:lnTo>
                  <a:pt x="437813" y="0"/>
                </a:lnTo>
                <a:lnTo>
                  <a:pt x="1602358" y="0"/>
                </a:lnTo>
                <a:lnTo>
                  <a:pt x="2040171" y="875626"/>
                </a:lnTo>
                <a:lnTo>
                  <a:pt x="1602358" y="1751252"/>
                </a:lnTo>
                <a:lnTo>
                  <a:pt x="437813" y="1751252"/>
                </a:lnTo>
                <a:lnTo>
                  <a:pt x="0" y="8756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5952" tIns="296608" rIns="315952" bIns="296608" numCol="1" spcCol="1270" anchor="ctr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ORCID and researcher profile</a:t>
            </a:r>
          </a:p>
        </p:txBody>
      </p:sp>
      <p:sp>
        <p:nvSpPr>
          <p:cNvPr id="32" name="Hexagon 31"/>
          <p:cNvSpPr/>
          <p:nvPr/>
        </p:nvSpPr>
        <p:spPr>
          <a:xfrm>
            <a:off x="1844666" y="5512970"/>
            <a:ext cx="238169" cy="20537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Freeform 34"/>
          <p:cNvSpPr/>
          <p:nvPr/>
        </p:nvSpPr>
        <p:spPr>
          <a:xfrm>
            <a:off x="3510956" y="3773744"/>
            <a:ext cx="2040171" cy="1751252"/>
          </a:xfrm>
          <a:custGeom>
            <a:avLst/>
            <a:gdLst>
              <a:gd name="connsiteX0" fmla="*/ 0 w 2040171"/>
              <a:gd name="connsiteY0" fmla="*/ 875626 h 1751252"/>
              <a:gd name="connsiteX1" fmla="*/ 437813 w 2040171"/>
              <a:gd name="connsiteY1" fmla="*/ 0 h 1751252"/>
              <a:gd name="connsiteX2" fmla="*/ 1602358 w 2040171"/>
              <a:gd name="connsiteY2" fmla="*/ 0 h 1751252"/>
              <a:gd name="connsiteX3" fmla="*/ 2040171 w 2040171"/>
              <a:gd name="connsiteY3" fmla="*/ 875626 h 1751252"/>
              <a:gd name="connsiteX4" fmla="*/ 1602358 w 2040171"/>
              <a:gd name="connsiteY4" fmla="*/ 1751252 h 1751252"/>
              <a:gd name="connsiteX5" fmla="*/ 437813 w 2040171"/>
              <a:gd name="connsiteY5" fmla="*/ 1751252 h 1751252"/>
              <a:gd name="connsiteX6" fmla="*/ 0 w 2040171"/>
              <a:gd name="connsiteY6" fmla="*/ 875626 h 175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171" h="1751252">
                <a:moveTo>
                  <a:pt x="0" y="875626"/>
                </a:moveTo>
                <a:lnTo>
                  <a:pt x="437813" y="0"/>
                </a:lnTo>
                <a:lnTo>
                  <a:pt x="1602358" y="0"/>
                </a:lnTo>
                <a:lnTo>
                  <a:pt x="2040171" y="875626"/>
                </a:lnTo>
                <a:lnTo>
                  <a:pt x="1602358" y="1751252"/>
                </a:lnTo>
                <a:lnTo>
                  <a:pt x="437813" y="1751252"/>
                </a:lnTo>
                <a:lnTo>
                  <a:pt x="0" y="8756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5952" tIns="296608" rIns="315952" bIns="2966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</a:p>
        </p:txBody>
      </p:sp>
      <p:sp>
        <p:nvSpPr>
          <p:cNvPr id="36" name="Hexagon 35"/>
          <p:cNvSpPr/>
          <p:nvPr/>
        </p:nvSpPr>
        <p:spPr>
          <a:xfrm>
            <a:off x="5922457" y="5200606"/>
            <a:ext cx="238169" cy="20537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Hexagon 37"/>
          <p:cNvSpPr/>
          <p:nvPr/>
        </p:nvSpPr>
        <p:spPr>
          <a:xfrm>
            <a:off x="5296780" y="5520833"/>
            <a:ext cx="238169" cy="20537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Freeform 38"/>
          <p:cNvSpPr/>
          <p:nvPr/>
        </p:nvSpPr>
        <p:spPr>
          <a:xfrm>
            <a:off x="1780854" y="2830122"/>
            <a:ext cx="2040171" cy="1751252"/>
          </a:xfrm>
          <a:custGeom>
            <a:avLst/>
            <a:gdLst>
              <a:gd name="connsiteX0" fmla="*/ 0 w 2040171"/>
              <a:gd name="connsiteY0" fmla="*/ 875626 h 1751252"/>
              <a:gd name="connsiteX1" fmla="*/ 437813 w 2040171"/>
              <a:gd name="connsiteY1" fmla="*/ 0 h 1751252"/>
              <a:gd name="connsiteX2" fmla="*/ 1602358 w 2040171"/>
              <a:gd name="connsiteY2" fmla="*/ 0 h 1751252"/>
              <a:gd name="connsiteX3" fmla="*/ 2040171 w 2040171"/>
              <a:gd name="connsiteY3" fmla="*/ 875626 h 1751252"/>
              <a:gd name="connsiteX4" fmla="*/ 1602358 w 2040171"/>
              <a:gd name="connsiteY4" fmla="*/ 1751252 h 1751252"/>
              <a:gd name="connsiteX5" fmla="*/ 437813 w 2040171"/>
              <a:gd name="connsiteY5" fmla="*/ 1751252 h 1751252"/>
              <a:gd name="connsiteX6" fmla="*/ 0 w 2040171"/>
              <a:gd name="connsiteY6" fmla="*/ 875626 h 175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171" h="1751252">
                <a:moveTo>
                  <a:pt x="0" y="875626"/>
                </a:moveTo>
                <a:lnTo>
                  <a:pt x="437813" y="0"/>
                </a:lnTo>
                <a:lnTo>
                  <a:pt x="1602358" y="0"/>
                </a:lnTo>
                <a:lnTo>
                  <a:pt x="2040171" y="875626"/>
                </a:lnTo>
                <a:lnTo>
                  <a:pt x="1602358" y="1751252"/>
                </a:lnTo>
                <a:lnTo>
                  <a:pt x="437813" y="1751252"/>
                </a:lnTo>
                <a:lnTo>
                  <a:pt x="0" y="8756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5952" tIns="296608" rIns="315952" bIns="2966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</a:p>
        </p:txBody>
      </p:sp>
      <p:sp>
        <p:nvSpPr>
          <p:cNvPr id="40" name="Hexagon 39"/>
          <p:cNvSpPr/>
          <p:nvPr/>
        </p:nvSpPr>
        <p:spPr>
          <a:xfrm>
            <a:off x="1586550" y="2660215"/>
            <a:ext cx="238169" cy="20537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Hexagon 41"/>
          <p:cNvSpPr/>
          <p:nvPr/>
        </p:nvSpPr>
        <p:spPr>
          <a:xfrm>
            <a:off x="3161696" y="2510777"/>
            <a:ext cx="238169" cy="20537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Freeform 42"/>
          <p:cNvSpPr/>
          <p:nvPr/>
        </p:nvSpPr>
        <p:spPr>
          <a:xfrm>
            <a:off x="59749" y="3789934"/>
            <a:ext cx="2040171" cy="1751252"/>
          </a:xfrm>
          <a:custGeom>
            <a:avLst/>
            <a:gdLst>
              <a:gd name="connsiteX0" fmla="*/ 0 w 2040171"/>
              <a:gd name="connsiteY0" fmla="*/ 875626 h 1751252"/>
              <a:gd name="connsiteX1" fmla="*/ 437813 w 2040171"/>
              <a:gd name="connsiteY1" fmla="*/ 0 h 1751252"/>
              <a:gd name="connsiteX2" fmla="*/ 1602358 w 2040171"/>
              <a:gd name="connsiteY2" fmla="*/ 0 h 1751252"/>
              <a:gd name="connsiteX3" fmla="*/ 2040171 w 2040171"/>
              <a:gd name="connsiteY3" fmla="*/ 875626 h 1751252"/>
              <a:gd name="connsiteX4" fmla="*/ 1602358 w 2040171"/>
              <a:gd name="connsiteY4" fmla="*/ 1751252 h 1751252"/>
              <a:gd name="connsiteX5" fmla="*/ 437813 w 2040171"/>
              <a:gd name="connsiteY5" fmla="*/ 1751252 h 1751252"/>
              <a:gd name="connsiteX6" fmla="*/ 0 w 2040171"/>
              <a:gd name="connsiteY6" fmla="*/ 875626 h 175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171" h="1751252">
                <a:moveTo>
                  <a:pt x="0" y="875626"/>
                </a:moveTo>
                <a:lnTo>
                  <a:pt x="437813" y="0"/>
                </a:lnTo>
                <a:lnTo>
                  <a:pt x="1602358" y="0"/>
                </a:lnTo>
                <a:lnTo>
                  <a:pt x="2040171" y="875626"/>
                </a:lnTo>
                <a:lnTo>
                  <a:pt x="1602358" y="1751252"/>
                </a:lnTo>
                <a:lnTo>
                  <a:pt x="437813" y="1751252"/>
                </a:lnTo>
                <a:lnTo>
                  <a:pt x="0" y="87562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5952" tIns="296608" rIns="315952" bIns="2966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Scoping the literature</a:t>
            </a:r>
          </a:p>
        </p:txBody>
      </p:sp>
      <p:sp>
        <p:nvSpPr>
          <p:cNvPr id="44" name="Hexagon 43"/>
          <p:cNvSpPr/>
          <p:nvPr/>
        </p:nvSpPr>
        <p:spPr>
          <a:xfrm>
            <a:off x="6514595" y="2451153"/>
            <a:ext cx="238169" cy="20537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Hexagon 45"/>
          <p:cNvSpPr/>
          <p:nvPr/>
        </p:nvSpPr>
        <p:spPr>
          <a:xfrm>
            <a:off x="8756450" y="5433848"/>
            <a:ext cx="238169" cy="20537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7" name="Group 46"/>
          <p:cNvGrpSpPr/>
          <p:nvPr/>
        </p:nvGrpSpPr>
        <p:grpSpPr>
          <a:xfrm>
            <a:off x="3510956" y="1864759"/>
            <a:ext cx="2040171" cy="1751252"/>
            <a:chOff x="3510956" y="1864759"/>
            <a:chExt cx="2040171" cy="1751252"/>
          </a:xfrm>
        </p:grpSpPr>
        <p:sp>
          <p:nvSpPr>
            <p:cNvPr id="41" name="Hexagon 40"/>
            <p:cNvSpPr/>
            <p:nvPr/>
          </p:nvSpPr>
          <p:spPr>
            <a:xfrm>
              <a:off x="3510956" y="1864759"/>
              <a:ext cx="2040171" cy="175125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3750673" y="2229094"/>
              <a:ext cx="15607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data management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50045" y="2840846"/>
            <a:ext cx="2040171" cy="1751252"/>
            <a:chOff x="5250045" y="2840846"/>
            <a:chExt cx="2040171" cy="1751252"/>
          </a:xfrm>
        </p:grpSpPr>
        <p:sp>
          <p:nvSpPr>
            <p:cNvPr id="37" name="Hexagon 36"/>
            <p:cNvSpPr/>
            <p:nvPr/>
          </p:nvSpPr>
          <p:spPr>
            <a:xfrm>
              <a:off x="5250045" y="2840846"/>
              <a:ext cx="2040171" cy="175125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/>
            <p:cNvSpPr txBox="1"/>
            <p:nvPr/>
          </p:nvSpPr>
          <p:spPr>
            <a:xfrm>
              <a:off x="5559773" y="3362529"/>
              <a:ext cx="13965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 Access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996324" y="3789934"/>
            <a:ext cx="2040171" cy="1751252"/>
            <a:chOff x="6996324" y="3789934"/>
            <a:chExt cx="2040171" cy="1751252"/>
          </a:xfrm>
        </p:grpSpPr>
        <p:sp>
          <p:nvSpPr>
            <p:cNvPr id="45" name="Hexagon 44"/>
            <p:cNvSpPr/>
            <p:nvPr/>
          </p:nvSpPr>
          <p:spPr>
            <a:xfrm>
              <a:off x="6996324" y="3789934"/>
              <a:ext cx="2040171" cy="175125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7368337" y="4157728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4F8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Thesis and data deposit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37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720" y="0"/>
            <a:ext cx="1080982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7204" y="0"/>
            <a:ext cx="660774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70" y="426800"/>
            <a:ext cx="1584176" cy="491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8772" y="1680329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http://www.gla.ac.uk/myglasgow/library/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orcid-i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9221" r="12207" b="10875"/>
          <a:stretch>
            <a:fillRect/>
          </a:stretch>
        </p:blipFill>
        <p:spPr bwMode="auto">
          <a:xfrm>
            <a:off x="3924291" y="5765558"/>
            <a:ext cx="491807" cy="48136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273431" y="5806187"/>
            <a:ext cx="4641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http://orcid.org/0000-0001-8721-1481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6958" y="3068750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Cannon</a:t>
            </a:r>
          </a:p>
          <a:p>
            <a:pPr algn="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Librarian Medical, Veterinary &amp; Life Sciences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0974" y="4703393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paul.cannon@glasgow.ac.uk</a:t>
            </a:r>
          </a:p>
          <a:p>
            <a:pPr algn="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@pcann_LIS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453336"/>
            <a:ext cx="838200" cy="295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6785" y="6477862"/>
            <a:ext cx="49495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is licensed under a 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Creative Commons Attribution 4.0 International License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25658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Getting started and familiarisation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Enlighten Publications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the University’s research repository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Enlighten Theses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research degree repository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Enlighten Research Data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research data repository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EthOS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UK doctoral theses</a:t>
            </a:r>
          </a:p>
          <a:p>
            <a:pPr>
              <a:lnSpc>
                <a:spcPct val="150000"/>
              </a:lnSpc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Proquest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 Dissertations and Theses: UK and Ireland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Proquest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 Dissertations and Theses: Global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University of Glasgow Library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your collections and archives</a:t>
            </a:r>
          </a:p>
          <a:p>
            <a:pPr>
              <a:lnSpc>
                <a:spcPct val="150000"/>
              </a:lnSpc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Copac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Search the collections of most UK and Irish libraries</a:t>
            </a:r>
          </a:p>
        </p:txBody>
      </p:sp>
    </p:spTree>
    <p:extLst>
      <p:ext uri="{BB962C8B-B14F-4D97-AF65-F5344CB8AC3E}">
        <p14:creationId xmlns:p14="http://schemas.microsoft.com/office/powerpoint/2010/main" val="35661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typology of reviews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2565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What type of literature review am I doing?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569" y="1271330"/>
            <a:ext cx="7208862" cy="48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typology of reviews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399259"/>
              </p:ext>
            </p:extLst>
          </p:nvPr>
        </p:nvGraphicFramePr>
        <p:xfrm>
          <a:off x="179512" y="188639"/>
          <a:ext cx="8784978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>
                  <a:extLst>
                    <a:ext uri="{9D8B030D-6E8A-4147-A177-3AD203B41FA5}">
                      <a16:colId xmlns:a16="http://schemas.microsoft.com/office/drawing/2014/main" val="55131616"/>
                    </a:ext>
                  </a:extLst>
                </a:gridCol>
                <a:gridCol w="2928326">
                  <a:extLst>
                    <a:ext uri="{9D8B030D-6E8A-4147-A177-3AD203B41FA5}">
                      <a16:colId xmlns:a16="http://schemas.microsoft.com/office/drawing/2014/main" val="1604553936"/>
                    </a:ext>
                  </a:extLst>
                </a:gridCol>
                <a:gridCol w="2928326">
                  <a:extLst>
                    <a:ext uri="{9D8B030D-6E8A-4147-A177-3AD203B41FA5}">
                      <a16:colId xmlns:a16="http://schemas.microsoft.com/office/drawing/2014/main" val="2310540558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review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Strengths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Weaknesses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463030"/>
                  </a:ext>
                </a:extLst>
              </a:tr>
              <a:tr h="559624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Narrative/literature review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Consolidation of existing research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 bias in search methods and synthesis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002041"/>
                  </a:ext>
                </a:extLst>
              </a:tr>
              <a:tr h="834976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</a:t>
                      </a:r>
                      <a:r>
                        <a:rPr lang="en-GB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review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en-GB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justify subsequent research</a:t>
                      </a:r>
                      <a:endParaRPr lang="en-GB" sz="17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to bias</a:t>
                      </a:r>
                      <a:r>
                        <a:rPr lang="en-GB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search methods and synthesis of results</a:t>
                      </a:r>
                      <a:endParaRPr lang="en-GB" sz="17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723093"/>
                  </a:ext>
                </a:extLst>
              </a:tr>
              <a:tr h="584483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 review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Quick,</a:t>
                      </a:r>
                      <a:r>
                        <a:rPr lang="en-GB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 methodological</a:t>
                      </a:r>
                      <a:endParaRPr lang="en-GB" sz="17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to bias,</a:t>
                      </a:r>
                      <a:r>
                        <a:rPr lang="en-GB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 in a transparent way</a:t>
                      </a:r>
                      <a:endParaRPr lang="en-GB" sz="17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733407"/>
                  </a:ext>
                </a:extLst>
              </a:tr>
              <a:tr h="834976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Systemised review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insight into a topic without resource implications</a:t>
                      </a:r>
                      <a:r>
                        <a:rPr lang="en-GB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full SR</a:t>
                      </a:r>
                      <a:endParaRPr lang="en-GB" sz="17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likelihood of bias</a:t>
                      </a:r>
                      <a:r>
                        <a:rPr lang="en-GB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limited methodology</a:t>
                      </a:r>
                      <a:endParaRPr lang="en-GB" sz="17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6070"/>
                  </a:ext>
                </a:extLst>
              </a:tr>
              <a:tr h="1085468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Systematic review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Systematic method of searching</a:t>
                      </a:r>
                      <a:r>
                        <a:rPr lang="en-GB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appraisal</a:t>
                      </a:r>
                      <a:endParaRPr lang="en-GB" sz="17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of study</a:t>
                      </a:r>
                      <a:r>
                        <a:rPr lang="en-GB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designs reduces insight into research topic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and resource heavy</a:t>
                      </a:r>
                      <a:endParaRPr lang="en-GB" sz="17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20009"/>
                  </a:ext>
                </a:extLst>
              </a:tr>
              <a:tr h="1085468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Meta-analysis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Assimilation</a:t>
                      </a:r>
                      <a:r>
                        <a:rPr lang="en-GB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evidence base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Useful for getting knowledge into practice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Needs to systematically identify all literature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</a:t>
                      </a:r>
                      <a:r>
                        <a:rPr lang="en-GB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available studies</a:t>
                      </a:r>
                      <a:endParaRPr lang="en-GB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94766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5400000">
            <a:off x="4290478" y="1622290"/>
            <a:ext cx="563043" cy="8784977"/>
          </a:xfrm>
          <a:prstGeom prst="rect">
            <a:avLst/>
          </a:prstGeom>
          <a:noFill/>
        </p:spPr>
        <p:txBody>
          <a:bodyPr vert="vert270" wrap="square" rtlCol="0">
            <a:noAutofit/>
          </a:bodyPr>
          <a:lstStyle/>
          <a:p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Grant, M. J. and Booth, A. (2009), A typology of reviews: an analysis of 14 review types and associated methodologies. </a:t>
            </a:r>
            <a:r>
              <a:rPr lang="en-GB" sz="1300" i="1" dirty="0">
                <a:latin typeface="Arial" panose="020B0604020202020204" pitchFamily="34" charset="0"/>
                <a:cs typeface="Arial" panose="020B0604020202020204" pitchFamily="34" charset="0"/>
              </a:rPr>
              <a:t>Health Information &amp; Libraries Journal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: 91-108. doi: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10.1111/j.1471-1842.2009.00848.x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1" y="548680"/>
            <a:ext cx="8784977" cy="14401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79511" y="2636912"/>
            <a:ext cx="8784977" cy="8640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79511" y="1989992"/>
            <a:ext cx="8784977" cy="374001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36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strategies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3831"/>
            <a:ext cx="8229600" cy="9003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 search strategy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995199"/>
              </p:ext>
            </p:extLst>
          </p:nvPr>
        </p:nvGraphicFramePr>
        <p:xfrm>
          <a:off x="457198" y="790712"/>
          <a:ext cx="8229604" cy="4412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3625104926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514238914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174365433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679108925"/>
                    </a:ext>
                  </a:extLst>
                </a:gridCol>
              </a:tblGrid>
              <a:tr h="115540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PICO</a:t>
                      </a:r>
                    </a:p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Evidence-based medicine</a:t>
                      </a:r>
                    </a:p>
                    <a:p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http://dx.doi.org/10.7326/ACPJC-1995-123-3-A12</a:t>
                      </a:r>
                      <a:endParaRPr lang="en-GB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SPICE</a:t>
                      </a:r>
                    </a:p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Evaluating </a:t>
                      </a: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 or 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interventions</a:t>
                      </a:r>
                    </a:p>
                    <a:p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http://dx.doi.org/10.1108/07378830610692127</a:t>
                      </a:r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SPIDER</a:t>
                      </a:r>
                    </a:p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Qualitative </a:t>
                      </a:r>
                      <a:r>
                        <a:rPr lang="en-GB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mixed 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</a:p>
                    <a:p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http://dx.doi.org/10.1177/1049732312452938</a:t>
                      </a:r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ECLIPSE</a:t>
                      </a:r>
                    </a:p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 for: Evaluating services</a:t>
                      </a:r>
                    </a:p>
                    <a:p>
                      <a:r>
                        <a:rPr lang="en-GB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http://dx.doi.org/10.1046/j.1471-1842.2002.00378.x</a:t>
                      </a:r>
                      <a:endParaRPr lang="en-GB" sz="12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029" marR="32029" marT="32029" marB="0"/>
                </a:tc>
                <a:extLst>
                  <a:ext uri="{0D108BD9-81ED-4DB2-BD59-A6C34878D82A}">
                    <a16:rowId xmlns:a16="http://schemas.microsoft.com/office/drawing/2014/main" val="170321414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opulation / patient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etting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ample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xpectation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405613766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ntervention / indicator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erspective / population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henomenon of </a:t>
                      </a:r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nterest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lient group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4233876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omparator / control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ntervention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esign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ocation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87125891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utcome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omparison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valuation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mpact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279057553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valuation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esearch methodology</a:t>
                      </a:r>
                      <a:r>
                        <a:rPr lang="en-GB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method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rofessionals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24626029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endParaRPr lang="en-GB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tc>
                  <a:txBody>
                    <a:bodyPr/>
                    <a:lstStyle/>
                    <a:p>
                      <a:r>
                        <a:rPr lang="en-GB" sz="17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n-GB" sz="1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rvice</a:t>
                      </a:r>
                      <a:endParaRPr lang="en-GB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979" marR="38979" marT="38979" marB="0"/>
                </a:tc>
                <a:extLst>
                  <a:ext uri="{0D108BD9-81ED-4DB2-BD59-A6C34878D82A}">
                    <a16:rowId xmlns:a16="http://schemas.microsoft.com/office/drawing/2014/main" val="318847046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7198" y="5288285"/>
            <a:ext cx="8229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Supplementary Material 1 of Booth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A, Noyes J,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Flemming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Formulating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questions to explore complex interventions within qualitative evidence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synthesis. </a:t>
            </a:r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BMJ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Global Health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2019;4:e001107: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http://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dx.doi.org/10.1136/bmjgh-2018-001107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for an exhaustive list of question formulation frameworks.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 template doesn’t fit your research question, don’t worry. The main aim is to identify the key components of your search and the various synonyms and acronyms used to describe them.</a:t>
            </a:r>
          </a:p>
        </p:txBody>
      </p:sp>
    </p:spTree>
    <p:extLst>
      <p:ext uri="{BB962C8B-B14F-4D97-AF65-F5344CB8AC3E}">
        <p14:creationId xmlns:p14="http://schemas.microsoft.com/office/powerpoint/2010/main" val="30288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strategies</a:t>
            </a: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2565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Creating a search strategy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Should GPs be checking carcinoembryonic antigen levels in patients with non-specific abdominal pain?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1462"/>
              </p:ext>
            </p:extLst>
          </p:nvPr>
        </p:nvGraphicFramePr>
        <p:xfrm>
          <a:off x="1306390" y="2486781"/>
          <a:ext cx="6531220" cy="36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44">
                  <a:extLst>
                    <a:ext uri="{9D8B030D-6E8A-4147-A177-3AD203B41FA5}">
                      <a16:colId xmlns:a16="http://schemas.microsoft.com/office/drawing/2014/main" val="3625104926"/>
                    </a:ext>
                  </a:extLst>
                </a:gridCol>
                <a:gridCol w="1306244">
                  <a:extLst>
                    <a:ext uri="{9D8B030D-6E8A-4147-A177-3AD203B41FA5}">
                      <a16:colId xmlns:a16="http://schemas.microsoft.com/office/drawing/2014/main" val="514238914"/>
                    </a:ext>
                  </a:extLst>
                </a:gridCol>
                <a:gridCol w="1306244">
                  <a:extLst>
                    <a:ext uri="{9D8B030D-6E8A-4147-A177-3AD203B41FA5}">
                      <a16:colId xmlns:a16="http://schemas.microsoft.com/office/drawing/2014/main" val="174365433"/>
                    </a:ext>
                  </a:extLst>
                </a:gridCol>
                <a:gridCol w="1306244">
                  <a:extLst>
                    <a:ext uri="{9D8B030D-6E8A-4147-A177-3AD203B41FA5}">
                      <a16:colId xmlns:a16="http://schemas.microsoft.com/office/drawing/2014/main" val="2679108925"/>
                    </a:ext>
                  </a:extLst>
                </a:gridCol>
                <a:gridCol w="1306244">
                  <a:extLst>
                    <a:ext uri="{9D8B030D-6E8A-4147-A177-3AD203B41FA5}">
                      <a16:colId xmlns:a16="http://schemas.microsoft.com/office/drawing/2014/main" val="1670367027"/>
                    </a:ext>
                  </a:extLst>
                </a:gridCol>
              </a:tblGrid>
              <a:tr h="606000">
                <a:tc gridSpan="5"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PICO</a:t>
                      </a:r>
                    </a:p>
                    <a:p>
                      <a:r>
                        <a:rPr lang="en-GB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Evidence-based medicine</a:t>
                      </a:r>
                    </a:p>
                  </a:txBody>
                  <a:tcPr marL="38568" marR="38568" marT="38568" marB="0"/>
                </a:tc>
                <a:tc hMerge="1">
                  <a:txBody>
                    <a:bodyPr/>
                    <a:lstStyle/>
                    <a:p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510" marR="31510" marT="31510" marB="0"/>
                </a:tc>
                <a:tc hMerge="1">
                  <a:txBody>
                    <a:bodyPr/>
                    <a:lstStyle/>
                    <a:p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510" marR="31510" marT="31510" marB="0"/>
                </a:tc>
                <a:tc hMerge="1">
                  <a:txBody>
                    <a:bodyPr/>
                    <a:lstStyle/>
                    <a:p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510" marR="31510" marT="31510" marB="0"/>
                </a:tc>
                <a:tc hMerge="1">
                  <a:txBody>
                    <a:bodyPr/>
                    <a:lstStyle/>
                    <a:p>
                      <a:endParaRPr lang="en-GB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1703214145"/>
                  </a:ext>
                </a:extLst>
              </a:tr>
              <a:tr h="606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opulation / patient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practitioner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practice physician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physician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4056137660"/>
                  </a:ext>
                </a:extLst>
              </a:tr>
              <a:tr h="60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opulation / patient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abdominal pain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988721110"/>
                  </a:ext>
                </a:extLst>
              </a:tr>
              <a:tr h="606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ntervention / indicator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carcinoembryonic antigen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CEA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2423387628"/>
                  </a:ext>
                </a:extLst>
              </a:tr>
              <a:tr h="606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omparator / control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3871258918"/>
                  </a:ext>
                </a:extLst>
              </a:tr>
              <a:tr h="60600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utcome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279057553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331640" y="1484784"/>
            <a:ext cx="64807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383868" y="1484784"/>
            <a:ext cx="291632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608" y="1916832"/>
            <a:ext cx="324036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483768" y="1920280"/>
            <a:ext cx="180136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391" y="2490230"/>
            <a:ext cx="6531220" cy="299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1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082900" y="3795544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30712" y="2297938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10708" y="1139571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39020" y="4662473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89749" y="3228797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11329" y="1964136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4258068" y="3315577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90912" y="3228797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114679" y="1524461"/>
            <a:ext cx="360000" cy="360000"/>
          </a:xfrm>
          <a:prstGeom prst="ellipse">
            <a:avLst/>
          </a:prstGeom>
          <a:noFill/>
          <a:ln>
            <a:solidFill>
              <a:srgbClr val="DFA7A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4114679" y="2420940"/>
            <a:ext cx="360000" cy="360000"/>
          </a:xfrm>
          <a:prstGeom prst="ellipse">
            <a:avLst/>
          </a:prstGeom>
          <a:noFill/>
          <a:ln>
            <a:solidFill>
              <a:srgbClr val="DFA7A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797754" y="1971856"/>
            <a:ext cx="360000" cy="360000"/>
          </a:xfrm>
          <a:prstGeom prst="ellipse">
            <a:avLst/>
          </a:prstGeom>
          <a:noFill/>
          <a:ln>
            <a:solidFill>
              <a:srgbClr val="DFA7A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723987" y="1524461"/>
            <a:ext cx="360000" cy="356804"/>
          </a:xfrm>
          <a:prstGeom prst="ellipse">
            <a:avLst/>
          </a:prstGeom>
          <a:noFill/>
          <a:ln>
            <a:solidFill>
              <a:srgbClr val="DFA7A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922981" y="1971856"/>
            <a:ext cx="360000" cy="360000"/>
          </a:xfrm>
          <a:prstGeom prst="ellipse">
            <a:avLst/>
          </a:prstGeom>
          <a:noFill/>
          <a:ln>
            <a:solidFill>
              <a:srgbClr val="DFA7A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23987" y="2420940"/>
            <a:ext cx="360000" cy="360000"/>
          </a:xfrm>
          <a:prstGeom prst="ellipse">
            <a:avLst/>
          </a:prstGeom>
          <a:noFill/>
          <a:ln>
            <a:solidFill>
              <a:srgbClr val="DFA7A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strategies</a:t>
            </a:r>
            <a:endParaRPr lang="en-GB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-122" y="-15348"/>
            <a:ext cx="8388545" cy="8861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Illustrating a PICO search strategy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730574" y="3224054"/>
            <a:ext cx="1080000" cy="1080000"/>
          </a:xfrm>
          <a:prstGeom prst="ellipse">
            <a:avLst/>
          </a:prstGeom>
          <a:noFill/>
          <a:ln>
            <a:solidFill>
              <a:srgbClr val="CDDDA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00998" y="3224054"/>
            <a:ext cx="1080000" cy="1080000"/>
          </a:xfrm>
          <a:prstGeom prst="ellipse">
            <a:avLst/>
          </a:prstGeom>
          <a:noFill/>
          <a:ln>
            <a:solidFill>
              <a:srgbClr val="CDDDA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72615" y="2193018"/>
            <a:ext cx="1080000" cy="1080000"/>
          </a:xfrm>
          <a:prstGeom prst="ellipse">
            <a:avLst/>
          </a:prstGeom>
          <a:noFill/>
          <a:ln>
            <a:solidFill>
              <a:srgbClr val="CDDDA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17117" y="3217567"/>
            <a:ext cx="1080000" cy="1080000"/>
          </a:xfrm>
          <a:prstGeom prst="ellipse">
            <a:avLst/>
          </a:prstGeom>
          <a:noFill/>
          <a:ln>
            <a:solidFill>
              <a:srgbClr val="A5D5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6693" y="3217567"/>
            <a:ext cx="1080000" cy="1080000"/>
          </a:xfrm>
          <a:prstGeom prst="ellipse">
            <a:avLst/>
          </a:prstGeom>
          <a:noFill/>
          <a:ln>
            <a:solidFill>
              <a:srgbClr val="A5D5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92318" y="2190908"/>
            <a:ext cx="1080000" cy="1080000"/>
          </a:xfrm>
          <a:prstGeom prst="ellipse">
            <a:avLst/>
          </a:prstGeom>
          <a:noFill/>
          <a:ln>
            <a:solidFill>
              <a:srgbClr val="A5D5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98314" y="3605505"/>
            <a:ext cx="1080000" cy="1080000"/>
          </a:xfrm>
          <a:prstGeom prst="ellipse">
            <a:avLst/>
          </a:prstGeom>
          <a:noFill/>
          <a:ln>
            <a:solidFill>
              <a:srgbClr val="BFB1D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61184" y="4664638"/>
            <a:ext cx="1080000" cy="1080000"/>
          </a:xfrm>
          <a:prstGeom prst="ellipse">
            <a:avLst/>
          </a:prstGeom>
          <a:noFill/>
          <a:ln>
            <a:solidFill>
              <a:srgbClr val="BFB1D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87790" y="805180"/>
            <a:ext cx="2511896" cy="2511896"/>
          </a:xfrm>
          <a:prstGeom prst="ellipse">
            <a:avLst/>
          </a:prstGeom>
          <a:solidFill>
            <a:srgbClr val="DFA7A6"/>
          </a:solidFill>
          <a:ln>
            <a:solidFill>
              <a:srgbClr val="DFA7A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5406" y="2190908"/>
            <a:ext cx="2511896" cy="2511896"/>
          </a:xfrm>
          <a:prstGeom prst="ellipse">
            <a:avLst/>
          </a:prstGeom>
          <a:solidFill>
            <a:srgbClr val="CDDDAC"/>
          </a:solidFill>
          <a:ln>
            <a:solidFill>
              <a:srgbClr val="CDDDA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437754" y="4675072"/>
            <a:ext cx="1080000" cy="1080000"/>
          </a:xfrm>
          <a:prstGeom prst="ellipse">
            <a:avLst/>
          </a:prstGeom>
          <a:noFill/>
          <a:ln>
            <a:solidFill>
              <a:srgbClr val="BFB1D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11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15331" y="3599903"/>
            <a:ext cx="2511896" cy="2511896"/>
          </a:xfrm>
          <a:prstGeom prst="ellipse">
            <a:avLst/>
          </a:prstGeom>
          <a:solidFill>
            <a:srgbClr val="BFB1D0"/>
          </a:solidFill>
          <a:ln>
            <a:solidFill>
              <a:srgbClr val="BFB1D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11339" y="2271913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74708" y="2187522"/>
            <a:ext cx="2511896" cy="2511896"/>
          </a:xfrm>
          <a:prstGeom prst="ellipse">
            <a:avLst/>
          </a:prstGeom>
          <a:solidFill>
            <a:srgbClr val="A5D5E2"/>
          </a:solidFill>
          <a:ln>
            <a:solidFill>
              <a:srgbClr val="A5D5E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95084069"/>
              </p:ext>
            </p:extLst>
          </p:nvPr>
        </p:nvGraphicFramePr>
        <p:xfrm>
          <a:off x="391350" y="669521"/>
          <a:ext cx="8252807" cy="554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53" name="Right Arrow 2052"/>
          <p:cNvSpPr/>
          <p:nvPr/>
        </p:nvSpPr>
        <p:spPr>
          <a:xfrm rot="2178267">
            <a:off x="1736883" y="2349846"/>
            <a:ext cx="3094289" cy="48398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48372" y="1155461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Retrieved literature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1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9" grpId="0"/>
      <p:bldP spid="37" grpId="0"/>
      <p:bldP spid="36" grpId="0"/>
      <p:bldP spid="34" grpId="0"/>
      <p:bldP spid="33" grpId="0"/>
      <p:bldP spid="2049" grpId="0"/>
      <p:bldP spid="35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32" grpId="0" animBg="1"/>
      <p:bldP spid="13" grpId="0" animBg="1"/>
      <p:bldP spid="38" grpId="0" animBg="1"/>
      <p:bldP spid="21" grpId="0" animBg="1"/>
      <p:bldP spid="41" grpId="0"/>
      <p:bldP spid="17" grpId="0" animBg="1"/>
      <p:bldGraphic spid="7" grpId="0">
        <p:bldAsOne/>
      </p:bldGraphic>
      <p:bldP spid="205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9"/>
            <a:ext cx="9144000" cy="5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38132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 exercise</a:t>
            </a:r>
          </a:p>
        </p:txBody>
      </p:sp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18948"/>
            <a:ext cx="648072" cy="539051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6" y="6363745"/>
            <a:ext cx="524892" cy="524892"/>
          </a:xfrm>
          <a:prstGeom prst="rect">
            <a:avLst/>
          </a:prstGeom>
        </p:spPr>
      </p:pic>
      <p:pic>
        <p:nvPicPr>
          <p:cNvPr id="2050" name="Picture 2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8119" y="632890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2565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Exercise one: PICO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print outs or download e-version at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://edshare.gla.ac.uk/351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385665"/>
              </p:ext>
            </p:extLst>
          </p:nvPr>
        </p:nvGraphicFramePr>
        <p:xfrm>
          <a:off x="457200" y="1894680"/>
          <a:ext cx="2458616" cy="202164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976111">
                  <a:extLst>
                    <a:ext uri="{9D8B030D-6E8A-4147-A177-3AD203B41FA5}">
                      <a16:colId xmlns:a16="http://schemas.microsoft.com/office/drawing/2014/main" val="3625104926"/>
                    </a:ext>
                  </a:extLst>
                </a:gridCol>
                <a:gridCol w="1482505">
                  <a:extLst>
                    <a:ext uri="{9D8B030D-6E8A-4147-A177-3AD203B41FA5}">
                      <a16:colId xmlns:a16="http://schemas.microsoft.com/office/drawing/2014/main" val="514238914"/>
                    </a:ext>
                  </a:extLst>
                </a:gridCol>
              </a:tblGrid>
              <a:tr h="15779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/ patient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</a:t>
                      </a:r>
                      <a:r>
                        <a:rPr lang="en-GB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cat</a:t>
                      </a:r>
                    </a:p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4056137660"/>
                  </a:ext>
                </a:extLst>
              </a:tr>
              <a:tr h="1577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/ patient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kidney disease</a:t>
                      </a: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988721110"/>
                  </a:ext>
                </a:extLst>
              </a:tr>
              <a:tr h="15779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 / indicator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 maintenance diet</a:t>
                      </a: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2423387628"/>
                  </a:ext>
                </a:extLst>
              </a:tr>
              <a:tr h="15779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Comparator / control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maintenance diet</a:t>
                      </a: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3871258918"/>
                  </a:ext>
                </a:extLst>
              </a:tr>
              <a:tr h="23291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marL="38568" marR="38568" marT="38568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disease risk</a:t>
                      </a:r>
                    </a:p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568" marR="38568" marT="38568" marB="0"/>
                </a:tc>
                <a:extLst>
                  <a:ext uri="{0D108BD9-81ED-4DB2-BD59-A6C34878D82A}">
                    <a16:rowId xmlns:a16="http://schemas.microsoft.com/office/drawing/2014/main" val="279057553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07904" y="2166836"/>
            <a:ext cx="4571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Search question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adult cats fed on wet maintenance diets less at risk of developing chronic kidney disease (CKD) compared to adult cats fed on dry maintenance diets?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356" y="3955370"/>
            <a:ext cx="8433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Search strategy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(cat OR cats OR feline*)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(chronic renal failure OR chronic renal disease OR chronic renal insufficiency OR chronic kidney insufficiency OR chronic kidney failure OR chronic kidney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disease OR CKD)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(diet* OR food* OR feed)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6139" y="98164"/>
            <a:ext cx="4390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Adapted from: </a:t>
            </a:r>
            <a:r>
              <a:rPr lang="en-GB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McLeonard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, C. 2017. Are adult cats fed on wet maintenance diets less at risk of developing chronic kidney disease compared to adult cats fed on dry maintenance diets? 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Veterinary Evidence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, 2(4).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dx.doi.org/10.18849/ve.v2i4.130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4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1767</Words>
  <Application>Microsoft Office PowerPoint</Application>
  <PresentationFormat>On-screen Show (4:3)</PresentationFormat>
  <Paragraphs>301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Glasgow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MVLS PGR Info Lit</dc:title>
  <dc:creator>Paul Cannon</dc:creator>
  <cp:lastModifiedBy>Paul Cannon</cp:lastModifiedBy>
  <cp:revision>154</cp:revision>
  <dcterms:created xsi:type="dcterms:W3CDTF">2016-06-07T07:16:38Z</dcterms:created>
  <dcterms:modified xsi:type="dcterms:W3CDTF">2019-02-22T09:00:26Z</dcterms:modified>
</cp:coreProperties>
</file>