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3"/>
  </p:notesMasterIdLst>
  <p:sldIdLst>
    <p:sldId id="374" r:id="rId2"/>
    <p:sldId id="396" r:id="rId3"/>
    <p:sldId id="383" r:id="rId4"/>
    <p:sldId id="389" r:id="rId5"/>
    <p:sldId id="393" r:id="rId6"/>
    <p:sldId id="394" r:id="rId7"/>
    <p:sldId id="391" r:id="rId8"/>
    <p:sldId id="395" r:id="rId9"/>
    <p:sldId id="390" r:id="rId10"/>
    <p:sldId id="392" r:id="rId11"/>
    <p:sldId id="381" r:id="rId12"/>
  </p:sldIdLst>
  <p:sldSz cx="9144000" cy="5143500" type="screen16x9"/>
  <p:notesSz cx="6858000" cy="9144000"/>
  <p:defaultTextStyle>
    <a:defPPr>
      <a:defRPr lang="en-US"/>
    </a:defPPr>
    <a:lvl1pPr algn="l" rtl="0" fontAlgn="base">
      <a:spcBef>
        <a:spcPct val="0"/>
      </a:spcBef>
      <a:spcAft>
        <a:spcPct val="0"/>
      </a:spcAft>
      <a:defRPr sz="2400" kern="1200">
        <a:solidFill>
          <a:schemeClr val="tx1"/>
        </a:solidFill>
        <a:latin typeface="Arial" charset="0"/>
        <a:ea typeface="ヒラギノ角ゴ Pro W3" charset="-128"/>
        <a:cs typeface="+mn-cs"/>
      </a:defRPr>
    </a:lvl1pPr>
    <a:lvl2pPr marL="457200" algn="l" rtl="0" fontAlgn="base">
      <a:spcBef>
        <a:spcPct val="0"/>
      </a:spcBef>
      <a:spcAft>
        <a:spcPct val="0"/>
      </a:spcAft>
      <a:defRPr sz="2400" kern="1200">
        <a:solidFill>
          <a:schemeClr val="tx1"/>
        </a:solidFill>
        <a:latin typeface="Arial" charset="0"/>
        <a:ea typeface="ヒラギノ角ゴ Pro W3" charset="-128"/>
        <a:cs typeface="+mn-cs"/>
      </a:defRPr>
    </a:lvl2pPr>
    <a:lvl3pPr marL="914400" algn="l" rtl="0" fontAlgn="base">
      <a:spcBef>
        <a:spcPct val="0"/>
      </a:spcBef>
      <a:spcAft>
        <a:spcPct val="0"/>
      </a:spcAft>
      <a:defRPr sz="2400" kern="1200">
        <a:solidFill>
          <a:schemeClr val="tx1"/>
        </a:solidFill>
        <a:latin typeface="Arial" charset="0"/>
        <a:ea typeface="ヒラギノ角ゴ Pro W3" charset="-128"/>
        <a:cs typeface="+mn-cs"/>
      </a:defRPr>
    </a:lvl3pPr>
    <a:lvl4pPr marL="1371600" algn="l" rtl="0" fontAlgn="base">
      <a:spcBef>
        <a:spcPct val="0"/>
      </a:spcBef>
      <a:spcAft>
        <a:spcPct val="0"/>
      </a:spcAft>
      <a:defRPr sz="2400" kern="1200">
        <a:solidFill>
          <a:schemeClr val="tx1"/>
        </a:solidFill>
        <a:latin typeface="Arial" charset="0"/>
        <a:ea typeface="ヒラギノ角ゴ Pro W3" charset="-128"/>
        <a:cs typeface="+mn-cs"/>
      </a:defRPr>
    </a:lvl4pPr>
    <a:lvl5pPr marL="1828800" algn="l" rtl="0" fontAlgn="base">
      <a:spcBef>
        <a:spcPct val="0"/>
      </a:spcBef>
      <a:spcAft>
        <a:spcPct val="0"/>
      </a:spcAft>
      <a:defRPr sz="2400" kern="1200">
        <a:solidFill>
          <a:schemeClr val="tx1"/>
        </a:solidFill>
        <a:latin typeface="Arial" charset="0"/>
        <a:ea typeface="ヒラギノ角ゴ Pro W3" charset="-128"/>
        <a:cs typeface="+mn-cs"/>
      </a:defRPr>
    </a:lvl5pPr>
    <a:lvl6pPr marL="2286000" algn="l" defTabSz="914400" rtl="0" eaLnBrk="1" latinLnBrk="0" hangingPunct="1">
      <a:defRPr sz="2400" kern="1200">
        <a:solidFill>
          <a:schemeClr val="tx1"/>
        </a:solidFill>
        <a:latin typeface="Arial" charset="0"/>
        <a:ea typeface="ヒラギノ角ゴ Pro W3" charset="-128"/>
        <a:cs typeface="+mn-cs"/>
      </a:defRPr>
    </a:lvl6pPr>
    <a:lvl7pPr marL="2743200" algn="l" defTabSz="914400" rtl="0" eaLnBrk="1" latinLnBrk="0" hangingPunct="1">
      <a:defRPr sz="2400" kern="1200">
        <a:solidFill>
          <a:schemeClr val="tx1"/>
        </a:solidFill>
        <a:latin typeface="Arial" charset="0"/>
        <a:ea typeface="ヒラギノ角ゴ Pro W3" charset="-128"/>
        <a:cs typeface="+mn-cs"/>
      </a:defRPr>
    </a:lvl7pPr>
    <a:lvl8pPr marL="3200400" algn="l" defTabSz="914400" rtl="0" eaLnBrk="1" latinLnBrk="0" hangingPunct="1">
      <a:defRPr sz="2400" kern="1200">
        <a:solidFill>
          <a:schemeClr val="tx1"/>
        </a:solidFill>
        <a:latin typeface="Arial" charset="0"/>
        <a:ea typeface="ヒラギノ角ゴ Pro W3" charset="-128"/>
        <a:cs typeface="+mn-cs"/>
      </a:defRPr>
    </a:lvl8pPr>
    <a:lvl9pPr marL="3657600" algn="l" defTabSz="914400" rtl="0" eaLnBrk="1" latinLnBrk="0" hangingPunct="1">
      <a:defRPr sz="2400" kern="1200">
        <a:solidFill>
          <a:schemeClr val="tx1"/>
        </a:solidFill>
        <a:latin typeface="Arial" charset="0"/>
        <a:ea typeface="ヒラギノ角ゴ Pro W3"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75B0"/>
    <a:srgbClr val="5B4D94"/>
    <a:srgbClr val="951272"/>
    <a:srgbClr val="0067A7"/>
    <a:srgbClr val="003865"/>
    <a:srgbClr val="284F76"/>
    <a:srgbClr val="3E474E"/>
    <a:srgbClr val="032952"/>
    <a:srgbClr val="00213B"/>
    <a:srgbClr val="3947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94674"/>
  </p:normalViewPr>
  <p:slideViewPr>
    <p:cSldViewPr>
      <p:cViewPr varScale="1">
        <p:scale>
          <a:sx n="106" d="100"/>
          <a:sy n="106" d="100"/>
        </p:scale>
        <p:origin x="120" y="690"/>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726FD0-819B-4DEC-860F-07CCD2C1109F}" type="datetimeFigureOut">
              <a:rPr lang="en-GB" smtClean="0"/>
              <a:t>04/02/2019</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46D613-2830-42AB-AAA1-68044F4EEE2F}" type="slidenum">
              <a:rPr lang="en-GB" smtClean="0"/>
              <a:t>‹#›</a:t>
            </a:fld>
            <a:endParaRPr lang="en-GB"/>
          </a:p>
        </p:txBody>
      </p:sp>
    </p:spTree>
    <p:extLst>
      <p:ext uri="{BB962C8B-B14F-4D97-AF65-F5344CB8AC3E}">
        <p14:creationId xmlns:p14="http://schemas.microsoft.com/office/powerpoint/2010/main" val="3876574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Intro slide - If your presentation does not relate solely to student recruitment,</a:t>
            </a:r>
            <a:r>
              <a:rPr lang="en-GB" baseline="0" dirty="0" smtClean="0"/>
              <a:t> please use this version </a:t>
            </a:r>
            <a:endParaRPr lang="en-GB" dirty="0"/>
          </a:p>
        </p:txBody>
      </p:sp>
      <p:sp>
        <p:nvSpPr>
          <p:cNvPr id="4" name="Slide Number Placeholder 3"/>
          <p:cNvSpPr>
            <a:spLocks noGrp="1"/>
          </p:cNvSpPr>
          <p:nvPr>
            <p:ph type="sldNum" sz="quarter" idx="10"/>
          </p:nvPr>
        </p:nvSpPr>
        <p:spPr/>
        <p:txBody>
          <a:bodyPr/>
          <a:lstStyle/>
          <a:p>
            <a:fld id="{B846D613-2830-42AB-AAA1-68044F4EEE2F}" type="slidenum">
              <a:rPr lang="en-GB" smtClean="0"/>
              <a:t>1</a:t>
            </a:fld>
            <a:endParaRPr lang="en-GB"/>
          </a:p>
        </p:txBody>
      </p:sp>
    </p:spTree>
    <p:extLst>
      <p:ext uri="{BB962C8B-B14F-4D97-AF65-F5344CB8AC3E}">
        <p14:creationId xmlns:p14="http://schemas.microsoft.com/office/powerpoint/2010/main" val="2730874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Demo</a:t>
            </a:r>
          </a:p>
          <a:p>
            <a:endParaRPr lang="en-GB" dirty="0" smtClean="0"/>
          </a:p>
          <a:p>
            <a:r>
              <a:rPr lang="en-GB" dirty="0" smtClean="0"/>
              <a:t>Caveats</a:t>
            </a:r>
          </a:p>
          <a:p>
            <a:r>
              <a:rPr lang="en-GB" dirty="0" smtClean="0"/>
              <a:t>Log –in – GUID</a:t>
            </a:r>
            <a:r>
              <a:rPr lang="en-GB" baseline="0" dirty="0" smtClean="0"/>
              <a:t> – account already set up</a:t>
            </a:r>
          </a:p>
          <a:p>
            <a:r>
              <a:rPr lang="en-GB" baseline="0" dirty="0" smtClean="0"/>
              <a:t>Self deposit – no team.  Will present challenges.</a:t>
            </a:r>
          </a:p>
          <a:p>
            <a:r>
              <a:rPr lang="en-GB" baseline="0" dirty="0" smtClean="0"/>
              <a:t>Quick deposit</a:t>
            </a:r>
          </a:p>
          <a:p>
            <a:r>
              <a:rPr lang="en-GB" baseline="0" dirty="0" smtClean="0"/>
              <a:t>Minimal mandatory fields</a:t>
            </a:r>
          </a:p>
          <a:p>
            <a:r>
              <a:rPr lang="en-GB" baseline="0" dirty="0" smtClean="0"/>
              <a:t>World v local</a:t>
            </a:r>
          </a:p>
          <a:p>
            <a:r>
              <a:rPr lang="en-GB" baseline="0" dirty="0" smtClean="0"/>
              <a:t>Licenses</a:t>
            </a:r>
          </a:p>
          <a:p>
            <a:r>
              <a:rPr lang="en-GB" baseline="0" dirty="0" smtClean="0"/>
              <a:t>Usage statistics</a:t>
            </a:r>
          </a:p>
          <a:p>
            <a:endParaRPr lang="en-GB" dirty="0"/>
          </a:p>
        </p:txBody>
      </p:sp>
      <p:sp>
        <p:nvSpPr>
          <p:cNvPr id="4" name="Slide Number Placeholder 3"/>
          <p:cNvSpPr>
            <a:spLocks noGrp="1"/>
          </p:cNvSpPr>
          <p:nvPr>
            <p:ph type="sldNum" sz="quarter" idx="10"/>
          </p:nvPr>
        </p:nvSpPr>
        <p:spPr/>
        <p:txBody>
          <a:bodyPr/>
          <a:lstStyle/>
          <a:p>
            <a:fld id="{B846D613-2830-42AB-AAA1-68044F4EEE2F}" type="slidenum">
              <a:rPr lang="en-GB" smtClean="0"/>
              <a:t>7</a:t>
            </a:fld>
            <a:endParaRPr lang="en-GB"/>
          </a:p>
        </p:txBody>
      </p:sp>
    </p:spTree>
    <p:extLst>
      <p:ext uri="{BB962C8B-B14F-4D97-AF65-F5344CB8AC3E}">
        <p14:creationId xmlns:p14="http://schemas.microsoft.com/office/powerpoint/2010/main" val="770659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267494"/>
            <a:ext cx="8642350" cy="792088"/>
          </a:xfrm>
          <a:prstGeom prst="rect">
            <a:avLst/>
          </a:prstGeom>
        </p:spPr>
        <p:txBody>
          <a:bodyPr/>
          <a:lstStyle>
            <a:lvl1pPr>
              <a:defRPr sz="4400">
                <a:solidFill>
                  <a:schemeClr val="tx1"/>
                </a:solidFill>
                <a:latin typeface="Arial"/>
                <a:cs typeface="Arial"/>
              </a:defRPr>
            </a:lvl1pPr>
          </a:lstStyle>
          <a:p>
            <a:r>
              <a:rPr lang="en-GB" smtClean="0"/>
              <a:t>Click to edit Master title style</a:t>
            </a:r>
            <a:endParaRPr lang="en-US" dirty="0"/>
          </a:p>
        </p:txBody>
      </p:sp>
      <p:sp>
        <p:nvSpPr>
          <p:cNvPr id="3" name="Content Placeholder 2"/>
          <p:cNvSpPr>
            <a:spLocks noGrp="1"/>
          </p:cNvSpPr>
          <p:nvPr>
            <p:ph idx="1"/>
          </p:nvPr>
        </p:nvSpPr>
        <p:spPr>
          <a:xfrm>
            <a:off x="250825" y="1114424"/>
            <a:ext cx="8642350" cy="3761581"/>
          </a:xfrm>
          <a:prstGeom prst="rect">
            <a:avLst/>
          </a:prstGeom>
        </p:spPr>
        <p:txBody>
          <a:bodyPr/>
          <a:lstStyle>
            <a:lvl1pPr>
              <a:defRPr sz="2000">
                <a:solidFill>
                  <a:schemeClr val="tx1"/>
                </a:solidFill>
                <a:latin typeface="Arial"/>
                <a:cs typeface="Arial"/>
              </a:defRPr>
            </a:lvl1pPr>
            <a:lvl2pPr>
              <a:defRPr sz="1800">
                <a:solidFill>
                  <a:schemeClr val="tx1"/>
                </a:solidFill>
                <a:latin typeface="Arial"/>
                <a:cs typeface="Arial"/>
              </a:defRPr>
            </a:lvl2pPr>
            <a:lvl3pPr>
              <a:defRPr sz="1400">
                <a:solidFill>
                  <a:schemeClr val="tx1"/>
                </a:solidFill>
                <a:latin typeface="Arial"/>
                <a:cs typeface="Arial"/>
              </a:defRPr>
            </a:lvl3pPr>
            <a:lvl4pPr>
              <a:defRPr>
                <a:solidFill>
                  <a:schemeClr val="tx1"/>
                </a:solidFill>
              </a:defRPr>
            </a:lvl4pPr>
            <a:lvl5pPr>
              <a:defRPr sz="1000">
                <a:solidFill>
                  <a:schemeClr val="tx1"/>
                </a:solidFill>
                <a:latin typeface="Arial"/>
                <a:cs typeface="Aria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Tree>
    <p:extLst>
      <p:ext uri="{BB962C8B-B14F-4D97-AF65-F5344CB8AC3E}">
        <p14:creationId xmlns:p14="http://schemas.microsoft.com/office/powerpoint/2010/main" val="266349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2">
    <p:spTree>
      <p:nvGrpSpPr>
        <p:cNvPr id="1" name=""/>
        <p:cNvGrpSpPr/>
        <p:nvPr/>
      </p:nvGrpSpPr>
      <p:grpSpPr>
        <a:xfrm>
          <a:off x="0" y="0"/>
          <a:ext cx="0" cy="0"/>
          <a:chOff x="0" y="0"/>
          <a:chExt cx="0" cy="0"/>
        </a:xfrm>
      </p:grpSpPr>
      <p:sp>
        <p:nvSpPr>
          <p:cNvPr id="2" name="Title 1"/>
          <p:cNvSpPr>
            <a:spLocks noGrp="1"/>
          </p:cNvSpPr>
          <p:nvPr>
            <p:ph type="title"/>
          </p:nvPr>
        </p:nvSpPr>
        <p:spPr>
          <a:xfrm>
            <a:off x="250825" y="267494"/>
            <a:ext cx="8642350" cy="792088"/>
          </a:xfrm>
          <a:prstGeom prst="rect">
            <a:avLst/>
          </a:prstGeom>
        </p:spPr>
        <p:txBody>
          <a:bodyPr/>
          <a:lstStyle>
            <a:lvl1pPr>
              <a:defRPr sz="4400">
                <a:solidFill>
                  <a:schemeClr val="tx1"/>
                </a:solidFill>
                <a:latin typeface="Arial"/>
                <a:cs typeface="Arial"/>
              </a:defRPr>
            </a:lvl1pPr>
          </a:lstStyle>
          <a:p>
            <a:r>
              <a:rPr lang="en-GB" smtClean="0"/>
              <a:t>Click to edit Master title style</a:t>
            </a:r>
            <a:endParaRPr lang="en-US" dirty="0"/>
          </a:p>
        </p:txBody>
      </p:sp>
      <p:sp>
        <p:nvSpPr>
          <p:cNvPr id="3" name="Content Placeholder 2"/>
          <p:cNvSpPr>
            <a:spLocks noGrp="1"/>
          </p:cNvSpPr>
          <p:nvPr>
            <p:ph idx="1"/>
          </p:nvPr>
        </p:nvSpPr>
        <p:spPr>
          <a:xfrm>
            <a:off x="250825" y="1114424"/>
            <a:ext cx="8642350" cy="3761581"/>
          </a:xfrm>
          <a:prstGeom prst="rect">
            <a:avLst/>
          </a:prstGeom>
        </p:spPr>
        <p:txBody>
          <a:bodyPr/>
          <a:lstStyle>
            <a:lvl1pPr>
              <a:defRPr sz="2000">
                <a:solidFill>
                  <a:schemeClr val="tx1"/>
                </a:solidFill>
                <a:latin typeface="Arial"/>
                <a:cs typeface="Arial"/>
              </a:defRPr>
            </a:lvl1pPr>
            <a:lvl2pPr>
              <a:defRPr sz="1800">
                <a:solidFill>
                  <a:schemeClr val="tx1"/>
                </a:solidFill>
                <a:latin typeface="Arial"/>
                <a:cs typeface="Arial"/>
              </a:defRPr>
            </a:lvl2pPr>
            <a:lvl3pPr>
              <a:defRPr sz="1400">
                <a:solidFill>
                  <a:schemeClr val="tx1"/>
                </a:solidFill>
                <a:latin typeface="Arial"/>
                <a:cs typeface="Arial"/>
              </a:defRPr>
            </a:lvl3pPr>
            <a:lvl4pPr>
              <a:defRPr>
                <a:solidFill>
                  <a:schemeClr val="tx1"/>
                </a:solidFill>
              </a:defRPr>
            </a:lvl4pPr>
            <a:lvl5pPr>
              <a:defRPr sz="1000">
                <a:solidFill>
                  <a:schemeClr val="tx1"/>
                </a:solidFill>
                <a:latin typeface="Arial"/>
                <a:cs typeface="Aria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Tree>
    <p:extLst>
      <p:ext uri="{BB962C8B-B14F-4D97-AF65-F5344CB8AC3E}">
        <p14:creationId xmlns:p14="http://schemas.microsoft.com/office/powerpoint/2010/main" val="1174781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ull image White text box">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6" name="Picture 10" descr="UoG_keyline_regular_lockup.eps"/>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0" y="173187"/>
            <a:ext cx="1838325" cy="81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userDrawn="1"/>
        </p:nvSpPr>
        <p:spPr bwMode="auto">
          <a:xfrm>
            <a:off x="564874" y="1203599"/>
            <a:ext cx="3719094" cy="3715612"/>
          </a:xfrm>
          <a:prstGeom prst="rect">
            <a:avLst/>
          </a:prstGeom>
          <a:solidFill>
            <a:schemeClr val="bg1">
              <a:alpha val="9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8" name="Title 1"/>
          <p:cNvSpPr>
            <a:spLocks noGrp="1"/>
          </p:cNvSpPr>
          <p:nvPr>
            <p:ph type="title"/>
          </p:nvPr>
        </p:nvSpPr>
        <p:spPr>
          <a:xfrm>
            <a:off x="539551" y="1203599"/>
            <a:ext cx="3744417" cy="504055"/>
          </a:xfrm>
          <a:prstGeom prst="rect">
            <a:avLst/>
          </a:prstGeom>
        </p:spPr>
        <p:txBody>
          <a:bodyPr/>
          <a:lstStyle>
            <a:lvl1pPr>
              <a:defRPr baseline="0">
                <a:solidFill>
                  <a:schemeClr val="tx1"/>
                </a:solidFill>
                <a:latin typeface="Arial" panose="020B0604020202020204" pitchFamily="34" charset="0"/>
              </a:defRPr>
            </a:lvl1pPr>
          </a:lstStyle>
          <a:p>
            <a:endParaRPr lang="en-US" sz="2400" dirty="0"/>
          </a:p>
        </p:txBody>
      </p:sp>
      <p:sp>
        <p:nvSpPr>
          <p:cNvPr id="9" name="Content Placeholder 2"/>
          <p:cNvSpPr>
            <a:spLocks noGrp="1"/>
          </p:cNvSpPr>
          <p:nvPr>
            <p:ph idx="1"/>
          </p:nvPr>
        </p:nvSpPr>
        <p:spPr>
          <a:xfrm>
            <a:off x="539551" y="1851671"/>
            <a:ext cx="3744417" cy="3096343"/>
          </a:xfrm>
          <a:prstGeom prst="rect">
            <a:avLst/>
          </a:prstGeom>
        </p:spPr>
        <p:txBody>
          <a:bodyPr/>
          <a:lstStyle>
            <a:lvl1pPr>
              <a:defRPr baseline="0">
                <a:solidFill>
                  <a:schemeClr val="tx1"/>
                </a:solidFill>
                <a:latin typeface="Arial" panose="020B0604020202020204" pitchFamily="34" charset="0"/>
              </a:defRPr>
            </a:lvl1pPr>
          </a:lstStyle>
          <a:p>
            <a:pPr marL="0"/>
            <a:endParaRPr lang="en-US" sz="1600" dirty="0"/>
          </a:p>
        </p:txBody>
      </p:sp>
    </p:spTree>
    <p:extLst>
      <p:ext uri="{BB962C8B-B14F-4D97-AF65-F5344CB8AC3E}">
        <p14:creationId xmlns:p14="http://schemas.microsoft.com/office/powerpoint/2010/main" val="588456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Slate">
    <p:spTree>
      <p:nvGrpSpPr>
        <p:cNvPr id="1" name=""/>
        <p:cNvGrpSpPr/>
        <p:nvPr/>
      </p:nvGrpSpPr>
      <p:grpSpPr>
        <a:xfrm>
          <a:off x="0" y="0"/>
          <a:ext cx="0" cy="0"/>
          <a:chOff x="0" y="0"/>
          <a:chExt cx="0" cy="0"/>
        </a:xfrm>
      </p:grpSpPr>
      <p:sp>
        <p:nvSpPr>
          <p:cNvPr id="4" name="Rectangle 1"/>
          <p:cNvSpPr>
            <a:spLocks noChangeArrowheads="1"/>
          </p:cNvSpPr>
          <p:nvPr/>
        </p:nvSpPr>
        <p:spPr bwMode="auto">
          <a:xfrm>
            <a:off x="0" y="0"/>
            <a:ext cx="9144000" cy="5143500"/>
          </a:xfrm>
          <a:prstGeom prst="rect">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r>
              <a:rPr lang="en-US" altLang="en-US">
                <a:solidFill>
                  <a:schemeClr val="bg1"/>
                </a:solidFill>
              </a:rPr>
              <a:t> </a:t>
            </a:r>
          </a:p>
        </p:txBody>
      </p:sp>
      <p:sp>
        <p:nvSpPr>
          <p:cNvPr id="6" name="Title 1"/>
          <p:cNvSpPr>
            <a:spLocks noGrp="1"/>
          </p:cNvSpPr>
          <p:nvPr>
            <p:ph type="title"/>
          </p:nvPr>
        </p:nvSpPr>
        <p:spPr>
          <a:xfrm>
            <a:off x="250825" y="267494"/>
            <a:ext cx="8642350" cy="792088"/>
          </a:xfrm>
          <a:prstGeom prst="rect">
            <a:avLst/>
          </a:prstGeom>
          <a:solidFill>
            <a:schemeClr val="tx2"/>
          </a:solidFill>
        </p:spPr>
        <p:txBody>
          <a:bodyPr/>
          <a:lstStyle>
            <a:lvl1pPr>
              <a:defRPr sz="4400">
                <a:solidFill>
                  <a:srgbClr val="FFFFFE"/>
                </a:solidFill>
                <a:latin typeface="Arial"/>
                <a:cs typeface="Arial"/>
              </a:defRPr>
            </a:lvl1pPr>
          </a:lstStyle>
          <a:p>
            <a:r>
              <a:rPr lang="en-GB" dirty="0" smtClean="0"/>
              <a:t>Click to edit Master title style</a:t>
            </a:r>
            <a:endParaRPr lang="en-US" dirty="0"/>
          </a:p>
        </p:txBody>
      </p:sp>
      <p:sp>
        <p:nvSpPr>
          <p:cNvPr id="7" name="Content Placeholder 2"/>
          <p:cNvSpPr>
            <a:spLocks noGrp="1"/>
          </p:cNvSpPr>
          <p:nvPr>
            <p:ph idx="1"/>
          </p:nvPr>
        </p:nvSpPr>
        <p:spPr>
          <a:xfrm>
            <a:off x="250825" y="1114425"/>
            <a:ext cx="8642350" cy="3401542"/>
          </a:xfrm>
          <a:prstGeom prst="rect">
            <a:avLst/>
          </a:prstGeom>
          <a:solidFill>
            <a:schemeClr val="tx2"/>
          </a:solidFill>
        </p:spPr>
        <p:txBody>
          <a:bodyPr/>
          <a:lstStyle>
            <a:lvl1pPr>
              <a:defRPr sz="2000">
                <a:solidFill>
                  <a:srgbClr val="FFFFFE"/>
                </a:solidFill>
                <a:latin typeface="Arial"/>
                <a:cs typeface="Arial"/>
              </a:defRPr>
            </a:lvl1pPr>
            <a:lvl2pPr>
              <a:defRPr sz="1800">
                <a:solidFill>
                  <a:srgbClr val="FFFFFE"/>
                </a:solidFill>
                <a:latin typeface="Arial"/>
                <a:cs typeface="Arial"/>
              </a:defRPr>
            </a:lvl2pPr>
            <a:lvl3pPr>
              <a:defRPr sz="1400">
                <a:solidFill>
                  <a:srgbClr val="FFFFFE"/>
                </a:solidFill>
                <a:latin typeface="Arial"/>
                <a:cs typeface="Arial"/>
              </a:defRPr>
            </a:lvl3pPr>
            <a:lvl4pPr>
              <a:defRPr>
                <a:solidFill>
                  <a:srgbClr val="FFFFFE"/>
                </a:solidFill>
              </a:defRPr>
            </a:lvl4pPr>
            <a:lvl5pPr>
              <a:defRPr sz="1000">
                <a:solidFill>
                  <a:srgbClr val="FFFFFE"/>
                </a:solidFill>
                <a:latin typeface="Arial"/>
                <a:cs typeface="Aria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770952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Cobalt">
    <p:spTree>
      <p:nvGrpSpPr>
        <p:cNvPr id="1" name=""/>
        <p:cNvGrpSpPr/>
        <p:nvPr/>
      </p:nvGrpSpPr>
      <p:grpSpPr>
        <a:xfrm>
          <a:off x="0" y="0"/>
          <a:ext cx="0" cy="0"/>
          <a:chOff x="0" y="0"/>
          <a:chExt cx="0" cy="0"/>
        </a:xfrm>
      </p:grpSpPr>
      <p:sp>
        <p:nvSpPr>
          <p:cNvPr id="4" name="Rectangle 1"/>
          <p:cNvSpPr>
            <a:spLocks noChangeArrowheads="1"/>
          </p:cNvSpPr>
          <p:nvPr/>
        </p:nvSpPr>
        <p:spPr bwMode="auto">
          <a:xfrm>
            <a:off x="0" y="0"/>
            <a:ext cx="9144000" cy="5143500"/>
          </a:xfrm>
          <a:prstGeom prst="rect">
            <a:avLst/>
          </a:prstGeom>
          <a:solidFill>
            <a:srgbClr val="0067A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r>
              <a:rPr lang="en-US" altLang="en-US">
                <a:solidFill>
                  <a:schemeClr val="bg1"/>
                </a:solidFill>
              </a:rPr>
              <a:t> </a:t>
            </a:r>
          </a:p>
        </p:txBody>
      </p:sp>
      <p:sp>
        <p:nvSpPr>
          <p:cNvPr id="9" name="Title 1"/>
          <p:cNvSpPr>
            <a:spLocks noGrp="1"/>
          </p:cNvSpPr>
          <p:nvPr>
            <p:ph type="title"/>
          </p:nvPr>
        </p:nvSpPr>
        <p:spPr>
          <a:xfrm>
            <a:off x="250825" y="267494"/>
            <a:ext cx="8642350" cy="792088"/>
          </a:xfrm>
          <a:prstGeom prst="rect">
            <a:avLst/>
          </a:prstGeom>
        </p:spPr>
        <p:txBody>
          <a:bodyPr/>
          <a:lstStyle>
            <a:lvl1pPr>
              <a:defRPr sz="4400">
                <a:solidFill>
                  <a:srgbClr val="FFFFFE"/>
                </a:solidFill>
                <a:latin typeface="Arial"/>
                <a:cs typeface="Arial"/>
              </a:defRPr>
            </a:lvl1pPr>
          </a:lstStyle>
          <a:p>
            <a:r>
              <a:rPr lang="en-GB" smtClean="0"/>
              <a:t>Click to edit Master title style</a:t>
            </a:r>
            <a:endParaRPr lang="en-US" dirty="0"/>
          </a:p>
        </p:txBody>
      </p:sp>
      <p:sp>
        <p:nvSpPr>
          <p:cNvPr id="10" name="Content Placeholder 2"/>
          <p:cNvSpPr>
            <a:spLocks noGrp="1"/>
          </p:cNvSpPr>
          <p:nvPr>
            <p:ph idx="1"/>
          </p:nvPr>
        </p:nvSpPr>
        <p:spPr>
          <a:xfrm>
            <a:off x="250825" y="1114425"/>
            <a:ext cx="8642350" cy="3401542"/>
          </a:xfrm>
          <a:prstGeom prst="rect">
            <a:avLst/>
          </a:prstGeom>
        </p:spPr>
        <p:txBody>
          <a:bodyPr/>
          <a:lstStyle>
            <a:lvl1pPr>
              <a:defRPr sz="2000">
                <a:solidFill>
                  <a:srgbClr val="FFFFFE"/>
                </a:solidFill>
                <a:latin typeface="Arial"/>
                <a:cs typeface="Arial"/>
              </a:defRPr>
            </a:lvl1pPr>
            <a:lvl2pPr>
              <a:defRPr sz="1800">
                <a:solidFill>
                  <a:srgbClr val="FFFFFE"/>
                </a:solidFill>
                <a:latin typeface="Arial"/>
                <a:cs typeface="Arial"/>
              </a:defRPr>
            </a:lvl2pPr>
            <a:lvl3pPr>
              <a:defRPr sz="1400">
                <a:solidFill>
                  <a:srgbClr val="FFFFFE"/>
                </a:solidFill>
                <a:latin typeface="Arial"/>
                <a:cs typeface="Arial"/>
              </a:defRPr>
            </a:lvl3pPr>
            <a:lvl4pPr>
              <a:defRPr>
                <a:solidFill>
                  <a:srgbClr val="FFFFFE"/>
                </a:solidFill>
              </a:defRPr>
            </a:lvl4pPr>
            <a:lvl5pPr>
              <a:defRPr sz="1000">
                <a:solidFill>
                  <a:srgbClr val="FFFFFE"/>
                </a:solidFill>
                <a:latin typeface="Arial"/>
                <a:cs typeface="Aria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Tree>
    <p:extLst>
      <p:ext uri="{BB962C8B-B14F-4D97-AF65-F5344CB8AC3E}">
        <p14:creationId xmlns:p14="http://schemas.microsoft.com/office/powerpoint/2010/main" val="1703619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illarbox">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5143500"/>
          </a:xfrm>
          <a:prstGeom prst="rect">
            <a:avLst/>
          </a:prstGeom>
          <a:solidFill>
            <a:schemeClr val="accent3"/>
          </a:solidFill>
          <a:ln w="9525" algn="ctr">
            <a:noFill/>
            <a:round/>
            <a:headEnd/>
            <a:tailEnd/>
          </a:ln>
        </p:spPr>
        <p:txBody>
          <a:bodyPr/>
          <a:lstStyle/>
          <a:p>
            <a:pPr eaLnBrk="0" hangingPunct="0">
              <a:defRPr/>
            </a:pPr>
            <a:r>
              <a:rPr lang="en-US">
                <a:solidFill>
                  <a:schemeClr val="bg1"/>
                </a:solidFill>
                <a:ea typeface="ＭＳ Ｐゴシック"/>
                <a:cs typeface="ＭＳ Ｐゴシック"/>
              </a:rPr>
              <a:t> </a:t>
            </a:r>
          </a:p>
        </p:txBody>
      </p:sp>
      <p:sp>
        <p:nvSpPr>
          <p:cNvPr id="5" name="Title 1"/>
          <p:cNvSpPr>
            <a:spLocks noGrp="1"/>
          </p:cNvSpPr>
          <p:nvPr>
            <p:ph type="title"/>
          </p:nvPr>
        </p:nvSpPr>
        <p:spPr>
          <a:xfrm>
            <a:off x="250825" y="267494"/>
            <a:ext cx="8642350" cy="792088"/>
          </a:xfrm>
          <a:prstGeom prst="rect">
            <a:avLst/>
          </a:prstGeom>
        </p:spPr>
        <p:txBody>
          <a:bodyPr/>
          <a:lstStyle>
            <a:lvl1pPr>
              <a:defRPr sz="4400">
                <a:solidFill>
                  <a:srgbClr val="FFFFFE"/>
                </a:solidFill>
                <a:latin typeface="Arial"/>
                <a:cs typeface="Arial"/>
              </a:defRPr>
            </a:lvl1pPr>
          </a:lstStyle>
          <a:p>
            <a:r>
              <a:rPr lang="en-GB" smtClean="0"/>
              <a:t>Click to edit Master title style</a:t>
            </a:r>
            <a:endParaRPr lang="en-US" dirty="0"/>
          </a:p>
        </p:txBody>
      </p:sp>
      <p:sp>
        <p:nvSpPr>
          <p:cNvPr id="6" name="Content Placeholder 2"/>
          <p:cNvSpPr>
            <a:spLocks noGrp="1"/>
          </p:cNvSpPr>
          <p:nvPr>
            <p:ph idx="1"/>
          </p:nvPr>
        </p:nvSpPr>
        <p:spPr>
          <a:xfrm>
            <a:off x="250825" y="1114425"/>
            <a:ext cx="8642350" cy="3401542"/>
          </a:xfrm>
          <a:prstGeom prst="rect">
            <a:avLst/>
          </a:prstGeom>
        </p:spPr>
        <p:txBody>
          <a:bodyPr/>
          <a:lstStyle>
            <a:lvl1pPr>
              <a:defRPr sz="2000">
                <a:solidFill>
                  <a:srgbClr val="FFFFFE"/>
                </a:solidFill>
                <a:latin typeface="Arial"/>
                <a:cs typeface="Arial"/>
              </a:defRPr>
            </a:lvl1pPr>
            <a:lvl2pPr>
              <a:defRPr sz="1800">
                <a:solidFill>
                  <a:srgbClr val="FFFFFE"/>
                </a:solidFill>
                <a:latin typeface="Arial"/>
                <a:cs typeface="Arial"/>
              </a:defRPr>
            </a:lvl2pPr>
            <a:lvl3pPr>
              <a:defRPr sz="1400">
                <a:solidFill>
                  <a:srgbClr val="FFFFFE"/>
                </a:solidFill>
                <a:latin typeface="Arial"/>
                <a:cs typeface="Arial"/>
              </a:defRPr>
            </a:lvl3pPr>
            <a:lvl4pPr>
              <a:defRPr>
                <a:solidFill>
                  <a:srgbClr val="FFFFFE"/>
                </a:solidFill>
              </a:defRPr>
            </a:lvl4pPr>
            <a:lvl5pPr>
              <a:defRPr sz="1000">
                <a:solidFill>
                  <a:srgbClr val="FFFFFE"/>
                </a:solidFill>
                <a:latin typeface="Arial"/>
                <a:cs typeface="Aria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337454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45DA49-F8A4-4C1C-9B29-8224CD5A427A}" type="datetimeFigureOut">
              <a:rPr lang="en-GB" smtClean="0"/>
              <a:t>04/02/2019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E763007-C03F-471C-AB99-B2351EF76FAC}" type="slidenum">
              <a:rPr lang="en-GB" smtClean="0"/>
              <a:t>‹#›</a:t>
            </a:fld>
            <a:endParaRPr lang="en-GB"/>
          </a:p>
        </p:txBody>
      </p:sp>
    </p:spTree>
    <p:extLst>
      <p:ext uri="{BB962C8B-B14F-4D97-AF65-F5344CB8AC3E}">
        <p14:creationId xmlns:p14="http://schemas.microsoft.com/office/powerpoint/2010/main" val="909429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79" r:id="rId4"/>
    <p:sldLayoutId id="2147483886" r:id="rId5"/>
    <p:sldLayoutId id="2147483887" r:id="rId6"/>
    <p:sldLayoutId id="2147483888" r:id="rId7"/>
  </p:sldLayoutIdLst>
  <p:timing>
    <p:tnLst>
      <p:par>
        <p:cTn id="1" dur="indefinite" restart="never" nodeType="tmRoot"/>
      </p:par>
    </p:tnLst>
  </p:timing>
  <p:txStyles>
    <p:titleStyle>
      <a:lvl1pPr algn="l" rtl="0" eaLnBrk="1" fontAlgn="base" hangingPunct="1">
        <a:lnSpc>
          <a:spcPct val="90000"/>
        </a:lnSpc>
        <a:spcBef>
          <a:spcPct val="0"/>
        </a:spcBef>
        <a:spcAft>
          <a:spcPct val="0"/>
        </a:spcAft>
        <a:defRPr sz="2800" b="1" spc="-10">
          <a:solidFill>
            <a:srgbClr val="483F6A"/>
          </a:solidFill>
          <a:latin typeface="Times New Roman"/>
          <a:ea typeface="ヒラギノ角ゴ Pro W3" charset="0"/>
          <a:cs typeface="Times New Roman"/>
        </a:defRPr>
      </a:lvl1pPr>
      <a:lvl2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2pPr>
      <a:lvl3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3pPr>
      <a:lvl4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4pPr>
      <a:lvl5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5pPr>
      <a:lvl6pPr marL="4572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6pPr>
      <a:lvl7pPr marL="9144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7pPr>
      <a:lvl8pPr marL="13716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8pPr>
      <a:lvl9pPr marL="18288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9pPr>
    </p:titleStyle>
    <p:bodyStyle>
      <a:lvl1pPr marL="342900" indent="-342900" algn="l" rtl="0" eaLnBrk="1" fontAlgn="base" hangingPunct="1">
        <a:spcBef>
          <a:spcPct val="20000"/>
        </a:spcBef>
        <a:spcAft>
          <a:spcPct val="0"/>
        </a:spcAft>
        <a:defRPr sz="1600">
          <a:solidFill>
            <a:srgbClr val="4F5961"/>
          </a:solidFill>
          <a:latin typeface="+mn-lt"/>
          <a:ea typeface="ヒラギノ角ゴ Pro W3" charset="0"/>
          <a:cs typeface="ヒラギノ角ゴ Pro W3" charset="0"/>
        </a:defRPr>
      </a:lvl1pPr>
      <a:lvl2pPr marL="457200" algn="l" rtl="0" eaLnBrk="1" fontAlgn="base" hangingPunct="1">
        <a:spcBef>
          <a:spcPct val="20000"/>
        </a:spcBef>
        <a:spcAft>
          <a:spcPct val="0"/>
        </a:spcAft>
        <a:defRPr sz="1200">
          <a:solidFill>
            <a:srgbClr val="00213B"/>
          </a:solidFill>
          <a:latin typeface="+mn-lt"/>
          <a:ea typeface="ヒラギノ角ゴ Pro W3" charset="0"/>
          <a:cs typeface="ＭＳ Ｐゴシック" charset="0"/>
        </a:defRPr>
      </a:lvl2pPr>
      <a:lvl3pPr marL="914400" algn="l" rtl="0" eaLnBrk="1" fontAlgn="base" hangingPunct="1">
        <a:spcBef>
          <a:spcPct val="20000"/>
        </a:spcBef>
        <a:spcAft>
          <a:spcPct val="0"/>
        </a:spcAft>
        <a:defRPr sz="1200" b="1">
          <a:solidFill>
            <a:srgbClr val="00213B"/>
          </a:solidFill>
          <a:latin typeface="+mn-lt"/>
          <a:ea typeface="ＭＳ Ｐゴシック" charset="0"/>
          <a:cs typeface="ＭＳ Ｐゴシック" charset="0"/>
        </a:defRPr>
      </a:lvl3pPr>
      <a:lvl4pPr marL="1371600" algn="l" rtl="0" eaLnBrk="1" fontAlgn="base" hangingPunct="1">
        <a:spcBef>
          <a:spcPct val="20000"/>
        </a:spcBef>
        <a:spcAft>
          <a:spcPct val="0"/>
        </a:spcAft>
        <a:defRPr sz="1200">
          <a:solidFill>
            <a:srgbClr val="00213B"/>
          </a:solidFill>
          <a:latin typeface="+mn-lt"/>
          <a:ea typeface="ＭＳ Ｐゴシック" charset="0"/>
          <a:cs typeface="ＭＳ Ｐゴシック" charset="0"/>
        </a:defRPr>
      </a:lvl4pPr>
      <a:lvl5pPr marL="1828800" algn="l" rtl="0" eaLnBrk="1" fontAlgn="base" hangingPunct="1">
        <a:spcBef>
          <a:spcPct val="20000"/>
        </a:spcBef>
        <a:spcAft>
          <a:spcPct val="0"/>
        </a:spcAft>
        <a:defRPr sz="1200">
          <a:solidFill>
            <a:srgbClr val="00213B"/>
          </a:solidFill>
          <a:latin typeface="+mn-lt"/>
          <a:ea typeface="ＭＳ Ｐゴシック" charset="0"/>
          <a:cs typeface="ＭＳ Ｐゴシック" charset="0"/>
        </a:defRPr>
      </a:lvl5pPr>
      <a:lvl6pPr marL="2514600" indent="-228600" algn="l" rtl="0" eaLnBrk="1" fontAlgn="base" hangingPunct="1">
        <a:spcBef>
          <a:spcPct val="20000"/>
        </a:spcBef>
        <a:spcAft>
          <a:spcPct val="0"/>
        </a:spcAft>
        <a:buChar char="»"/>
        <a:defRPr sz="1600">
          <a:solidFill>
            <a:srgbClr val="00213B"/>
          </a:solidFill>
          <a:latin typeface="+mn-lt"/>
          <a:ea typeface="+mn-ea"/>
        </a:defRPr>
      </a:lvl6pPr>
      <a:lvl7pPr marL="2971800" indent="-228600" algn="l" rtl="0" eaLnBrk="1" fontAlgn="base" hangingPunct="1">
        <a:spcBef>
          <a:spcPct val="20000"/>
        </a:spcBef>
        <a:spcAft>
          <a:spcPct val="0"/>
        </a:spcAft>
        <a:buChar char="»"/>
        <a:defRPr sz="1600">
          <a:solidFill>
            <a:srgbClr val="00213B"/>
          </a:solidFill>
          <a:latin typeface="+mn-lt"/>
          <a:ea typeface="+mn-ea"/>
        </a:defRPr>
      </a:lvl7pPr>
      <a:lvl8pPr marL="3429000" indent="-228600" algn="l" rtl="0" eaLnBrk="1" fontAlgn="base" hangingPunct="1">
        <a:spcBef>
          <a:spcPct val="20000"/>
        </a:spcBef>
        <a:spcAft>
          <a:spcPct val="0"/>
        </a:spcAft>
        <a:buChar char="»"/>
        <a:defRPr sz="1600">
          <a:solidFill>
            <a:srgbClr val="00213B"/>
          </a:solidFill>
          <a:latin typeface="+mn-lt"/>
          <a:ea typeface="+mn-ea"/>
        </a:defRPr>
      </a:lvl8pPr>
      <a:lvl9pPr marL="3886200" indent="-228600" algn="l" rtl="0" eaLnBrk="1" fontAlgn="base" hangingPunct="1">
        <a:spcBef>
          <a:spcPct val="20000"/>
        </a:spcBef>
        <a:spcAft>
          <a:spcPct val="0"/>
        </a:spcAft>
        <a:buChar char="»"/>
        <a:defRPr sz="1600">
          <a:solidFill>
            <a:srgbClr val="00213B"/>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2.emf"/><Relationship Id="rId7" Type="http://schemas.openxmlformats.org/officeDocument/2006/relationships/image" Target="../media/image14.emf"/><Relationship Id="rId12" Type="http://schemas.openxmlformats.org/officeDocument/2006/relationships/image" Target="../media/image19.png"/><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image" Target="../media/image13.emf"/><Relationship Id="rId11" Type="http://schemas.openxmlformats.org/officeDocument/2006/relationships/image" Target="../media/image18.png"/><Relationship Id="rId5" Type="http://schemas.openxmlformats.org/officeDocument/2006/relationships/image" Target="../media/image12.emf"/><Relationship Id="rId10" Type="http://schemas.openxmlformats.org/officeDocument/2006/relationships/image" Target="../media/image17.jpg"/><Relationship Id="rId4" Type="http://schemas.openxmlformats.org/officeDocument/2006/relationships/image" Target="../media/image11.jpg"/><Relationship Id="rId9" Type="http://schemas.openxmlformats.org/officeDocument/2006/relationships/image" Target="../media/image16.png"/><Relationship Id="rId1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528" y="8182"/>
            <a:ext cx="9144000" cy="5143500"/>
          </a:xfrm>
          <a:prstGeom prst="rect">
            <a:avLst/>
          </a:prstGeom>
        </p:spPr>
      </p:pic>
      <p:pic>
        <p:nvPicPr>
          <p:cNvPr id="23554" name="Picture 10" descr="UoG_keyline_regular_lockup.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73187"/>
            <a:ext cx="1838325" cy="81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Content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545" y="4155926"/>
            <a:ext cx="1835151" cy="8130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17" name="Title 1"/>
          <p:cNvSpPr>
            <a:spLocks noGrp="1"/>
          </p:cNvSpPr>
          <p:nvPr>
            <p:ph type="title"/>
          </p:nvPr>
        </p:nvSpPr>
        <p:spPr>
          <a:xfrm>
            <a:off x="467544" y="1250950"/>
            <a:ext cx="5184775" cy="1320800"/>
          </a:xfrm>
        </p:spPr>
        <p:txBody>
          <a:bodyPr/>
          <a:lstStyle/>
          <a:p>
            <a:pPr>
              <a:defRPr/>
            </a:pPr>
            <a:r>
              <a:rPr lang="en-US" sz="3200" dirty="0" err="1" smtClean="0">
                <a:ea typeface="+mj-ea"/>
              </a:rPr>
              <a:t>EdShare</a:t>
            </a:r>
            <a:r>
              <a:rPr lang="en-US" sz="3200" dirty="0" smtClean="0">
                <a:ea typeface="+mj-ea"/>
              </a:rPr>
              <a:t>: Glasgow’s new teaching and learning repository</a:t>
            </a:r>
            <a:endParaRPr lang="en-US" sz="3200" dirty="0">
              <a:ea typeface="+mj-ea"/>
            </a:endParaRPr>
          </a:p>
        </p:txBody>
      </p:sp>
      <p:sp>
        <p:nvSpPr>
          <p:cNvPr id="2" name="Content Placeholder 1"/>
          <p:cNvSpPr>
            <a:spLocks noGrp="1"/>
          </p:cNvSpPr>
          <p:nvPr>
            <p:ph idx="1"/>
          </p:nvPr>
        </p:nvSpPr>
        <p:spPr/>
        <p:txBody>
          <a:bodyPr/>
          <a:lstStyle/>
          <a:p>
            <a:endParaRPr lang="en-GB" dirty="0"/>
          </a:p>
        </p:txBody>
      </p:sp>
      <p:sp>
        <p:nvSpPr>
          <p:cNvPr id="3" name="TextBox 2"/>
          <p:cNvSpPr txBox="1"/>
          <p:nvPr/>
        </p:nvSpPr>
        <p:spPr>
          <a:xfrm>
            <a:off x="4139952" y="8182"/>
            <a:ext cx="4032448" cy="461665"/>
          </a:xfrm>
          <a:prstGeom prst="rect">
            <a:avLst/>
          </a:prstGeom>
          <a:noFill/>
        </p:spPr>
        <p:txBody>
          <a:bodyPr wrap="square" rtlCol="0">
            <a:spAutoFit/>
          </a:bodyPr>
          <a:lstStyle/>
          <a:p>
            <a:r>
              <a:rPr lang="en-GB" dirty="0" smtClean="0"/>
              <a:t>https://edshare.gla.ac.uk</a:t>
            </a:r>
            <a:endParaRPr lang="en-GB" dirty="0"/>
          </a:p>
        </p:txBody>
      </p:sp>
    </p:spTree>
    <p:extLst>
      <p:ext uri="{BB962C8B-B14F-4D97-AF65-F5344CB8AC3E}">
        <p14:creationId xmlns:p14="http://schemas.microsoft.com/office/powerpoint/2010/main" val="8129617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6" name="Picture 10" descr="UoG_keyline_regular_lockup.eps"/>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73187"/>
            <a:ext cx="1838325" cy="81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bwMode="auto">
          <a:xfrm>
            <a:off x="564874" y="1203599"/>
            <a:ext cx="3719094" cy="3715612"/>
          </a:xfrm>
          <a:prstGeom prst="rect">
            <a:avLst/>
          </a:prstGeom>
          <a:solidFill>
            <a:schemeClr val="bg1">
              <a:alpha val="9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1" name="Title 1"/>
          <p:cNvSpPr>
            <a:spLocks noGrp="1"/>
          </p:cNvSpPr>
          <p:nvPr>
            <p:ph type="title"/>
          </p:nvPr>
        </p:nvSpPr>
        <p:spPr>
          <a:xfrm>
            <a:off x="539551" y="1203599"/>
            <a:ext cx="3744417" cy="504055"/>
          </a:xfrm>
        </p:spPr>
        <p:txBody>
          <a:bodyPr/>
          <a:lstStyle/>
          <a:p>
            <a:r>
              <a:rPr lang="en-US" sz="2400" dirty="0" smtClean="0"/>
              <a:t>What can you do?</a:t>
            </a:r>
            <a:endParaRPr lang="en-US" sz="2400" dirty="0"/>
          </a:p>
        </p:txBody>
      </p:sp>
      <p:sp>
        <p:nvSpPr>
          <p:cNvPr id="12" name="Content Placeholder 2"/>
          <p:cNvSpPr>
            <a:spLocks noGrp="1"/>
          </p:cNvSpPr>
          <p:nvPr>
            <p:ph idx="1"/>
          </p:nvPr>
        </p:nvSpPr>
        <p:spPr>
          <a:xfrm>
            <a:off x="539551" y="1851671"/>
            <a:ext cx="3744417" cy="3096343"/>
          </a:xfrm>
        </p:spPr>
        <p:txBody>
          <a:bodyPr/>
          <a:lstStyle/>
          <a:p>
            <a:pPr marL="285750" indent="-285750">
              <a:spcBef>
                <a:spcPts val="0"/>
              </a:spcBef>
              <a:buFont typeface="Arial" panose="020B0604020202020204" pitchFamily="34" charset="0"/>
              <a:buChar char="•"/>
            </a:pPr>
            <a:r>
              <a:rPr lang="en-US" sz="1800" dirty="0" smtClean="0"/>
              <a:t>Try out deposit</a:t>
            </a:r>
          </a:p>
          <a:p>
            <a:pPr marL="285750" indent="-285750">
              <a:spcBef>
                <a:spcPts val="0"/>
              </a:spcBef>
              <a:buFont typeface="Arial" panose="020B0604020202020204" pitchFamily="34" charset="0"/>
              <a:buChar char="•"/>
            </a:pPr>
            <a:r>
              <a:rPr lang="en-US" sz="1800" dirty="0" smtClean="0"/>
              <a:t>Send any feedback to teaching-edshare@glasgow.ac.uk</a:t>
            </a:r>
          </a:p>
          <a:p>
            <a:pPr marL="285750" indent="-285750">
              <a:spcBef>
                <a:spcPts val="0"/>
              </a:spcBef>
              <a:buFont typeface="Arial" panose="020B0604020202020204" pitchFamily="34" charset="0"/>
              <a:buChar char="•"/>
            </a:pPr>
            <a:r>
              <a:rPr lang="en-US" sz="1800" dirty="0" smtClean="0"/>
              <a:t>Let colleagues know about it</a:t>
            </a:r>
          </a:p>
          <a:p>
            <a:pPr marL="0" indent="0">
              <a:spcBef>
                <a:spcPts val="0"/>
              </a:spcBef>
            </a:pPr>
            <a:endParaRPr lang="en-US" sz="1600" dirty="0"/>
          </a:p>
        </p:txBody>
      </p:sp>
    </p:spTree>
    <p:extLst>
      <p:ext uri="{BB962C8B-B14F-4D97-AF65-F5344CB8AC3E}">
        <p14:creationId xmlns:p14="http://schemas.microsoft.com/office/powerpoint/2010/main" val="30355034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3" name="Picture 10" descr="UoG_keyline_regular_lockup.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73187"/>
            <a:ext cx="1838325" cy="81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0" y="3960962"/>
            <a:ext cx="1826266" cy="10080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5" name="Title 1"/>
          <p:cNvSpPr>
            <a:spLocks noGrp="1"/>
          </p:cNvSpPr>
          <p:nvPr>
            <p:ph type="title"/>
          </p:nvPr>
        </p:nvSpPr>
        <p:spPr>
          <a:xfrm>
            <a:off x="467544" y="1250950"/>
            <a:ext cx="5184775" cy="1320800"/>
          </a:xfrm>
        </p:spPr>
        <p:txBody>
          <a:bodyPr/>
          <a:lstStyle/>
          <a:p>
            <a:pPr>
              <a:defRPr/>
            </a:pPr>
            <a:r>
              <a:rPr lang="en-US" dirty="0" smtClean="0">
                <a:solidFill>
                  <a:schemeClr val="bg1"/>
                </a:solidFill>
                <a:ea typeface="+mj-ea"/>
              </a:rPr>
              <a:t>Thank you</a:t>
            </a:r>
            <a:endParaRPr lang="en-US" dirty="0">
              <a:solidFill>
                <a:schemeClr val="bg1"/>
              </a:solidFill>
              <a:ea typeface="+mj-ea"/>
            </a:endParaRPr>
          </a:p>
        </p:txBody>
      </p:sp>
      <p:sp>
        <p:nvSpPr>
          <p:cNvPr id="6" name="Content Placeholder 2"/>
          <p:cNvSpPr>
            <a:spLocks noGrp="1"/>
          </p:cNvSpPr>
          <p:nvPr>
            <p:ph idx="1"/>
          </p:nvPr>
        </p:nvSpPr>
        <p:spPr bwMode="auto">
          <a:xfrm>
            <a:off x="467544" y="2571750"/>
            <a:ext cx="5400675" cy="1008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marL="0"/>
            <a:r>
              <a:rPr lang="en-US" altLang="en-US" dirty="0" smtClean="0">
                <a:solidFill>
                  <a:schemeClr val="bg1"/>
                </a:solidFill>
                <a:latin typeface="Arial" charset="0"/>
                <a:ea typeface="ヒラギノ角ゴ Pro W3" charset="-128"/>
                <a:cs typeface="ヒラギノ角ゴ Pro W3" charset="-128"/>
              </a:rPr>
              <a:t>Any questions?</a:t>
            </a:r>
            <a:endParaRPr lang="en-US" altLang="en-US" dirty="0">
              <a:solidFill>
                <a:schemeClr val="bg1"/>
              </a:solidFill>
              <a:latin typeface="Arial" charset="0"/>
              <a:ea typeface="ヒラギノ角ゴ Pro W3" charset="-128"/>
              <a:cs typeface="ヒラギノ角ゴ Pro W3" charset="-128"/>
            </a:endParaRPr>
          </a:p>
        </p:txBody>
      </p:sp>
      <p:pic>
        <p:nvPicPr>
          <p:cNvPr id="7" name="Picture 6"/>
          <p:cNvPicPr>
            <a:picLocks noChangeAspect="1"/>
          </p:cNvPicPr>
          <p:nvPr/>
        </p:nvPicPr>
        <p:blipFill>
          <a:blip r:embed="rId5"/>
          <a:stretch>
            <a:fillRect/>
          </a:stretch>
        </p:blipFill>
        <p:spPr>
          <a:xfrm>
            <a:off x="3872447" y="4426272"/>
            <a:ext cx="201600" cy="201600"/>
          </a:xfrm>
          <a:prstGeom prst="rect">
            <a:avLst/>
          </a:prstGeom>
        </p:spPr>
      </p:pic>
      <p:pic>
        <p:nvPicPr>
          <p:cNvPr id="8" name="Picture 7"/>
          <p:cNvPicPr>
            <a:picLocks noChangeAspect="1"/>
          </p:cNvPicPr>
          <p:nvPr/>
        </p:nvPicPr>
        <p:blipFill>
          <a:blip r:embed="rId6"/>
          <a:stretch>
            <a:fillRect/>
          </a:stretch>
        </p:blipFill>
        <p:spPr>
          <a:xfrm>
            <a:off x="3851920" y="4786583"/>
            <a:ext cx="242653" cy="201600"/>
          </a:xfrm>
          <a:prstGeom prst="rect">
            <a:avLst/>
          </a:prstGeom>
        </p:spPr>
      </p:pic>
      <p:sp>
        <p:nvSpPr>
          <p:cNvPr id="9" name="TextBox 8"/>
          <p:cNvSpPr txBox="1"/>
          <p:nvPr/>
        </p:nvSpPr>
        <p:spPr>
          <a:xfrm>
            <a:off x="4003974" y="4371950"/>
            <a:ext cx="1680647" cy="193899"/>
          </a:xfrm>
          <a:prstGeom prst="rect">
            <a:avLst/>
          </a:prstGeom>
          <a:noFill/>
        </p:spPr>
        <p:txBody>
          <a:bodyPr wrap="square" rtlCol="0">
            <a:spAutoFit/>
          </a:bodyPr>
          <a:lstStyle/>
          <a:p>
            <a:r>
              <a:rPr lang="en-US" sz="1200" dirty="0" smtClean="0">
                <a:solidFill>
                  <a:schemeClr val="bg1"/>
                </a:solidFill>
                <a:latin typeface="+mn-lt"/>
                <a:cs typeface="Helvetica"/>
              </a:rPr>
              <a:t>/</a:t>
            </a:r>
            <a:r>
              <a:rPr lang="en-US" sz="1200" b="1" dirty="0" err="1" smtClean="0">
                <a:solidFill>
                  <a:schemeClr val="bg1"/>
                </a:solidFill>
                <a:latin typeface="+mn-lt"/>
                <a:cs typeface="Helvetica"/>
              </a:rPr>
              <a:t>glasgowuniversity</a:t>
            </a:r>
            <a:endParaRPr lang="en-US" sz="1200" b="1" dirty="0">
              <a:solidFill>
                <a:schemeClr val="bg1"/>
              </a:solidFill>
              <a:latin typeface="+mn-lt"/>
              <a:cs typeface="Helvetica"/>
            </a:endParaRPr>
          </a:p>
        </p:txBody>
      </p:sp>
      <p:sp>
        <p:nvSpPr>
          <p:cNvPr id="10" name="TextBox 9"/>
          <p:cNvSpPr txBox="1"/>
          <p:nvPr/>
        </p:nvSpPr>
        <p:spPr>
          <a:xfrm>
            <a:off x="4010741" y="4711982"/>
            <a:ext cx="1409756" cy="276999"/>
          </a:xfrm>
          <a:prstGeom prst="rect">
            <a:avLst/>
          </a:prstGeom>
          <a:noFill/>
        </p:spPr>
        <p:txBody>
          <a:bodyPr wrap="square" rtlCol="0">
            <a:spAutoFit/>
          </a:bodyPr>
          <a:lstStyle/>
          <a:p>
            <a:r>
              <a:rPr lang="en-US" sz="1200" dirty="0">
                <a:solidFill>
                  <a:schemeClr val="bg1"/>
                </a:solidFill>
                <a:latin typeface="+mn-lt"/>
                <a:cs typeface="Helvetica"/>
              </a:rPr>
              <a:t>@</a:t>
            </a:r>
            <a:r>
              <a:rPr lang="en-US" sz="1200" b="1" dirty="0" err="1" smtClean="0">
                <a:solidFill>
                  <a:schemeClr val="bg1"/>
                </a:solidFill>
                <a:latin typeface="+mn-lt"/>
                <a:cs typeface="Helvetica"/>
              </a:rPr>
              <a:t>UofGlasgow</a:t>
            </a:r>
            <a:endParaRPr lang="en-US" sz="1200" b="1" dirty="0">
              <a:solidFill>
                <a:schemeClr val="bg1"/>
              </a:solidFill>
              <a:latin typeface="+mn-lt"/>
              <a:cs typeface="Helvetica"/>
            </a:endParaRPr>
          </a:p>
        </p:txBody>
      </p:sp>
      <p:pic>
        <p:nvPicPr>
          <p:cNvPr id="11" name="Picture 10"/>
          <p:cNvPicPr>
            <a:picLocks noChangeAspect="1"/>
          </p:cNvPicPr>
          <p:nvPr/>
        </p:nvPicPr>
        <p:blipFill>
          <a:blip r:embed="rId7"/>
          <a:stretch>
            <a:fillRect/>
          </a:stretch>
        </p:blipFill>
        <p:spPr>
          <a:xfrm>
            <a:off x="5511414" y="4426272"/>
            <a:ext cx="201600" cy="201600"/>
          </a:xfrm>
          <a:prstGeom prst="rect">
            <a:avLst/>
          </a:prstGeom>
        </p:spPr>
      </p:pic>
      <p:sp>
        <p:nvSpPr>
          <p:cNvPr id="12" name="TextBox 11"/>
          <p:cNvSpPr txBox="1"/>
          <p:nvPr/>
        </p:nvSpPr>
        <p:spPr>
          <a:xfrm>
            <a:off x="5713014" y="4371950"/>
            <a:ext cx="1387068" cy="155122"/>
          </a:xfrm>
          <a:prstGeom prst="rect">
            <a:avLst/>
          </a:prstGeom>
          <a:noFill/>
        </p:spPr>
        <p:txBody>
          <a:bodyPr wrap="square" rtlCol="0">
            <a:spAutoFit/>
          </a:bodyPr>
          <a:lstStyle/>
          <a:p>
            <a:r>
              <a:rPr lang="en-US" sz="1200" b="1" dirty="0">
                <a:solidFill>
                  <a:schemeClr val="bg1"/>
                </a:solidFill>
                <a:latin typeface="+mn-lt"/>
                <a:cs typeface="Helvetica"/>
              </a:rPr>
              <a:t>@</a:t>
            </a:r>
            <a:r>
              <a:rPr lang="en-US" sz="1200" b="1" dirty="0" err="1" smtClean="0">
                <a:solidFill>
                  <a:schemeClr val="bg1"/>
                </a:solidFill>
                <a:latin typeface="+mn-lt"/>
                <a:cs typeface="Helvetica"/>
              </a:rPr>
              <a:t>UofGlasgow</a:t>
            </a:r>
            <a:endParaRPr lang="en-US" sz="1200" b="1" dirty="0">
              <a:solidFill>
                <a:schemeClr val="bg1"/>
              </a:solidFill>
              <a:latin typeface="+mn-lt"/>
              <a:cs typeface="Helvetica"/>
            </a:endParaRPr>
          </a:p>
        </p:txBody>
      </p:sp>
      <p:pic>
        <p:nvPicPr>
          <p:cNvPr id="13" name="Picture 3" descr="C:\Users\am384c\Desktop\vine.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21297" y="4773817"/>
            <a:ext cx="201600" cy="2016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C:\Users\am384c\Desktop\snapchat.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78959" y="4766302"/>
            <a:ext cx="201600" cy="2016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5987273" y="4711982"/>
            <a:ext cx="1387068" cy="155120"/>
          </a:xfrm>
          <a:prstGeom prst="rect">
            <a:avLst/>
          </a:prstGeom>
          <a:noFill/>
        </p:spPr>
        <p:txBody>
          <a:bodyPr wrap="square" rtlCol="0">
            <a:spAutoFit/>
          </a:bodyPr>
          <a:lstStyle/>
          <a:p>
            <a:r>
              <a:rPr lang="en-US" sz="1200" b="1" dirty="0" err="1" smtClean="0">
                <a:solidFill>
                  <a:schemeClr val="bg1"/>
                </a:solidFill>
                <a:latin typeface="+mn-lt"/>
                <a:cs typeface="Helvetica"/>
              </a:rPr>
              <a:t>UofGlasgow</a:t>
            </a:r>
            <a:endParaRPr lang="en-US" sz="1200" b="1" dirty="0">
              <a:solidFill>
                <a:schemeClr val="bg1"/>
              </a:solidFill>
              <a:latin typeface="+mn-lt"/>
              <a:cs typeface="Helvetica"/>
            </a:endParaRPr>
          </a:p>
        </p:txBody>
      </p:sp>
      <p:pic>
        <p:nvPicPr>
          <p:cNvPr id="16" name="Shape 150"/>
          <p:cNvPicPr preferRelativeResize="0">
            <a:picLocks noChangeAspect="1"/>
          </p:cNvPicPr>
          <p:nvPr/>
        </p:nvPicPr>
        <p:blipFill>
          <a:blip r:embed="rId10">
            <a:alphaModFix/>
          </a:blip>
          <a:stretch>
            <a:fillRect/>
          </a:stretch>
        </p:blipFill>
        <p:spPr>
          <a:xfrm>
            <a:off x="8257071" y="4612346"/>
            <a:ext cx="201600" cy="201600"/>
          </a:xfrm>
          <a:prstGeom prst="rect">
            <a:avLst/>
          </a:prstGeom>
          <a:noFill/>
          <a:ln>
            <a:noFill/>
          </a:ln>
        </p:spPr>
      </p:pic>
      <p:pic>
        <p:nvPicPr>
          <p:cNvPr id="17" name="Picture 16"/>
          <p:cNvPicPr>
            <a:picLocks noChangeAspect="1"/>
          </p:cNvPicPr>
          <p:nvPr/>
        </p:nvPicPr>
        <p:blipFill>
          <a:blip r:embed="rId11"/>
          <a:stretch>
            <a:fillRect/>
          </a:stretch>
        </p:blipFill>
        <p:spPr>
          <a:xfrm>
            <a:off x="7960820" y="4612346"/>
            <a:ext cx="201599" cy="201600"/>
          </a:xfrm>
          <a:prstGeom prst="rect">
            <a:avLst/>
          </a:prstGeom>
        </p:spPr>
      </p:pic>
      <p:pic>
        <p:nvPicPr>
          <p:cNvPr id="18" name="Picture 17"/>
          <p:cNvPicPr>
            <a:picLocks noChangeAspect="1"/>
          </p:cNvPicPr>
          <p:nvPr/>
        </p:nvPicPr>
        <p:blipFill rotWithShape="1">
          <a:blip r:embed="rId12"/>
          <a:srcRect l="2659" t="2922" r="3142" b="3299"/>
          <a:stretch/>
        </p:blipFill>
        <p:spPr>
          <a:xfrm>
            <a:off x="7685424" y="4614252"/>
            <a:ext cx="207067" cy="201600"/>
          </a:xfrm>
          <a:prstGeom prst="rect">
            <a:avLst/>
          </a:prstGeom>
        </p:spPr>
      </p:pic>
      <p:pic>
        <p:nvPicPr>
          <p:cNvPr id="19" name="Picture 18"/>
          <p:cNvPicPr>
            <a:picLocks noChangeAspect="1"/>
          </p:cNvPicPr>
          <p:nvPr/>
        </p:nvPicPr>
        <p:blipFill>
          <a:blip r:embed="rId13"/>
          <a:stretch>
            <a:fillRect/>
          </a:stretch>
        </p:blipFill>
        <p:spPr>
          <a:xfrm>
            <a:off x="8535118" y="4610057"/>
            <a:ext cx="201600" cy="201600"/>
          </a:xfrm>
          <a:prstGeom prst="rect">
            <a:avLst/>
          </a:prstGeom>
        </p:spPr>
      </p:pic>
      <p:pic>
        <p:nvPicPr>
          <p:cNvPr id="20" name="Picture 19"/>
          <p:cNvPicPr>
            <a:picLocks noChangeAspect="1"/>
          </p:cNvPicPr>
          <p:nvPr/>
        </p:nvPicPr>
        <p:blipFill>
          <a:blip r:embed="rId14"/>
          <a:stretch>
            <a:fillRect/>
          </a:stretch>
        </p:blipFill>
        <p:spPr>
          <a:xfrm>
            <a:off x="7389486" y="4614252"/>
            <a:ext cx="201600" cy="201600"/>
          </a:xfrm>
          <a:prstGeom prst="rect">
            <a:avLst/>
          </a:prstGeom>
        </p:spPr>
      </p:pic>
      <p:sp>
        <p:nvSpPr>
          <p:cNvPr id="21" name="TextBox 20"/>
          <p:cNvSpPr txBox="1"/>
          <p:nvPr/>
        </p:nvSpPr>
        <p:spPr>
          <a:xfrm>
            <a:off x="7236296" y="4861303"/>
            <a:ext cx="2197203" cy="215444"/>
          </a:xfrm>
          <a:prstGeom prst="rect">
            <a:avLst/>
          </a:prstGeom>
          <a:noFill/>
        </p:spPr>
        <p:txBody>
          <a:bodyPr wrap="square" rtlCol="0">
            <a:spAutoFit/>
          </a:bodyPr>
          <a:lstStyle/>
          <a:p>
            <a:r>
              <a:rPr lang="en-US" sz="800" b="1" dirty="0" smtClean="0">
                <a:solidFill>
                  <a:schemeClr val="bg1"/>
                </a:solidFill>
                <a:latin typeface="+mn-lt"/>
                <a:cs typeface="Helvetica"/>
              </a:rPr>
              <a:t>Search: University of Glasgow</a:t>
            </a:r>
            <a:endParaRPr lang="en-US" sz="800" b="1" dirty="0">
              <a:solidFill>
                <a:schemeClr val="bg1"/>
              </a:solidFill>
              <a:latin typeface="+mn-lt"/>
              <a:cs typeface="Helvetica"/>
            </a:endParaRPr>
          </a:p>
        </p:txBody>
      </p:sp>
    </p:spTree>
    <p:extLst>
      <p:ext uri="{BB962C8B-B14F-4D97-AF65-F5344CB8AC3E}">
        <p14:creationId xmlns:p14="http://schemas.microsoft.com/office/powerpoint/2010/main" val="3704046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it? Who is it for?</a:t>
            </a:r>
            <a:endParaRPr lang="en-GB" dirty="0"/>
          </a:p>
        </p:txBody>
      </p:sp>
      <p:sp>
        <p:nvSpPr>
          <p:cNvPr id="3" name="Content Placeholder 2"/>
          <p:cNvSpPr>
            <a:spLocks noGrp="1"/>
          </p:cNvSpPr>
          <p:nvPr>
            <p:ph idx="1"/>
          </p:nvPr>
        </p:nvSpPr>
        <p:spPr/>
        <p:txBody>
          <a:bodyPr>
            <a:normAutofit fontScale="92500" lnSpcReduction="10000"/>
          </a:bodyPr>
          <a:lstStyle/>
          <a:p>
            <a:r>
              <a:rPr lang="en-GB" dirty="0" err="1" smtClean="0"/>
              <a:t>EdShare</a:t>
            </a:r>
            <a:r>
              <a:rPr lang="en-GB" dirty="0" smtClean="0"/>
              <a:t> is a resource for collaboration and sharing of materials used in teaching and learning at the University of Glasgow.  The resource has been created for teachers and other staff, who are involved in supporting students in their learning, to organise, manage, share and collaborate on the everyday resources that they use in their teaching.  </a:t>
            </a:r>
          </a:p>
          <a:p>
            <a:r>
              <a:rPr lang="en-GB" dirty="0" err="1" smtClean="0"/>
              <a:t>EdShare</a:t>
            </a:r>
            <a:r>
              <a:rPr lang="en-GB" dirty="0" smtClean="0"/>
              <a:t> enables the entire University community to make resources visible to colleagues and students across the University and the World.  These resources may be very simple in format – </a:t>
            </a:r>
            <a:r>
              <a:rPr lang="en-GB" dirty="0" err="1" smtClean="0"/>
              <a:t>Powerpoint</a:t>
            </a:r>
            <a:r>
              <a:rPr lang="en-GB" dirty="0" smtClean="0"/>
              <a:t> presentations, Word documents and PDF files – or they may be more complex learning objects combining a range of file formats.</a:t>
            </a:r>
          </a:p>
          <a:p>
            <a:pPr marL="0" indent="0"/>
            <a:r>
              <a:rPr lang="en-GB" dirty="0" smtClean="0"/>
              <a:t>[Source: University of Southampton http://blog.soton.ac.uk/keepit/2009/09/29/edshare-repository-preservation-objectives/]</a:t>
            </a:r>
            <a:endParaRPr lang="en-GB" dirty="0"/>
          </a:p>
        </p:txBody>
      </p:sp>
    </p:spTree>
    <p:extLst>
      <p:ext uri="{BB962C8B-B14F-4D97-AF65-F5344CB8AC3E}">
        <p14:creationId xmlns:p14="http://schemas.microsoft.com/office/powerpoint/2010/main" val="40062563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8" name="Picture 10" descr="UoG_keyline_regular_lockup.eps"/>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73187"/>
            <a:ext cx="1838325" cy="81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bwMode="auto">
          <a:xfrm>
            <a:off x="564874" y="1203599"/>
            <a:ext cx="3719094" cy="3715612"/>
          </a:xfrm>
          <a:prstGeom prst="rect">
            <a:avLst/>
          </a:prstGeom>
          <a:solidFill>
            <a:schemeClr val="bg1">
              <a:alpha val="9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2" name="Title 1"/>
          <p:cNvSpPr>
            <a:spLocks noGrp="1"/>
          </p:cNvSpPr>
          <p:nvPr>
            <p:ph type="title"/>
          </p:nvPr>
        </p:nvSpPr>
        <p:spPr>
          <a:xfrm>
            <a:off x="539551" y="1203599"/>
            <a:ext cx="3744417" cy="720079"/>
          </a:xfrm>
        </p:spPr>
        <p:txBody>
          <a:bodyPr/>
          <a:lstStyle/>
          <a:p>
            <a:r>
              <a:rPr lang="en-US" sz="2400" dirty="0" smtClean="0"/>
              <a:t>Why use it?</a:t>
            </a:r>
            <a:endParaRPr lang="en-US" sz="2400" dirty="0"/>
          </a:p>
        </p:txBody>
      </p:sp>
      <p:sp>
        <p:nvSpPr>
          <p:cNvPr id="13" name="Content Placeholder 2"/>
          <p:cNvSpPr>
            <a:spLocks noGrp="1"/>
          </p:cNvSpPr>
          <p:nvPr>
            <p:ph idx="1"/>
          </p:nvPr>
        </p:nvSpPr>
        <p:spPr>
          <a:xfrm>
            <a:off x="539551" y="1707655"/>
            <a:ext cx="3744417" cy="3312368"/>
          </a:xfrm>
        </p:spPr>
        <p:txBody>
          <a:bodyPr/>
          <a:lstStyle/>
          <a:p>
            <a:pPr>
              <a:buFont typeface="Arial" panose="020B0604020202020204" pitchFamily="34" charset="0"/>
              <a:buChar char="•"/>
            </a:pPr>
            <a:r>
              <a:rPr lang="en-GB" sz="1600" dirty="0" smtClean="0"/>
              <a:t>Easy upload of material</a:t>
            </a:r>
          </a:p>
          <a:p>
            <a:pPr>
              <a:buFont typeface="Arial" panose="020B0604020202020204" pitchFamily="34" charset="0"/>
              <a:buChar char="•"/>
            </a:pPr>
            <a:r>
              <a:rPr lang="en-GB" sz="1600" dirty="0" smtClean="0"/>
              <a:t>Embed </a:t>
            </a:r>
            <a:r>
              <a:rPr lang="en-GB" sz="1600" dirty="0"/>
              <a:t>links in Moodle or </a:t>
            </a:r>
            <a:r>
              <a:rPr lang="en-GB" sz="1600" dirty="0" smtClean="0"/>
              <a:t>T4</a:t>
            </a:r>
          </a:p>
          <a:p>
            <a:pPr>
              <a:buFont typeface="Arial" panose="020B0604020202020204" pitchFamily="34" charset="0"/>
              <a:buChar char="•"/>
            </a:pPr>
            <a:r>
              <a:rPr lang="en-GB" sz="1600" dirty="0" smtClean="0"/>
              <a:t>Secure </a:t>
            </a:r>
            <a:r>
              <a:rPr lang="en-GB" sz="1600" dirty="0"/>
              <a:t>storage </a:t>
            </a:r>
            <a:endParaRPr lang="en-GB" sz="1600" dirty="0" smtClean="0"/>
          </a:p>
          <a:p>
            <a:pPr>
              <a:buFont typeface="Arial" panose="020B0604020202020204" pitchFamily="34" charset="0"/>
              <a:buChar char="•"/>
            </a:pPr>
            <a:r>
              <a:rPr lang="en-GB" sz="1600" dirty="0" smtClean="0"/>
              <a:t>Safe</a:t>
            </a:r>
            <a:r>
              <a:rPr lang="en-GB" sz="1600" dirty="0"/>
              <a:t>, secure and persistent URL</a:t>
            </a:r>
          </a:p>
          <a:p>
            <a:pPr>
              <a:buFont typeface="Arial" panose="020B0604020202020204" pitchFamily="34" charset="0"/>
              <a:buChar char="•"/>
            </a:pPr>
            <a:r>
              <a:rPr lang="en-GB" sz="1600" dirty="0"/>
              <a:t>Sharing and collaboration</a:t>
            </a:r>
          </a:p>
          <a:p>
            <a:pPr>
              <a:buFont typeface="Arial" panose="020B0604020202020204" pitchFamily="34" charset="0"/>
              <a:buChar char="•"/>
            </a:pPr>
            <a:r>
              <a:rPr lang="en-GB" sz="1600" dirty="0" smtClean="0"/>
              <a:t>Accommodates multiple file types and large </a:t>
            </a:r>
            <a:r>
              <a:rPr lang="en-GB" sz="1600" dirty="0"/>
              <a:t>file sizes</a:t>
            </a:r>
          </a:p>
          <a:p>
            <a:pPr>
              <a:buFont typeface="Arial" panose="020B0604020202020204" pitchFamily="34" charset="0"/>
              <a:buChar char="•"/>
            </a:pPr>
            <a:r>
              <a:rPr lang="en-GB" sz="1600" dirty="0"/>
              <a:t>Version </a:t>
            </a:r>
            <a:r>
              <a:rPr lang="en-GB" sz="1600" dirty="0" smtClean="0"/>
              <a:t>control</a:t>
            </a:r>
          </a:p>
          <a:p>
            <a:pPr>
              <a:buFont typeface="Arial" panose="020B0604020202020204" pitchFamily="34" charset="0"/>
              <a:buChar char="•"/>
            </a:pPr>
            <a:r>
              <a:rPr lang="en-GB" sz="1600" dirty="0" smtClean="0"/>
              <a:t>Preview of content</a:t>
            </a:r>
            <a:endParaRPr lang="en-GB" sz="1600" dirty="0"/>
          </a:p>
          <a:p>
            <a:pPr>
              <a:buFont typeface="Arial" panose="020B0604020202020204" pitchFamily="34" charset="0"/>
              <a:buChar char="•"/>
            </a:pPr>
            <a:r>
              <a:rPr lang="en-GB" sz="1600" dirty="0"/>
              <a:t>Search and browse content</a:t>
            </a:r>
          </a:p>
          <a:p>
            <a:pPr>
              <a:buFont typeface="Arial" panose="020B0604020202020204" pitchFamily="34" charset="0"/>
              <a:buChar char="•"/>
            </a:pPr>
            <a:endParaRPr lang="en-GB" altLang="en-US" sz="1600" dirty="0" smtClean="0">
              <a:latin typeface="Arial Unicode MS" pitchFamily="34" charset="-128"/>
            </a:endParaRPr>
          </a:p>
        </p:txBody>
      </p:sp>
    </p:spTree>
    <p:extLst>
      <p:ext uri="{BB962C8B-B14F-4D97-AF65-F5344CB8AC3E}">
        <p14:creationId xmlns:p14="http://schemas.microsoft.com/office/powerpoint/2010/main" val="10918582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8" name="Picture 10" descr="UoG_keyline_regular_lockup.eps"/>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73187"/>
            <a:ext cx="1838325" cy="81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bwMode="auto">
          <a:xfrm>
            <a:off x="564874" y="1203599"/>
            <a:ext cx="3719094" cy="3715612"/>
          </a:xfrm>
          <a:prstGeom prst="rect">
            <a:avLst/>
          </a:prstGeom>
          <a:solidFill>
            <a:schemeClr val="bg1">
              <a:alpha val="9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2" name="Title 1"/>
          <p:cNvSpPr>
            <a:spLocks noGrp="1"/>
          </p:cNvSpPr>
          <p:nvPr>
            <p:ph type="title"/>
          </p:nvPr>
        </p:nvSpPr>
        <p:spPr>
          <a:xfrm>
            <a:off x="539551" y="1203599"/>
            <a:ext cx="3744417" cy="720079"/>
          </a:xfrm>
        </p:spPr>
        <p:txBody>
          <a:bodyPr/>
          <a:lstStyle/>
          <a:p>
            <a:r>
              <a:rPr lang="en-US" sz="2400" dirty="0" smtClean="0"/>
              <a:t>How does it link with T4 and Moodle?</a:t>
            </a:r>
            <a:br>
              <a:rPr lang="en-US" sz="2400" dirty="0" smtClean="0"/>
            </a:br>
            <a:endParaRPr lang="en-US" sz="2400" dirty="0"/>
          </a:p>
        </p:txBody>
      </p:sp>
      <p:sp>
        <p:nvSpPr>
          <p:cNvPr id="13" name="Content Placeholder 2"/>
          <p:cNvSpPr>
            <a:spLocks noGrp="1"/>
          </p:cNvSpPr>
          <p:nvPr>
            <p:ph idx="1"/>
          </p:nvPr>
        </p:nvSpPr>
        <p:spPr>
          <a:xfrm>
            <a:off x="539551" y="1851671"/>
            <a:ext cx="3744417" cy="3096343"/>
          </a:xfrm>
        </p:spPr>
        <p:txBody>
          <a:bodyPr/>
          <a:lstStyle/>
          <a:p>
            <a:endParaRPr lang="en-GB" dirty="0" smtClean="0"/>
          </a:p>
          <a:p>
            <a:pPr>
              <a:buFont typeface="Arial" panose="020B0604020202020204" pitchFamily="34" charset="0"/>
              <a:buChar char="•"/>
            </a:pPr>
            <a:r>
              <a:rPr lang="en-GB" dirty="0" smtClean="0"/>
              <a:t>Not intended as a replacement or a competitor</a:t>
            </a:r>
          </a:p>
          <a:p>
            <a:pPr>
              <a:buFont typeface="Arial" panose="020B0604020202020204" pitchFamily="34" charset="0"/>
              <a:buChar char="•"/>
            </a:pPr>
            <a:r>
              <a:rPr lang="en-GB" dirty="0" smtClean="0"/>
              <a:t>Complementary to existing systems</a:t>
            </a:r>
          </a:p>
          <a:p>
            <a:pPr>
              <a:buFont typeface="Arial" panose="020B0604020202020204" pitchFamily="34" charset="0"/>
              <a:buChar char="•"/>
            </a:pPr>
            <a:r>
              <a:rPr lang="en-GB" dirty="0" smtClean="0"/>
              <a:t>Moodle embed code</a:t>
            </a:r>
            <a:endParaRPr lang="en-GB" dirty="0"/>
          </a:p>
          <a:p>
            <a:pPr>
              <a:buFont typeface="Arial" panose="020B0604020202020204" pitchFamily="34" charset="0"/>
              <a:buChar char="•"/>
            </a:pPr>
            <a:endParaRPr lang="en-GB" altLang="en-US" sz="1600" dirty="0" smtClean="0">
              <a:latin typeface="Arial Unicode MS" pitchFamily="34" charset="-128"/>
            </a:endParaRPr>
          </a:p>
        </p:txBody>
      </p:sp>
    </p:spTree>
    <p:extLst>
      <p:ext uri="{BB962C8B-B14F-4D97-AF65-F5344CB8AC3E}">
        <p14:creationId xmlns:p14="http://schemas.microsoft.com/office/powerpoint/2010/main" val="5370551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7613" y="0"/>
            <a:ext cx="4868773" cy="5143500"/>
          </a:xfrm>
          <a:prstGeom prst="rect">
            <a:avLst/>
          </a:prstGeom>
        </p:spPr>
      </p:pic>
      <p:sp>
        <p:nvSpPr>
          <p:cNvPr id="5" name="TextBox 4"/>
          <p:cNvSpPr txBox="1"/>
          <p:nvPr/>
        </p:nvSpPr>
        <p:spPr>
          <a:xfrm>
            <a:off x="323528" y="411510"/>
            <a:ext cx="1440160" cy="1200329"/>
          </a:xfrm>
          <a:prstGeom prst="rect">
            <a:avLst/>
          </a:prstGeom>
          <a:noFill/>
        </p:spPr>
        <p:txBody>
          <a:bodyPr wrap="square" rtlCol="0">
            <a:spAutoFit/>
          </a:bodyPr>
          <a:lstStyle/>
          <a:p>
            <a:r>
              <a:rPr lang="en-GB" dirty="0" smtClean="0"/>
              <a:t>Embed code for videos </a:t>
            </a:r>
            <a:endParaRPr lang="en-GB" dirty="0"/>
          </a:p>
        </p:txBody>
      </p:sp>
    </p:spTree>
    <p:extLst>
      <p:ext uri="{BB962C8B-B14F-4D97-AF65-F5344CB8AC3E}">
        <p14:creationId xmlns:p14="http://schemas.microsoft.com/office/powerpoint/2010/main" val="6353837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Access to objects</a:t>
            </a:r>
            <a:br>
              <a:rPr lang="en-GB" dirty="0" smtClean="0"/>
            </a:br>
            <a:endParaRPr lang="en-GB" dirty="0"/>
          </a:p>
        </p:txBody>
      </p:sp>
      <p:sp>
        <p:nvSpPr>
          <p:cNvPr id="3" name="Content Placeholder 2"/>
          <p:cNvSpPr>
            <a:spLocks noGrp="1"/>
          </p:cNvSpPr>
          <p:nvPr>
            <p:ph idx="1"/>
          </p:nvPr>
        </p:nvSpPr>
        <p:spPr>
          <a:xfrm>
            <a:off x="539551" y="2139702"/>
            <a:ext cx="3744417" cy="2808312"/>
          </a:xfrm>
        </p:spPr>
        <p:txBody>
          <a:bodyPr/>
          <a:lstStyle/>
          <a:p>
            <a:pPr>
              <a:buFont typeface="Arial" panose="020B0604020202020204" pitchFamily="34" charset="0"/>
              <a:buChar char="•"/>
            </a:pPr>
            <a:r>
              <a:rPr lang="en-GB" dirty="0" smtClean="0"/>
              <a:t>Initially default access will be for Glasgow users only.</a:t>
            </a:r>
          </a:p>
          <a:p>
            <a:pPr>
              <a:buFont typeface="Arial" panose="020B0604020202020204" pitchFamily="34" charset="0"/>
              <a:buChar char="•"/>
            </a:pPr>
            <a:r>
              <a:rPr lang="en-GB" dirty="0" smtClean="0"/>
              <a:t>When depositing you can choose to make your material available worldwide.</a:t>
            </a:r>
          </a:p>
          <a:p>
            <a:endParaRPr lang="en-GB" dirty="0"/>
          </a:p>
        </p:txBody>
      </p:sp>
    </p:spTree>
    <p:extLst>
      <p:ext uri="{BB962C8B-B14F-4D97-AF65-F5344CB8AC3E}">
        <p14:creationId xmlns:p14="http://schemas.microsoft.com/office/powerpoint/2010/main" val="27706203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000" dirty="0" smtClean="0"/>
              <a:t>Finding material in </a:t>
            </a:r>
            <a:r>
              <a:rPr lang="en-GB" sz="2000" dirty="0" err="1" smtClean="0"/>
              <a:t>EdShare</a:t>
            </a:r>
            <a:endParaRPr lang="en-GB" sz="2000" dirty="0"/>
          </a:p>
        </p:txBody>
      </p:sp>
      <p:sp>
        <p:nvSpPr>
          <p:cNvPr id="3" name="Content Placeholder 2"/>
          <p:cNvSpPr>
            <a:spLocks noGrp="1"/>
          </p:cNvSpPr>
          <p:nvPr>
            <p:ph idx="1"/>
          </p:nvPr>
        </p:nvSpPr>
        <p:spPr/>
        <p:txBody>
          <a:bodyPr/>
          <a:lstStyle/>
          <a:p>
            <a:pPr>
              <a:buFont typeface="Arial" panose="020B0604020202020204" pitchFamily="34" charset="0"/>
              <a:buChar char="•"/>
            </a:pPr>
            <a:r>
              <a:rPr lang="en-GB" sz="1800" dirty="0" smtClean="0"/>
              <a:t>Direct search within </a:t>
            </a:r>
            <a:r>
              <a:rPr lang="en-GB" sz="1800" dirty="0" err="1" smtClean="0"/>
              <a:t>EdShare</a:t>
            </a:r>
            <a:endParaRPr lang="en-GB" sz="1800" dirty="0" smtClean="0"/>
          </a:p>
          <a:p>
            <a:pPr>
              <a:buFont typeface="Arial" panose="020B0604020202020204" pitchFamily="34" charset="0"/>
              <a:buChar char="•"/>
            </a:pPr>
            <a:r>
              <a:rPr lang="en-GB" sz="1800" dirty="0" smtClean="0"/>
              <a:t>Most likely via links in Moodle or elsewhere on the University web site.</a:t>
            </a:r>
          </a:p>
          <a:p>
            <a:pPr>
              <a:buFont typeface="Arial" panose="020B0604020202020204" pitchFamily="34" charset="0"/>
              <a:buChar char="•"/>
            </a:pPr>
            <a:r>
              <a:rPr lang="en-GB" sz="1800" dirty="0" smtClean="0"/>
              <a:t>Via search engines</a:t>
            </a:r>
          </a:p>
          <a:p>
            <a:pPr>
              <a:buFont typeface="Arial" panose="020B0604020202020204" pitchFamily="34" charset="0"/>
              <a:buChar char="•"/>
            </a:pPr>
            <a:endParaRPr lang="en-GB" sz="2000" dirty="0" smtClean="0"/>
          </a:p>
          <a:p>
            <a:endParaRPr lang="en-GB" dirty="0" smtClean="0"/>
          </a:p>
          <a:p>
            <a:endParaRPr lang="en-GB" dirty="0"/>
          </a:p>
          <a:p>
            <a:endParaRPr lang="en-GB" dirty="0" smtClean="0"/>
          </a:p>
          <a:p>
            <a:endParaRPr lang="en-GB" dirty="0"/>
          </a:p>
        </p:txBody>
      </p:sp>
    </p:spTree>
    <p:extLst>
      <p:ext uri="{BB962C8B-B14F-4D97-AF65-F5344CB8AC3E}">
        <p14:creationId xmlns:p14="http://schemas.microsoft.com/office/powerpoint/2010/main" val="27414225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496" y="0"/>
            <a:ext cx="6663008" cy="5143500"/>
          </a:xfrm>
          <a:prstGeom prst="rect">
            <a:avLst/>
          </a:prstGeom>
        </p:spPr>
      </p:pic>
    </p:spTree>
    <p:extLst>
      <p:ext uri="{BB962C8B-B14F-4D97-AF65-F5344CB8AC3E}">
        <p14:creationId xmlns:p14="http://schemas.microsoft.com/office/powerpoint/2010/main" val="42822183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8" name="Picture 10" descr="UoG_keyline_regular_lockup.eps"/>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73187"/>
            <a:ext cx="1838325" cy="81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bwMode="auto">
          <a:xfrm>
            <a:off x="564874" y="1203599"/>
            <a:ext cx="3719094" cy="3715612"/>
          </a:xfrm>
          <a:prstGeom prst="rect">
            <a:avLst/>
          </a:prstGeom>
          <a:solidFill>
            <a:schemeClr val="bg1">
              <a:alpha val="9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2" name="Title 1"/>
          <p:cNvSpPr>
            <a:spLocks noGrp="1"/>
          </p:cNvSpPr>
          <p:nvPr>
            <p:ph type="title"/>
          </p:nvPr>
        </p:nvSpPr>
        <p:spPr>
          <a:xfrm>
            <a:off x="539551" y="1203599"/>
            <a:ext cx="3744417" cy="504055"/>
          </a:xfrm>
        </p:spPr>
        <p:txBody>
          <a:bodyPr/>
          <a:lstStyle/>
          <a:p>
            <a:r>
              <a:rPr lang="en-US" sz="2400" dirty="0" smtClean="0"/>
              <a:t>Other information</a:t>
            </a:r>
            <a:endParaRPr lang="en-US" sz="2400" dirty="0"/>
          </a:p>
        </p:txBody>
      </p:sp>
      <p:sp>
        <p:nvSpPr>
          <p:cNvPr id="13" name="Content Placeholder 2"/>
          <p:cNvSpPr>
            <a:spLocks noGrp="1"/>
          </p:cNvSpPr>
          <p:nvPr>
            <p:ph idx="1"/>
          </p:nvPr>
        </p:nvSpPr>
        <p:spPr>
          <a:xfrm>
            <a:off x="539551" y="1851671"/>
            <a:ext cx="3744417" cy="3096343"/>
          </a:xfrm>
        </p:spPr>
        <p:txBody>
          <a:bodyPr/>
          <a:lstStyle/>
          <a:p>
            <a:pPr marL="400050" lvl="1" indent="-285750">
              <a:buFont typeface="Arial" panose="020B0604020202020204" pitchFamily="34" charset="0"/>
              <a:buChar char="•"/>
            </a:pPr>
            <a:r>
              <a:rPr lang="en-US" sz="2000" dirty="0" smtClean="0"/>
              <a:t>Software developed at University of Southampton (</a:t>
            </a:r>
            <a:r>
              <a:rPr lang="en-US" sz="2000" dirty="0" err="1" smtClean="0"/>
              <a:t>ePrints</a:t>
            </a:r>
            <a:r>
              <a:rPr lang="en-US" sz="2000" dirty="0" smtClean="0"/>
              <a:t> stable – Enlighten/Theses </a:t>
            </a:r>
            <a:r>
              <a:rPr lang="en-US" sz="2000" dirty="0" err="1" smtClean="0"/>
              <a:t>etc</a:t>
            </a:r>
            <a:r>
              <a:rPr lang="en-US" sz="2000" dirty="0" smtClean="0"/>
              <a:t>).</a:t>
            </a:r>
          </a:p>
          <a:p>
            <a:pPr marL="400050" lvl="1" indent="-285750">
              <a:buFont typeface="Arial" panose="020B0604020202020204" pitchFamily="34" charset="0"/>
              <a:buChar char="•"/>
            </a:pPr>
            <a:r>
              <a:rPr lang="en-US" sz="2000" dirty="0" smtClean="0"/>
              <a:t>Already used at Southampton and Glasgow Caledonian.</a:t>
            </a:r>
          </a:p>
          <a:p>
            <a:pPr marL="400050" lvl="1" indent="-285750">
              <a:buFont typeface="Arial" panose="020B0604020202020204" pitchFamily="34" charset="0"/>
              <a:buChar char="•"/>
            </a:pPr>
            <a:endParaRPr lang="en-US" sz="1600" dirty="0" smtClean="0"/>
          </a:p>
          <a:p>
            <a:pPr marL="400050" lvl="1" indent="-285750">
              <a:buFont typeface="Arial" panose="020B0604020202020204" pitchFamily="34" charset="0"/>
              <a:buChar char="•"/>
            </a:pPr>
            <a:endParaRPr lang="en-US" sz="1600" dirty="0" smtClean="0"/>
          </a:p>
          <a:p>
            <a:pPr marL="400050" lvl="1" indent="-285750">
              <a:buFont typeface="Arial" panose="020B0604020202020204" pitchFamily="34" charset="0"/>
              <a:buChar char="•"/>
            </a:pPr>
            <a:endParaRPr lang="en-US" sz="1600" dirty="0" smtClean="0"/>
          </a:p>
          <a:p>
            <a:pPr marL="400050" lvl="1" indent="-285750">
              <a:buFont typeface="Arial" panose="020B0604020202020204" pitchFamily="34" charset="0"/>
              <a:buChar char="•"/>
            </a:pPr>
            <a:endParaRPr lang="en-US" sz="1600" dirty="0"/>
          </a:p>
        </p:txBody>
      </p:sp>
    </p:spTree>
    <p:extLst>
      <p:ext uri="{BB962C8B-B14F-4D97-AF65-F5344CB8AC3E}">
        <p14:creationId xmlns:p14="http://schemas.microsoft.com/office/powerpoint/2010/main" val="1106472484"/>
      </p:ext>
    </p:extLst>
  </p:cSld>
  <p:clrMapOvr>
    <a:masterClrMapping/>
  </p:clrMapOvr>
  <p:timing>
    <p:tnLst>
      <p:par>
        <p:cTn id="1" dur="indefinite" restart="never" nodeType="tmRoot"/>
      </p:par>
    </p:tnLst>
  </p:timing>
</p:sld>
</file>

<file path=ppt/theme/theme1.xml><?xml version="1.0" encoding="utf-8"?>
<a:theme xmlns:a="http://schemas.openxmlformats.org/drawingml/2006/main" name="UoG_PowerPoint_16.9">
  <a:themeElements>
    <a:clrScheme name="UofG">
      <a:dk1>
        <a:srgbClr val="003865"/>
      </a:dk1>
      <a:lt1>
        <a:srgbClr val="FFFFFE"/>
      </a:lt1>
      <a:dk2>
        <a:srgbClr val="003865"/>
      </a:dk2>
      <a:lt2>
        <a:srgbClr val="FFFFFE"/>
      </a:lt2>
      <a:accent1>
        <a:srgbClr val="5B4D6C"/>
      </a:accent1>
      <a:accent2>
        <a:srgbClr val="0075B0"/>
      </a:accent2>
      <a:accent3>
        <a:srgbClr val="951272"/>
      </a:accent3>
      <a:accent4>
        <a:srgbClr val="00B5D1"/>
      </a:accent4>
      <a:accent5>
        <a:srgbClr val="4F5961"/>
      </a:accent5>
      <a:accent6>
        <a:srgbClr val="500B29"/>
      </a:accent6>
      <a:hlink>
        <a:srgbClr val="0075B0"/>
      </a:hlink>
      <a:folHlink>
        <a:srgbClr val="003865"/>
      </a:folHlink>
    </a:clrScheme>
    <a:fontScheme name="Uof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6404</TotalTime>
  <Words>272</Words>
  <Application>Microsoft Office PowerPoint</Application>
  <PresentationFormat>On-screen Show (16:9)</PresentationFormat>
  <Paragraphs>61</Paragraphs>
  <Slides>11</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ＭＳ Ｐゴシック</vt:lpstr>
      <vt:lpstr>Arial</vt:lpstr>
      <vt:lpstr>Arial Unicode MS</vt:lpstr>
      <vt:lpstr>Calibri</vt:lpstr>
      <vt:lpstr>Helvetica</vt:lpstr>
      <vt:lpstr>Times New Roman</vt:lpstr>
      <vt:lpstr>ヒラギノ角ゴ Pro W3</vt:lpstr>
      <vt:lpstr>UoG_PowerPoint_16.9</vt:lpstr>
      <vt:lpstr>EdShare: Glasgow’s new teaching and learning repository</vt:lpstr>
      <vt:lpstr>What is it? Who is it for?</vt:lpstr>
      <vt:lpstr>Why use it?</vt:lpstr>
      <vt:lpstr>How does it link with T4 and Moodle? </vt:lpstr>
      <vt:lpstr>PowerPoint Presentation</vt:lpstr>
      <vt:lpstr>Access to objects </vt:lpstr>
      <vt:lpstr>Finding material in EdShare</vt:lpstr>
      <vt:lpstr>PowerPoint Presentation</vt:lpstr>
      <vt:lpstr>Other information</vt:lpstr>
      <vt:lpstr>What can you do?</vt:lpstr>
      <vt:lpstr>Thank you</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Howard</dc:creator>
  <cp:lastModifiedBy>Morag Greig</cp:lastModifiedBy>
  <cp:revision>118</cp:revision>
  <dcterms:created xsi:type="dcterms:W3CDTF">2016-02-16T11:44:26Z</dcterms:created>
  <dcterms:modified xsi:type="dcterms:W3CDTF">2019-02-04T11:50:37Z</dcterms:modified>
</cp:coreProperties>
</file>