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64" r:id="rId17"/>
    <p:sldId id="271" r:id="rId18"/>
    <p:sldId id="273" r:id="rId19"/>
    <p:sldId id="275" r:id="rId20"/>
    <p:sldId id="279" r:id="rId21"/>
    <p:sldId id="274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DC102-04C4-463B-BA17-39E264F4343B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20B74-9870-4FFF-A1A8-CD683FA2B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8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75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0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Subject headings are not just for systematic</a:t>
            </a:r>
            <a:r>
              <a:rPr lang="en-GB" baseline="0" dirty="0"/>
              <a:t> reviews, they go some way to ensuring that relevant papers are not missed. Arguably, they may also reduce geographical bias by retrieving articles with different spelling variations or articles from non-English language publications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Controlled vocabulary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Often hierarchical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the sensitivity of a search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Are database-specific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Some databases include sub-headings of the subject headings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2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Subject headings are not just for systematic</a:t>
            </a:r>
            <a:r>
              <a:rPr lang="en-GB" baseline="0" dirty="0"/>
              <a:t> reviews, they go some way to ensuring that relevant papers are not missed. Arguably, they may also reduce geographical bias by retrieving articles with different spelling variations or articles from non-English language publications.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1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57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5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3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2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4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9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7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5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0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9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2D0D-CB04-4E75-B657-7D139FED112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cann_LI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ul.cannon@glasgow.ac.uk" TargetMode="External"/><Relationship Id="rId5" Type="http://schemas.openxmlformats.org/officeDocument/2006/relationships/hyperlink" Target="http://orcid.org/0000-0001-8721-1481" TargetMode="External"/><Relationship Id="rId10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unsplash.com/photos/mQY-1vlQnpI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photos/zdvrozV4Lr8?utm_source=unsplash&amp;utm_medium=referral&amp;utm_content=creditCopyTex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0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meshb.nlm.nih.gov/record/ui?ui=D000368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ncbi.nlm.nih.gov/pubmed/9046700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hyperlink" Target="https://www.cochranelibrary.com/cdsr/doi/10.1002/14651858.CD005465.pub4" TargetMode="Externa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la.ac.uk/libr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chranelibrary.com/cdsr/doi/10.1002/14651858.CD010910.pub2/appendices#CD010910-sec1-0012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opengrey.eu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leanor.lib.gla.ac.uk/search~S6/y?Databases%20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hyperlink" Target="https://www.evidence.nhs.uk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www.ntis.gov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02763869.2017.125989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systematicreviewtool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nice.org.uk/guidance/ph56/evidence/evidence-review-1-4317623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371/journal.pmed.1000097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hyperlink" Target="http://prisma-statement.org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joannabriggs.org/research/critical-appraisal-tools.html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raining.cochrane.org/handboo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hyperlink" Target="https://casp-uk.net/casp-tools-checklists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dshare.gla.ac.uk/78/" TargetMode="External"/><Relationship Id="rId13" Type="http://schemas.openxmlformats.org/officeDocument/2006/relationships/hyperlink" Target="mailto:paul.cannon@glasgow.ac.uk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bit.ly/2yqI20Y" TargetMode="External"/><Relationship Id="rId12" Type="http://schemas.openxmlformats.org/officeDocument/2006/relationships/hyperlink" Target="http://bit.ly/2lIaTG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edshare.gla.ac.uk/278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s://edshare.gla.ac.uk/76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edshare.gla.ac.uk/3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cann_LI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ul.cannon@glasgow.ac.uk" TargetMode="External"/><Relationship Id="rId5" Type="http://schemas.openxmlformats.org/officeDocument/2006/relationships/hyperlink" Target="http://orcid.org/0000-0001-8721-1481" TargetMode="External"/><Relationship Id="rId10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unsplash.com/photos/mQY-1vlQnpI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177/1049732312452938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://dx.doi.org/10.1108/0737883061069212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pjc.acponline.org/Content/123/3/issue/ACPJC-1995-123-3-A12.ht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://dx.doi.org/10.1046/j.1471-1842.2002.00378.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chranelibra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gserver2.amc.nl/cgi-bin/miner/miner2.cg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21238"/>
          <a:stretch/>
        </p:blipFill>
        <p:spPr>
          <a:xfrm>
            <a:off x="3402622" y="0"/>
            <a:ext cx="8801101" cy="6857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92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293219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DClinPsy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workshop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1054697" y="5843624"/>
            <a:ext cx="449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http://orcid.org/0000-0001-8721-1481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488085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6"/>
          </p:cNvPr>
          <p:cNvSpPr txBox="1"/>
          <p:nvPr/>
        </p:nvSpPr>
        <p:spPr>
          <a:xfrm>
            <a:off x="467544" y="4821177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orcid-i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221" r="12207" b="10875"/>
          <a:stretch>
            <a:fillRect/>
          </a:stretch>
        </p:blipFill>
        <p:spPr bwMode="auto">
          <a:xfrm>
            <a:off x="561754" y="5803328"/>
            <a:ext cx="491807" cy="4813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>
            <a:hlinkClick r:id="rId8"/>
          </p:cNvPr>
          <p:cNvSpPr txBox="1"/>
          <p:nvPr/>
        </p:nvSpPr>
        <p:spPr>
          <a:xfrm>
            <a:off x="467544" y="51473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@pcann_LIS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6558294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9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10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62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Boolean </a:t>
            </a:r>
            <a:r>
              <a:rPr lang="en-GB" b="1" dirty="0" smtClean="0"/>
              <a:t>searching</a:t>
            </a:r>
            <a:endParaRPr lang="en-GB" b="1" dirty="0"/>
          </a:p>
          <a:p>
            <a:r>
              <a:rPr lang="en-GB" dirty="0"/>
              <a:t>OR: increases sensitivity</a:t>
            </a:r>
          </a:p>
          <a:p>
            <a:pPr lvl="1"/>
            <a:r>
              <a:rPr lang="en-GB" dirty="0"/>
              <a:t>use for different synonyms, spelling variants and acronyms, i.e. </a:t>
            </a:r>
            <a:r>
              <a:rPr lang="en-GB" dirty="0" smtClean="0"/>
              <a:t>prisoner OR offender OR incarcerated…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AND: increases specificity</a:t>
            </a:r>
          </a:p>
          <a:p>
            <a:pPr lvl="1"/>
            <a:r>
              <a:rPr lang="en-GB" dirty="0"/>
              <a:t>use to group different concepts that must be mentioned with the search results, i.e. </a:t>
            </a:r>
            <a:r>
              <a:rPr lang="en-GB" dirty="0" smtClean="0"/>
              <a:t>female AND prisoner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NOT: exclude unwanted terms</a:t>
            </a:r>
          </a:p>
          <a:p>
            <a:pPr lvl="1"/>
            <a:r>
              <a:rPr lang="en-GB" dirty="0"/>
              <a:t>in most circumstances, never use NOT; you may lose important references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search techniques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948134" y="1730453"/>
            <a:ext cx="1080000" cy="11001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40222" y="1727200"/>
            <a:ext cx="1080000" cy="11001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48134" y="1733706"/>
            <a:ext cx="1080000" cy="1100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7561" y="213876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prisoner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5536" y="2145272"/>
            <a:ext cx="744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offender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8134" y="3327279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40222" y="3324026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6066" y="372552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0955" y="372552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prisoner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748086" y="3519531"/>
            <a:ext cx="270000" cy="702000"/>
          </a:xfrm>
          <a:custGeom>
            <a:avLst/>
            <a:gdLst>
              <a:gd name="connsiteX0" fmla="*/ 138112 w 283368"/>
              <a:gd name="connsiteY0" fmla="*/ 0 h 735806"/>
              <a:gd name="connsiteX1" fmla="*/ 92868 w 283368"/>
              <a:gd name="connsiteY1" fmla="*/ 57150 h 735806"/>
              <a:gd name="connsiteX2" fmla="*/ 59531 w 283368"/>
              <a:gd name="connsiteY2" fmla="*/ 107156 h 735806"/>
              <a:gd name="connsiteX3" fmla="*/ 40481 w 283368"/>
              <a:gd name="connsiteY3" fmla="*/ 157162 h 735806"/>
              <a:gd name="connsiteX4" fmla="*/ 19050 w 283368"/>
              <a:gd name="connsiteY4" fmla="*/ 223837 h 735806"/>
              <a:gd name="connsiteX5" fmla="*/ 4762 w 283368"/>
              <a:gd name="connsiteY5" fmla="*/ 292893 h 735806"/>
              <a:gd name="connsiteX6" fmla="*/ 0 w 283368"/>
              <a:gd name="connsiteY6" fmla="*/ 366712 h 735806"/>
              <a:gd name="connsiteX7" fmla="*/ 2381 w 283368"/>
              <a:gd name="connsiteY7" fmla="*/ 426243 h 735806"/>
              <a:gd name="connsiteX8" fmla="*/ 19050 w 283368"/>
              <a:gd name="connsiteY8" fmla="*/ 516731 h 735806"/>
              <a:gd name="connsiteX9" fmla="*/ 45243 w 283368"/>
              <a:gd name="connsiteY9" fmla="*/ 583406 h 735806"/>
              <a:gd name="connsiteX10" fmla="*/ 73818 w 283368"/>
              <a:gd name="connsiteY10" fmla="*/ 640556 h 735806"/>
              <a:gd name="connsiteX11" fmla="*/ 111918 w 283368"/>
              <a:gd name="connsiteY11" fmla="*/ 692943 h 735806"/>
              <a:gd name="connsiteX12" fmla="*/ 145256 w 283368"/>
              <a:gd name="connsiteY12" fmla="*/ 735806 h 735806"/>
              <a:gd name="connsiteX13" fmla="*/ 195262 w 283368"/>
              <a:gd name="connsiteY13" fmla="*/ 664368 h 735806"/>
              <a:gd name="connsiteX14" fmla="*/ 233362 w 283368"/>
              <a:gd name="connsiteY14" fmla="*/ 602456 h 735806"/>
              <a:gd name="connsiteX15" fmla="*/ 266700 w 283368"/>
              <a:gd name="connsiteY15" fmla="*/ 519112 h 735806"/>
              <a:gd name="connsiteX16" fmla="*/ 283368 w 283368"/>
              <a:gd name="connsiteY16" fmla="*/ 423862 h 735806"/>
              <a:gd name="connsiteX17" fmla="*/ 283368 w 283368"/>
              <a:gd name="connsiteY17" fmla="*/ 338137 h 735806"/>
              <a:gd name="connsiteX18" fmla="*/ 271462 w 283368"/>
              <a:gd name="connsiteY18" fmla="*/ 245268 h 735806"/>
              <a:gd name="connsiteX19" fmla="*/ 252412 w 283368"/>
              <a:gd name="connsiteY19" fmla="*/ 185737 h 735806"/>
              <a:gd name="connsiteX20" fmla="*/ 216693 w 283368"/>
              <a:gd name="connsiteY20" fmla="*/ 109537 h 735806"/>
              <a:gd name="connsiteX21" fmla="*/ 185737 w 283368"/>
              <a:gd name="connsiteY21" fmla="*/ 54768 h 735806"/>
              <a:gd name="connsiteX22" fmla="*/ 138112 w 283368"/>
              <a:gd name="connsiteY22" fmla="*/ 0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3368" h="735806">
                <a:moveTo>
                  <a:pt x="138112" y="0"/>
                </a:moveTo>
                <a:lnTo>
                  <a:pt x="92868" y="57150"/>
                </a:lnTo>
                <a:lnTo>
                  <a:pt x="59531" y="107156"/>
                </a:lnTo>
                <a:lnTo>
                  <a:pt x="40481" y="157162"/>
                </a:lnTo>
                <a:lnTo>
                  <a:pt x="19050" y="223837"/>
                </a:lnTo>
                <a:lnTo>
                  <a:pt x="4762" y="292893"/>
                </a:lnTo>
                <a:lnTo>
                  <a:pt x="0" y="366712"/>
                </a:lnTo>
                <a:cubicBezTo>
                  <a:pt x="794" y="386556"/>
                  <a:pt x="1587" y="406399"/>
                  <a:pt x="2381" y="426243"/>
                </a:cubicBezTo>
                <a:lnTo>
                  <a:pt x="19050" y="516731"/>
                </a:lnTo>
                <a:lnTo>
                  <a:pt x="45243" y="583406"/>
                </a:lnTo>
                <a:lnTo>
                  <a:pt x="73818" y="640556"/>
                </a:lnTo>
                <a:lnTo>
                  <a:pt x="111918" y="692943"/>
                </a:lnTo>
                <a:lnTo>
                  <a:pt x="145256" y="735806"/>
                </a:lnTo>
                <a:lnTo>
                  <a:pt x="195262" y="664368"/>
                </a:lnTo>
                <a:lnTo>
                  <a:pt x="233362" y="602456"/>
                </a:lnTo>
                <a:lnTo>
                  <a:pt x="266700" y="519112"/>
                </a:lnTo>
                <a:lnTo>
                  <a:pt x="283368" y="423862"/>
                </a:lnTo>
                <a:lnTo>
                  <a:pt x="283368" y="338137"/>
                </a:lnTo>
                <a:lnTo>
                  <a:pt x="271462" y="245268"/>
                </a:lnTo>
                <a:lnTo>
                  <a:pt x="252412" y="185737"/>
                </a:lnTo>
                <a:lnTo>
                  <a:pt x="216693" y="109537"/>
                </a:lnTo>
                <a:lnTo>
                  <a:pt x="185737" y="54768"/>
                </a:lnTo>
                <a:lnTo>
                  <a:pt x="138112" y="0"/>
                </a:lnTo>
                <a:close/>
              </a:path>
            </a:pathLst>
          </a:cu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740222" y="4983835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48134" y="4987088"/>
            <a:ext cx="1080000" cy="108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551" y="5388588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23290" y="5388588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search techniques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7419"/>
            <a:ext cx="10515600" cy="5909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Search syntax</a:t>
            </a:r>
          </a:p>
          <a:p>
            <a:r>
              <a:rPr lang="en-GB" dirty="0" smtClean="0"/>
              <a:t>Proximity</a:t>
            </a:r>
            <a:r>
              <a:rPr lang="en-GB" dirty="0"/>
              <a:t>: more sensitive than phrase searching</a:t>
            </a:r>
          </a:p>
          <a:p>
            <a:pPr lvl="1"/>
            <a:r>
              <a:rPr lang="en-GB" dirty="0"/>
              <a:t>use to find words near each other, i.e. “mental health” adj3 (personnel or professional or staff…)</a:t>
            </a:r>
          </a:p>
          <a:p>
            <a:pPr lvl="2"/>
            <a:r>
              <a:rPr lang="en-GB" dirty="0"/>
              <a:t>NOTE: the proximity syntax varies in each database, and is not supported in others</a:t>
            </a:r>
          </a:p>
          <a:p>
            <a:r>
              <a:rPr lang="en-GB" dirty="0"/>
              <a:t>Truncation: different word endings (or sometime beginnings)</a:t>
            </a:r>
          </a:p>
          <a:p>
            <a:pPr lvl="1"/>
            <a:r>
              <a:rPr lang="en-GB" dirty="0"/>
              <a:t>use for singular, plural and adjectives, i.e. toxic* will retrieve toxic, toxicity, toxicology…</a:t>
            </a:r>
          </a:p>
          <a:p>
            <a:r>
              <a:rPr lang="en-GB" dirty="0"/>
              <a:t>Wildcards: spelling variations</a:t>
            </a:r>
          </a:p>
          <a:p>
            <a:pPr lvl="1"/>
            <a:r>
              <a:rPr lang="en-GB" dirty="0"/>
              <a:t>use for British and American spelling amongst other uses, i.e. </a:t>
            </a:r>
            <a:r>
              <a:rPr lang="en-GB" dirty="0" err="1"/>
              <a:t>colo?r</a:t>
            </a:r>
            <a:r>
              <a:rPr lang="en-GB" dirty="0"/>
              <a:t> will retrieve </a:t>
            </a:r>
            <a:r>
              <a:rPr lang="en-GB" dirty="0" err="1"/>
              <a:t>color</a:t>
            </a:r>
            <a:r>
              <a:rPr lang="en-GB" dirty="0"/>
              <a:t> and colour</a:t>
            </a:r>
          </a:p>
          <a:p>
            <a:pPr lvl="2"/>
            <a:r>
              <a:rPr lang="en-GB" dirty="0"/>
              <a:t>NOTE: the proximity syntax varies in each database, and is not supported in </a:t>
            </a:r>
            <a:r>
              <a:rPr lang="en-GB" dirty="0" smtClean="0"/>
              <a:t>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3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/>
          <a:stretch/>
        </p:blipFill>
        <p:spPr>
          <a:xfrm>
            <a:off x="1524000" y="656125"/>
            <a:ext cx="9144000" cy="58772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24000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age of these people?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538838"/>
            <a:ext cx="3012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Elien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Dumon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Unsplash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2" y="138649"/>
            <a:ext cx="7029450" cy="501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885" y="3140968"/>
            <a:ext cx="4686300" cy="28384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31504" y="5910559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https://meshb.nlm.nih.gov/record/ui?ui=D000368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3592" y="2468465"/>
            <a:ext cx="60486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2639616" y="2996951"/>
            <a:ext cx="2592288" cy="969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6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612378" y="1556793"/>
            <a:ext cx="400110" cy="379744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https://www.ncbi.nlm.nih.gov/pubmed/9046700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7" y="110544"/>
            <a:ext cx="8264061" cy="61433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3575720" y="620688"/>
            <a:ext cx="445286" cy="3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48128" y="620688"/>
            <a:ext cx="445286" cy="3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91544" y="17728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93414" y="198884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91544" y="4509120"/>
            <a:ext cx="792088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24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9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78" y="260649"/>
            <a:ext cx="6389215" cy="5647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04552" y="21767"/>
            <a:ext cx="676881" cy="6125101"/>
          </a:xfrm>
          <a:prstGeom prst="rect">
            <a:avLst/>
          </a:prstGeom>
          <a:noFill/>
        </p:spPr>
        <p:txBody>
          <a:bodyPr vert="vert270" wrap="square" rtlCol="0">
            <a:normAutofit lnSpcReduction="10000"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Cameron, ID, Dyer, SM,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Panagoda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CE, et al. (2018) Interventions for preventing falls in older people in care facilities and hospitals. Cochrane Database of Systematic Reviews: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https://www.cochranelibrary.com/cdsr/doi/10.1002/14651858.CD005465.pub4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337" y="1340768"/>
            <a:ext cx="4656517" cy="129614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748178" y="1484784"/>
            <a:ext cx="2259591" cy="6480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07768" y="1298379"/>
            <a:ext cx="907568" cy="18315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07768" y="2132857"/>
            <a:ext cx="907568" cy="54644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21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8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5201"/>
            <a:ext cx="10515600" cy="317976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Medline (Ovid SP)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www.gla.ac.uk/library</a:t>
            </a:r>
            <a:r>
              <a:rPr lang="en-GB" dirty="0" smtClean="0"/>
              <a:t> &gt; Databases &gt; Databases by name</a:t>
            </a:r>
            <a:endParaRPr lang="en-GB" dirty="0"/>
          </a:p>
          <a:p>
            <a:r>
              <a:rPr lang="en-GB" dirty="0" smtClean="0"/>
              <a:t>Large biomedical database</a:t>
            </a:r>
          </a:p>
          <a:p>
            <a:pPr lvl="1"/>
            <a:r>
              <a:rPr lang="en-GB" dirty="0" smtClean="0"/>
              <a:t>Useful database to test a draft search to assess review feasibility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first search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4133"/>
            <a:ext cx="10515600" cy="560493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exp</a:t>
            </a:r>
            <a:r>
              <a:rPr lang="en-GB" dirty="0" smtClean="0"/>
              <a:t> </a:t>
            </a:r>
            <a:r>
              <a:rPr lang="en-GB" dirty="0"/>
              <a:t>"Substance‐Related‐Disorders"/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((</a:t>
            </a:r>
            <a:r>
              <a:rPr lang="en-GB" dirty="0"/>
              <a:t>drug or substance) </a:t>
            </a:r>
            <a:r>
              <a:rPr lang="en-GB" dirty="0" smtClean="0"/>
              <a:t>adj3 </a:t>
            </a:r>
            <a:r>
              <a:rPr lang="en-GB" dirty="0"/>
              <a:t>(abuse* or addict* or </a:t>
            </a:r>
            <a:r>
              <a:rPr lang="en-GB" dirty="0" err="1"/>
              <a:t>dependen</a:t>
            </a:r>
            <a:r>
              <a:rPr lang="en-GB" dirty="0"/>
              <a:t>* or misuse*)).</a:t>
            </a:r>
            <a:r>
              <a:rPr lang="en-GB" dirty="0" smtClean="0"/>
              <a:t>tw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((</a:t>
            </a:r>
            <a:r>
              <a:rPr lang="en-GB" dirty="0"/>
              <a:t>drug* </a:t>
            </a:r>
            <a:r>
              <a:rPr lang="en-GB" dirty="0" smtClean="0"/>
              <a:t>or substance*) adj3 </a:t>
            </a:r>
            <a:r>
              <a:rPr lang="en-GB" dirty="0"/>
              <a:t>(treat* or intervention* or program</a:t>
            </a:r>
            <a:r>
              <a:rPr lang="en-GB" dirty="0" smtClean="0"/>
              <a:t>*)).tw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(</a:t>
            </a:r>
            <a:r>
              <a:rPr lang="en-GB" dirty="0"/>
              <a:t>detox* or methadone</a:t>
            </a:r>
            <a:r>
              <a:rPr lang="en-GB" dirty="0" smtClean="0"/>
              <a:t>).tw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(narcotic</a:t>
            </a:r>
            <a:r>
              <a:rPr lang="en-GB" dirty="0"/>
              <a:t>* </a:t>
            </a:r>
            <a:r>
              <a:rPr lang="en-GB" dirty="0" smtClean="0"/>
              <a:t>adj3 </a:t>
            </a:r>
            <a:r>
              <a:rPr lang="en-GB" dirty="0"/>
              <a:t>(treat* or intervention* or program</a:t>
            </a:r>
            <a:r>
              <a:rPr lang="en-GB" dirty="0" smtClean="0"/>
              <a:t>*)).tw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or/1-5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exp</a:t>
            </a:r>
            <a:r>
              <a:rPr lang="en-GB" dirty="0" smtClean="0"/>
              <a:t> </a:t>
            </a:r>
            <a:r>
              <a:rPr lang="en-GB" dirty="0"/>
              <a:t>"Prisons"/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exp</a:t>
            </a:r>
            <a:r>
              <a:rPr lang="en-GB" dirty="0" smtClean="0"/>
              <a:t> </a:t>
            </a:r>
            <a:r>
              <a:rPr lang="en-GB" dirty="0"/>
              <a:t>"Prisoners"/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prison*.tw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(offender</a:t>
            </a:r>
            <a:r>
              <a:rPr lang="en-GB" dirty="0"/>
              <a:t>* or criminal* or inmate* or convict* or probation* or remand or felon*).</a:t>
            </a:r>
            <a:r>
              <a:rPr lang="en-GB" dirty="0" smtClean="0"/>
              <a:t>tw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or/7-10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6 </a:t>
            </a:r>
            <a:r>
              <a:rPr lang="en-GB" dirty="0"/>
              <a:t>and </a:t>
            </a:r>
            <a:r>
              <a:rPr lang="en-GB" dirty="0" smtClean="0"/>
              <a:t>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first search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8823701" y="2814385"/>
            <a:ext cx="570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Adapted </a:t>
            </a:r>
            <a:r>
              <a:rPr lang="en-GB" sz="1200" dirty="0" smtClean="0"/>
              <a:t>from: </a:t>
            </a:r>
            <a:r>
              <a:rPr lang="en-GB" sz="1200" dirty="0" smtClean="0">
                <a:hlinkClick r:id="rId6"/>
              </a:rPr>
              <a:t>https</a:t>
            </a:r>
            <a:r>
              <a:rPr lang="en-GB" sz="1200" dirty="0">
                <a:hlinkClick r:id="rId6"/>
              </a:rPr>
              <a:t>://</a:t>
            </a:r>
            <a:r>
              <a:rPr lang="en-GB" sz="1200" dirty="0" smtClean="0">
                <a:hlinkClick r:id="rId6"/>
              </a:rPr>
              <a:t>www.cochranelibrary.com/cdsr/doi/10.1002/14651858.CD010910.pub2/appendices#CD010910-sec1-0012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183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literature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826000"/>
          </a:xfrm>
        </p:spPr>
        <p:txBody>
          <a:bodyPr>
            <a:normAutofit/>
          </a:bodyPr>
          <a:lstStyle/>
          <a:p>
            <a:r>
              <a:rPr lang="en-GB" dirty="0"/>
              <a:t>Conference proceedings and abstracts</a:t>
            </a:r>
          </a:p>
          <a:p>
            <a:pPr lvl="1"/>
            <a:r>
              <a:rPr lang="en-GB" dirty="0"/>
              <a:t>Covered in Scopus and Web of Science, </a:t>
            </a:r>
            <a:r>
              <a:rPr lang="en-GB" dirty="0">
                <a:hlinkClick r:id="rId7"/>
              </a:rPr>
              <a:t>PapersFirst and </a:t>
            </a:r>
            <a:r>
              <a:rPr lang="en-GB" dirty="0" err="1">
                <a:hlinkClick r:id="rId7"/>
              </a:rPr>
              <a:t>ProceedingsFirst</a:t>
            </a:r>
            <a:endParaRPr lang="en-GB" dirty="0"/>
          </a:p>
          <a:p>
            <a:r>
              <a:rPr lang="en-GB" dirty="0"/>
              <a:t>Official publications</a:t>
            </a:r>
          </a:p>
          <a:p>
            <a:pPr lvl="1"/>
            <a:r>
              <a:rPr lang="en-GB" dirty="0"/>
              <a:t>Government, NGOs, charities, professional bodies, etc.</a:t>
            </a:r>
          </a:p>
          <a:p>
            <a:r>
              <a:rPr lang="en-GB" dirty="0"/>
              <a:t>Sources</a:t>
            </a:r>
          </a:p>
          <a:p>
            <a:pPr lvl="1"/>
            <a:r>
              <a:rPr lang="en-GB" dirty="0">
                <a:hlinkClick r:id="rId8"/>
              </a:rPr>
              <a:t>Open Grey (EU)</a:t>
            </a:r>
            <a:endParaRPr lang="en-GB" dirty="0"/>
          </a:p>
          <a:p>
            <a:pPr lvl="1"/>
            <a:r>
              <a:rPr lang="en-GB" dirty="0">
                <a:hlinkClick r:id="rId9"/>
              </a:rPr>
              <a:t>National Technical Information Service (US)</a:t>
            </a:r>
            <a:endParaRPr lang="en-GB" dirty="0"/>
          </a:p>
          <a:p>
            <a:pPr lvl="1"/>
            <a:r>
              <a:rPr lang="en-GB" dirty="0">
                <a:hlinkClick r:id="rId10"/>
              </a:rPr>
              <a:t>NICE Evidence </a:t>
            </a:r>
            <a:r>
              <a:rPr lang="en-GB" dirty="0" smtClean="0">
                <a:hlinkClick r:id="rId10"/>
              </a:rPr>
              <a:t>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9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review toolbox and EndNote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656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7"/>
              </a:rPr>
              <a:t>http://systematicreviewtools.com</a:t>
            </a:r>
            <a:r>
              <a:rPr lang="en-GB" dirty="0" smtClean="0">
                <a:hlinkClick r:id="rId7"/>
              </a:rPr>
              <a:t>/</a:t>
            </a:r>
            <a:endParaRPr lang="en-GB" dirty="0" smtClean="0"/>
          </a:p>
          <a:p>
            <a:r>
              <a:rPr lang="en-GB" dirty="0" smtClean="0"/>
              <a:t>Select </a:t>
            </a:r>
            <a:r>
              <a:rPr lang="en-GB" dirty="0" smtClean="0"/>
              <a:t>an underlying approach: Whole process &gt; Search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Micah </a:t>
            </a:r>
            <a:r>
              <a:rPr lang="en-GB" dirty="0"/>
              <a:t>D. J. Peters (2017) Managing and Coding References for Systematic Reviews and Scoping Reviews in EndNote, Medical Reference Services Quarterly, 36:1, 19-31, DOI: </a:t>
            </a:r>
            <a:r>
              <a:rPr lang="en-GB" dirty="0">
                <a:hlinkClick r:id="rId8"/>
              </a:rPr>
              <a:t>10.1080/02763869.2017.1259891</a:t>
            </a:r>
            <a:r>
              <a:rPr lang="en-GB" dirty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88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759"/>
            <a:ext cx="10515600" cy="4351338"/>
          </a:xfrm>
        </p:spPr>
        <p:txBody>
          <a:bodyPr/>
          <a:lstStyle/>
          <a:p>
            <a:r>
              <a:rPr lang="en-GB" dirty="0" smtClean="0"/>
              <a:t>Database selection</a:t>
            </a:r>
          </a:p>
          <a:p>
            <a:r>
              <a:rPr lang="en-GB" dirty="0"/>
              <a:t>Developing inclusion and exclusion criteria</a:t>
            </a:r>
          </a:p>
          <a:p>
            <a:r>
              <a:rPr lang="en-GB" dirty="0" smtClean="0"/>
              <a:t>Search terms, search syntax and subject headings</a:t>
            </a:r>
          </a:p>
          <a:p>
            <a:r>
              <a:rPr lang="en-GB" dirty="0" smtClean="0"/>
              <a:t>Exporting </a:t>
            </a:r>
            <a:r>
              <a:rPr lang="en-GB" dirty="0"/>
              <a:t>results to reference management software (i.e. </a:t>
            </a:r>
            <a:r>
              <a:rPr lang="en-GB" dirty="0" smtClean="0"/>
              <a:t>EndNote)</a:t>
            </a:r>
          </a:p>
          <a:p>
            <a:r>
              <a:rPr lang="en-GB" dirty="0" smtClean="0"/>
              <a:t>PRISMA reporting guidelines</a:t>
            </a:r>
          </a:p>
          <a:p>
            <a:r>
              <a:rPr lang="en-GB" dirty="0" smtClean="0"/>
              <a:t>Critical appraisal tools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 covering…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7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of search strategies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575733"/>
            <a:ext cx="10515600" cy="5503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Source: </a:t>
            </a:r>
            <a:r>
              <a:rPr lang="en-GB" b="1" dirty="0" smtClean="0"/>
              <a:t>Ovid MEDLINE(R) In-Process &amp; Other Non-Indexed Citations and Ovid MEDLINE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Interface: </a:t>
            </a:r>
            <a:r>
              <a:rPr lang="en-GB" dirty="0" err="1"/>
              <a:t>OvidSP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Database coverage dates: 1946 to Present</a:t>
            </a:r>
          </a:p>
          <a:p>
            <a:pPr marL="0" indent="0">
              <a:buNone/>
            </a:pPr>
            <a:r>
              <a:rPr lang="en-GB" dirty="0"/>
              <a:t>Search date: 23 May 2018</a:t>
            </a:r>
          </a:p>
          <a:p>
            <a:pPr marL="0" indent="0">
              <a:buNone/>
            </a:pPr>
            <a:r>
              <a:rPr lang="en-GB" dirty="0"/>
              <a:t>Retrieved records: 2565</a:t>
            </a:r>
          </a:p>
          <a:p>
            <a:pPr marL="0" indent="0">
              <a:buNone/>
            </a:pPr>
            <a:r>
              <a:rPr lang="en-GB" dirty="0"/>
              <a:t>Search strategy:</a:t>
            </a:r>
          </a:p>
          <a:p>
            <a:pPr marL="0" indent="0">
              <a:buNone/>
            </a:pPr>
            <a:r>
              <a:rPr lang="en-GB" dirty="0" smtClean="0"/>
              <a:t>[Line by line copy and paste of your search strategy]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See Appendix B of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www.nice.org.uk/guidance/ph56/evidence/evidence-review-1-431762365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911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 reporting guidelines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74" y="762001"/>
            <a:ext cx="5490853" cy="45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0418" y="5452155"/>
            <a:ext cx="9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Moher D,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Liberati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Tetzlaff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J, Altman DG, The PRISMA Group (2009) Preferred Reporting Items for Systematic Reviews and Meta-Analyses: The PRISMA Statement. PLOS Medicine 6(7): e1000097.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doi.org/10.1371/journal.pmed.1000097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See also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prisma-statement.org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9996" y="0"/>
            <a:ext cx="8229600" cy="7587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of systematic reviews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3957" y="2559723"/>
            <a:ext cx="824408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in conjunction with the PRISMA Checklist!</a:t>
            </a:r>
          </a:p>
          <a:p>
            <a:r>
              <a:rPr lang="en-GB" sz="2800" dirty="0"/>
              <a:t>See </a:t>
            </a:r>
            <a:r>
              <a:rPr lang="en-GB" sz="2800" dirty="0">
                <a:hlinkClick r:id="rId9"/>
              </a:rPr>
              <a:t>http://prisma-statement.org</a:t>
            </a:r>
            <a:r>
              <a:rPr lang="en-GB" sz="2800" dirty="0" smtClean="0">
                <a:hlinkClick r:id="rId9"/>
              </a:rPr>
              <a:t>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28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Appraisal tools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164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Cochrane Handbook</a:t>
            </a:r>
          </a:p>
          <a:p>
            <a:pPr marL="0" indent="0">
              <a:buNone/>
            </a:pPr>
            <a:r>
              <a:rPr lang="en-GB" dirty="0" smtClean="0">
                <a:hlinkClick r:id="rId7"/>
              </a:rPr>
              <a:t>https</a:t>
            </a:r>
            <a:r>
              <a:rPr lang="en-GB" dirty="0">
                <a:hlinkClick r:id="rId7"/>
              </a:rPr>
              <a:t>://</a:t>
            </a:r>
            <a:r>
              <a:rPr lang="en-GB" dirty="0" smtClean="0">
                <a:hlinkClick r:id="rId7"/>
              </a:rPr>
              <a:t>training.cochrane.org/handbook</a:t>
            </a:r>
            <a:endParaRPr lang="en-GB" dirty="0" smtClean="0"/>
          </a:p>
          <a:p>
            <a:r>
              <a:rPr lang="en-GB" dirty="0" smtClean="0"/>
              <a:t>See Part 2: General methods for Cochrane reviews, chapters 8 &amp; 9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Joanna Briggs Institute</a:t>
            </a:r>
            <a:endParaRPr lang="en-GB" b="1" dirty="0"/>
          </a:p>
          <a:p>
            <a:pPr marL="0" indent="0">
              <a:buNone/>
            </a:pPr>
            <a:r>
              <a:rPr lang="en-GB" dirty="0">
                <a:hlinkClick r:id="rId8"/>
              </a:rPr>
              <a:t>http://</a:t>
            </a:r>
            <a:r>
              <a:rPr lang="en-GB" dirty="0" smtClean="0">
                <a:hlinkClick r:id="rId8"/>
              </a:rPr>
              <a:t>joannabriggs.org/research/critical-appraisal-tools.html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CASP</a:t>
            </a:r>
            <a:endParaRPr lang="en-GB" b="1" dirty="0"/>
          </a:p>
          <a:p>
            <a:pPr marL="0" indent="0">
              <a:buNone/>
            </a:pPr>
            <a:r>
              <a:rPr lang="en-GB" dirty="0">
                <a:hlinkClick r:id="rId9"/>
              </a:rPr>
              <a:t>https://casp-uk.net/casp-tools-checklists</a:t>
            </a:r>
            <a:r>
              <a:rPr lang="en-GB" dirty="0" smtClean="0">
                <a:hlinkClick r:id="rId9"/>
              </a:rPr>
              <a:t>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1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Self-help resources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15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52026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ArticleReach</a:t>
            </a:r>
            <a:r>
              <a:rPr lang="en-GB" dirty="0"/>
              <a:t>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bit.ly/2yqI20Y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Literature search and review in MVLS: </a:t>
            </a:r>
            <a:r>
              <a:rPr lang="en-GB" dirty="0">
                <a:hlinkClick r:id="rId8"/>
              </a:rPr>
              <a:t>https://edshare.gla.ac.uk/78</a:t>
            </a:r>
            <a:r>
              <a:rPr lang="en-GB" dirty="0" smtClean="0">
                <a:hlinkClick r:id="rId8"/>
              </a:rPr>
              <a:t>/</a:t>
            </a:r>
            <a:endParaRPr lang="en-GB" dirty="0"/>
          </a:p>
          <a:p>
            <a:pPr lvl="1"/>
            <a:r>
              <a:rPr lang="en-GB" dirty="0"/>
              <a:t>Formulating a research question and structuring a literature search: </a:t>
            </a:r>
            <a:r>
              <a:rPr lang="en-GB" dirty="0">
                <a:hlinkClick r:id="rId9"/>
              </a:rPr>
              <a:t>https://</a:t>
            </a:r>
            <a:r>
              <a:rPr lang="en-GB" dirty="0" smtClean="0">
                <a:hlinkClick r:id="rId9"/>
              </a:rPr>
              <a:t>edshare.gla.ac.uk/38</a:t>
            </a:r>
            <a:endParaRPr lang="en-GB" dirty="0"/>
          </a:p>
          <a:p>
            <a:pPr lvl="1"/>
            <a:r>
              <a:rPr lang="en-GB" dirty="0"/>
              <a:t>Developing literature search strategies: </a:t>
            </a:r>
            <a:r>
              <a:rPr lang="en-GB" dirty="0">
                <a:hlinkClick r:id="rId10"/>
              </a:rPr>
              <a:t>https://</a:t>
            </a:r>
            <a:r>
              <a:rPr lang="en-GB" dirty="0" smtClean="0">
                <a:hlinkClick r:id="rId10"/>
              </a:rPr>
              <a:t>edshare.gla.ac.uk/76</a:t>
            </a:r>
            <a:endParaRPr lang="en-GB" dirty="0"/>
          </a:p>
          <a:p>
            <a:pPr lvl="1"/>
            <a:r>
              <a:rPr lang="en-GB" dirty="0"/>
              <a:t>Searching library databases: </a:t>
            </a:r>
            <a:r>
              <a:rPr lang="en-GB" dirty="0">
                <a:hlinkClick r:id="rId11"/>
              </a:rPr>
              <a:t>https://</a:t>
            </a:r>
            <a:r>
              <a:rPr lang="en-GB" dirty="0" smtClean="0">
                <a:hlinkClick r:id="rId11"/>
              </a:rPr>
              <a:t>edshare.gla.ac.uk/278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Book an appointment to see me at: </a:t>
            </a:r>
            <a:r>
              <a:rPr lang="en-GB" dirty="0">
                <a:hlinkClick r:id="rId12"/>
              </a:rPr>
              <a:t>http://</a:t>
            </a:r>
            <a:r>
              <a:rPr lang="en-GB" dirty="0" smtClean="0">
                <a:hlinkClick r:id="rId12"/>
              </a:rPr>
              <a:t>bit.ly/2lIaTGI</a:t>
            </a:r>
            <a:endParaRPr lang="en-GB" dirty="0"/>
          </a:p>
          <a:p>
            <a:pPr lvl="1"/>
            <a:r>
              <a:rPr lang="en-GB" dirty="0"/>
              <a:t>only after reviewing the self-help material, please!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Contact me</a:t>
            </a:r>
          </a:p>
          <a:p>
            <a:pPr lvl="1"/>
            <a:r>
              <a:rPr lang="en-GB" dirty="0" smtClean="0">
                <a:hlinkClick r:id="rId13"/>
              </a:rPr>
              <a:t>paul.cannon@glasgow.ac.uk</a:t>
            </a:r>
            <a:endParaRPr lang="en-GB" dirty="0"/>
          </a:p>
          <a:p>
            <a:pPr lvl="1"/>
            <a:r>
              <a:rPr lang="en-GB" dirty="0"/>
              <a:t>0141 330 </a:t>
            </a:r>
            <a:r>
              <a:rPr lang="en-GB" dirty="0" smtClean="0"/>
              <a:t>6532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2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21238"/>
          <a:stretch/>
        </p:blipFill>
        <p:spPr>
          <a:xfrm>
            <a:off x="3402622" y="0"/>
            <a:ext cx="8801101" cy="6857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692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675317"/>
            <a:ext cx="3274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https://www.gla.ac.uk/myglasgow/library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1054697" y="5843624"/>
            <a:ext cx="449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http://orcid.org/0000-0001-8721-1481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129693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6"/>
          </p:cNvPr>
          <p:cNvSpPr txBox="1"/>
          <p:nvPr/>
        </p:nvSpPr>
        <p:spPr>
          <a:xfrm>
            <a:off x="467544" y="4821177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orcid-i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221" r="12207" b="10875"/>
          <a:stretch>
            <a:fillRect/>
          </a:stretch>
        </p:blipFill>
        <p:spPr bwMode="auto">
          <a:xfrm>
            <a:off x="561754" y="5803328"/>
            <a:ext cx="491807" cy="4813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>
            <a:hlinkClick r:id="rId8"/>
          </p:cNvPr>
          <p:cNvSpPr txBox="1"/>
          <p:nvPr/>
        </p:nvSpPr>
        <p:spPr>
          <a:xfrm>
            <a:off x="467544" y="51473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@pcann_LIS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6558294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9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10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example systematic review title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87660"/>
              </p:ext>
            </p:extLst>
          </p:nvPr>
        </p:nvGraphicFramePr>
        <p:xfrm>
          <a:off x="457198" y="1191213"/>
          <a:ext cx="11030400" cy="4631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600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757600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757600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757600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55405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</a:p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Evidence-based medicine</a:t>
                      </a:r>
                    </a:p>
                    <a:p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http://dx.doi.org/10.7326/ACPJC-1995-123-3-A12</a:t>
                      </a:r>
                      <a:endParaRPr lang="en-GB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SPICE</a:t>
                      </a:r>
                    </a:p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</a:t>
                      </a: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 or 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interventions</a:t>
                      </a:r>
                    </a:p>
                    <a:p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http://dx.doi.org/10.1108/07378830610692127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SPIDER</a:t>
                      </a:r>
                    </a:p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Qualitative </a:t>
                      </a: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mixed 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</a:p>
                    <a:p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http://dx.doi.org/10.1177/1049732312452938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ECLIPSE</a:t>
                      </a:r>
                    </a:p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services</a:t>
                      </a:r>
                    </a:p>
                    <a:p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http://dx.doi.org/10.1046/j.1471-1842.2002.00378.x</a:t>
                      </a:r>
                      <a:endParaRPr lang="en-GB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etting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xpectation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erspective / population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henomenon of </a:t>
                      </a:r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nterest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 group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esign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360438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omparison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mpact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888769">
                <a:tc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esearch methodology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method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rofessionals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360438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rvice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1" y="5802878"/>
            <a:ext cx="11030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If a template doesn’t fit your research question, don’t worry. The main aim is to identify the key components of your search and the various synonyms and acronyms used to describe them.</a:t>
            </a:r>
          </a:p>
        </p:txBody>
      </p:sp>
    </p:spTree>
    <p:extLst>
      <p:ext uri="{BB962C8B-B14F-4D97-AF65-F5344CB8AC3E}">
        <p14:creationId xmlns:p14="http://schemas.microsoft.com/office/powerpoint/2010/main" val="10346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8654"/>
            <a:ext cx="10515600" cy="508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Interventions for female drug-using offenders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806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9835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PICOS for the research question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7455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42252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74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22246"/>
              </p:ext>
            </p:extLst>
          </p:nvPr>
        </p:nvGraphicFramePr>
        <p:xfrm>
          <a:off x="457198" y="1191213"/>
          <a:ext cx="11030400" cy="427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600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8272800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</a:tblGrid>
              <a:tr h="1155405">
                <a:tc gridSpan="2">
                  <a:txBody>
                    <a:bodyPr/>
                    <a:lstStyle/>
                    <a:p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PICOS</a:t>
                      </a:r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 anchor="ctr"/>
                </a:tc>
                <a:tc hMerge="1">
                  <a:txBody>
                    <a:bodyPr/>
                    <a:lstStyle/>
                    <a:p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Offenders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622132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360438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88876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tudy design/</a:t>
                      </a: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Setting/</a:t>
                      </a: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Situation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Prison?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treatment?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1" y="5802878"/>
            <a:ext cx="11030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If a template doesn’t fit your research question, don’t worry. The main aim is to identify the key components of your search and the various synonyms and acronyms used to describe them.</a:t>
            </a:r>
          </a:p>
        </p:txBody>
      </p:sp>
    </p:spTree>
    <p:extLst>
      <p:ext uri="{BB962C8B-B14F-4D97-AF65-F5344CB8AC3E}">
        <p14:creationId xmlns:p14="http://schemas.microsoft.com/office/powerpoint/2010/main" val="6426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806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9835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 for female drug-using offenders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7455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42252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74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879600" y="1193660"/>
            <a:ext cx="4229416" cy="4229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29425" y="418308"/>
            <a:ext cx="1800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the possible literature on interventions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2"/>
            <a:endCxn id="9" idx="1"/>
          </p:cNvCxnSpPr>
          <p:nvPr/>
        </p:nvCxnSpPr>
        <p:spPr>
          <a:xfrm>
            <a:off x="1629641" y="1341638"/>
            <a:ext cx="869343" cy="471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53387" y="1997001"/>
            <a:ext cx="2753482" cy="275348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66666" y="4236770"/>
            <a:ext cx="833886" cy="83388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06789" y="1341638"/>
            <a:ext cx="1806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the possible literature on females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700472" y="4991189"/>
            <a:ext cx="1806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the possible literature on prisons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2" idx="1"/>
            <a:endCxn id="14" idx="7"/>
          </p:cNvCxnSpPr>
          <p:nvPr/>
        </p:nvCxnSpPr>
        <p:spPr>
          <a:xfrm flipH="1">
            <a:off x="7603631" y="1803303"/>
            <a:ext cx="903158" cy="596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1"/>
            <a:endCxn id="15" idx="5"/>
          </p:cNvCxnSpPr>
          <p:nvPr/>
        </p:nvCxnSpPr>
        <p:spPr>
          <a:xfrm flipH="1" flipV="1">
            <a:off x="6078432" y="4948536"/>
            <a:ext cx="622040" cy="504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2799"/>
            <a:ext cx="10515600" cy="33321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The Cochrane Library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www.cochranelibrary.com</a:t>
            </a:r>
            <a:endParaRPr lang="en-GB" dirty="0" smtClean="0"/>
          </a:p>
          <a:p>
            <a:r>
              <a:rPr lang="en-GB" dirty="0" smtClean="0"/>
              <a:t>Shows the methods of previous reviews</a:t>
            </a:r>
          </a:p>
          <a:p>
            <a:pPr lvl="1"/>
            <a:r>
              <a:rPr lang="en-GB" dirty="0" smtClean="0"/>
              <a:t>Databases used</a:t>
            </a:r>
          </a:p>
          <a:p>
            <a:pPr lvl="1"/>
            <a:r>
              <a:rPr lang="en-GB" dirty="0" smtClean="0"/>
              <a:t>Search strategies for each 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out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806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9835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 treatment 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female drug-using offenders</a:t>
            </a: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7455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42252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74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106898" y="3528109"/>
            <a:ext cx="1618827" cy="1618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72628" y="1803303"/>
            <a:ext cx="2348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the possible literature on substance misuse programmes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2"/>
            <a:endCxn id="9" idx="1"/>
          </p:cNvCxnSpPr>
          <p:nvPr/>
        </p:nvCxnSpPr>
        <p:spPr>
          <a:xfrm>
            <a:off x="3447070" y="3003632"/>
            <a:ext cx="896900" cy="761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53387" y="1997001"/>
            <a:ext cx="2753482" cy="275348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66666" y="4236770"/>
            <a:ext cx="833886" cy="83388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06789" y="1341638"/>
            <a:ext cx="1806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the possible literature on females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700472" y="4991189"/>
            <a:ext cx="1806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the possible literature on prisons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2" idx="1"/>
            <a:endCxn id="14" idx="7"/>
          </p:cNvCxnSpPr>
          <p:nvPr/>
        </p:nvCxnSpPr>
        <p:spPr>
          <a:xfrm flipH="1">
            <a:off x="7603631" y="1803303"/>
            <a:ext cx="903158" cy="596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1"/>
            <a:endCxn id="15" idx="5"/>
          </p:cNvCxnSpPr>
          <p:nvPr/>
        </p:nvCxnSpPr>
        <p:spPr>
          <a:xfrm flipH="1" flipV="1">
            <a:off x="6078432" y="4948536"/>
            <a:ext cx="622040" cy="504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8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9509"/>
            <a:ext cx="10515600" cy="45954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Female</a:t>
            </a:r>
          </a:p>
          <a:p>
            <a:r>
              <a:rPr lang="en-GB" dirty="0" smtClean="0"/>
              <a:t>Age ranges</a:t>
            </a:r>
          </a:p>
          <a:p>
            <a:r>
              <a:rPr lang="en-GB" dirty="0" smtClean="0"/>
              <a:t>Length of stay</a:t>
            </a:r>
          </a:p>
          <a:p>
            <a:r>
              <a:rPr lang="en-GB" dirty="0" smtClean="0"/>
              <a:t>Types of offenders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Prisons</a:t>
            </a:r>
          </a:p>
          <a:p>
            <a:r>
              <a:rPr lang="en-GB" dirty="0" smtClean="0"/>
              <a:t>Types of prison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Substance misuse programmes</a:t>
            </a:r>
          </a:p>
          <a:p>
            <a:r>
              <a:rPr lang="en-GB" dirty="0" smtClean="0"/>
              <a:t>Type of substance</a:t>
            </a:r>
          </a:p>
          <a:p>
            <a:r>
              <a:rPr lang="en-GB" dirty="0" smtClean="0"/>
              <a:t>Length of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and exclusion criteria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9999"/>
            <a:ext cx="10515600" cy="2874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PubReMiner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https://hgserver2.amc.nl/cgi-bin/miner/miner2.cgi</a:t>
            </a:r>
            <a:endParaRPr lang="en-GB" dirty="0" smtClean="0"/>
          </a:p>
          <a:p>
            <a:r>
              <a:rPr lang="en-GB" dirty="0" smtClean="0"/>
              <a:t>Quickly identifying textwords and subject headings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15"/>
            <a:ext cx="12192000" cy="589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067" y="6353944"/>
            <a:ext cx="863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first search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52" y="6291564"/>
            <a:ext cx="648072" cy="53905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96" y="6336361"/>
            <a:ext cx="524892" cy="524892"/>
          </a:xfrm>
          <a:prstGeom prst="rect">
            <a:avLst/>
          </a:prstGeom>
        </p:spPr>
      </p:pic>
      <p:pic>
        <p:nvPicPr>
          <p:cNvPr id="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6119" y="630151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rial" id="{4026CD90-3A26-4C97-A1D7-68C162128DB1}" vid="{067065F2-8CF5-45B2-91D6-272E34F7F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376</TotalTime>
  <Words>1360</Words>
  <Application>Microsoft Office PowerPoint</Application>
  <PresentationFormat>Widescreen</PresentationFormat>
  <Paragraphs>236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Theme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DClinPsy Systematic review workshop</dc:title>
  <dc:creator>Paul Cannon</dc:creator>
  <cp:lastModifiedBy>Paul Cannon</cp:lastModifiedBy>
  <cp:revision>25</cp:revision>
  <dcterms:created xsi:type="dcterms:W3CDTF">2018-12-20T09:16:37Z</dcterms:created>
  <dcterms:modified xsi:type="dcterms:W3CDTF">2018-12-20T15:58:01Z</dcterms:modified>
</cp:coreProperties>
</file>