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0" r:id="rId2"/>
    <p:sldId id="411" r:id="rId3"/>
    <p:sldId id="407" r:id="rId4"/>
    <p:sldId id="408" r:id="rId5"/>
    <p:sldId id="413" r:id="rId6"/>
    <p:sldId id="414" r:id="rId7"/>
    <p:sldId id="415" r:id="rId8"/>
    <p:sldId id="409" r:id="rId9"/>
    <p:sldId id="416" r:id="rId10"/>
    <p:sldId id="417" r:id="rId11"/>
    <p:sldId id="424" r:id="rId12"/>
    <p:sldId id="421" r:id="rId13"/>
    <p:sldId id="423" r:id="rId14"/>
  </p:sldIdLst>
  <p:sldSz cx="12192000" cy="6858000"/>
  <p:notesSz cx="6669088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36" autoAdjust="0"/>
    <p:restoredTop sz="87925" autoAdjust="0"/>
  </p:normalViewPr>
  <p:slideViewPr>
    <p:cSldViewPr snapToGrid="0">
      <p:cViewPr varScale="1">
        <p:scale>
          <a:sx n="184" d="100"/>
          <a:sy n="184" d="100"/>
        </p:scale>
        <p:origin x="13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8624CE-6254-47C2-A546-544C4DF04E26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51219"/>
            <a:ext cx="533527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D6BC56-1093-4DDA-940A-7F803D8B66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445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in detail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4007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6BC56-1093-4DDA-940A-7F803D8B667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6691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6BC56-1093-4DDA-940A-7F803D8B667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8974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D6BC56-1093-4DDA-940A-7F803D8B667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685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D6BC56-1093-4DDA-940A-7F803D8B667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752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6BC56-1093-4DDA-940A-7F803D8B667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957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6BC56-1093-4DDA-940A-7F803D8B667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031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6BC56-1093-4DDA-940A-7F803D8B667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5628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6BC56-1093-4DDA-940A-7F803D8B667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8668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6BC56-1093-4DDA-940A-7F803D8B667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4698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Overview from 2013 benchmarking from 1996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6BC56-1093-4DDA-940A-7F803D8B667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2979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6BC56-1093-4DDA-940A-7F803D8B667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561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C68AD-562A-49A4-A772-1FCBD15D1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FD2CF9-EBEB-409D-938D-0B103EEE23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9518A-448D-4937-AA24-9842639D2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2239-81F6-4BDE-8CDD-06FE6390B717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3D21ED-1E1B-467C-B731-0F41D5FBE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E4D5FD-0065-4979-86B3-3AA090671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E212-AE04-45F6-B7D0-8986E6E3AF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290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493FF-5C61-4B8C-BC18-FBFD44FF1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796650-9315-4EBB-AB3B-9F801BD23F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911AB4-5E69-40A5-A8C0-19E42BF75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2239-81F6-4BDE-8CDD-06FE6390B717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69B57-2DEF-42A5-A457-F4DC54156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45320-94EA-4267-96AE-DFC41E8A1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E212-AE04-45F6-B7D0-8986E6E3AF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586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D79A12-8394-485E-A1CE-C747ADD16C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7FF236-0529-48CD-9653-FBDEC02C28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2B175-F939-45F7-9E71-989627103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2239-81F6-4BDE-8CDD-06FE6390B717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6626B-45BE-4A0B-BDF2-F3C10F59B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38A3A1-0686-46D9-9283-FB2E42C01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E212-AE04-45F6-B7D0-8986E6E3AF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237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7B681-5495-4B70-89B4-EA76D056A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4D0E3-7542-4280-A1F4-9ED9E96E6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F01EDB-5D57-4B47-AC8C-B5EB4659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2239-81F6-4BDE-8CDD-06FE6390B717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68138-3E66-4689-90E9-B485BF993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C0E0C-2F82-4797-85A9-5D878F651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E212-AE04-45F6-B7D0-8986E6E3AF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671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D4130-EC01-4C1A-922B-3BC0AE362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2D138-1391-48FF-A4BA-B1E5D13D4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9B3780-D6CD-4B51-9C99-9D28F824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2239-81F6-4BDE-8CDD-06FE6390B717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A2836-ED8F-4C4D-94FF-62BE58E7D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18CBD-D4A6-4E5E-A7C5-46509A089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E212-AE04-45F6-B7D0-8986E6E3AF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191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06486-765F-4AF8-9400-635DF061B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860E8-4646-4B87-8A77-B070314F5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3EFC43-7AB6-4B06-BF56-512C416913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20C990-1074-4EBD-8F23-0CA1F88FF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2239-81F6-4BDE-8CDD-06FE6390B717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2CF43C-77F7-4842-8713-41E40EDBC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628AE6-D1A7-4A66-96C7-28D178002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E212-AE04-45F6-B7D0-8986E6E3AF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287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9D799-EEB4-4DC8-8825-93E5266C9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1C826-ACB3-4F9C-AA7D-4E422582D4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11341A-1D32-4BF2-A2AE-D93A9F6228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C2EE48-8E74-4AD1-A9A8-83A0B99A90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6B01BE-258B-4D79-B955-6022D2FD25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B432AB-B517-496F-B034-6C36CC00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2239-81F6-4BDE-8CDD-06FE6390B717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25F18F-7DD0-490E-8E61-92A03381D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62F379-6700-49A6-B7E0-F1A98D292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E212-AE04-45F6-B7D0-8986E6E3AF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869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CB734-440F-4EAD-A996-277E9495E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36B3BA-FC66-49F1-B608-6FFA4435B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2239-81F6-4BDE-8CDD-06FE6390B717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A1706B-66C7-4B17-9E93-5CC5F6FF1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E69E1A-B06D-49BE-8244-9A80F8489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E212-AE04-45F6-B7D0-8986E6E3AF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848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7641F2-AC22-4DAB-90A5-55978F354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2239-81F6-4BDE-8CDD-06FE6390B717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ED3EDA-B8F7-45B3-9FFA-C83580A6F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B07EDF-A4F8-4263-BA81-D5CBBB243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E212-AE04-45F6-B7D0-8986E6E3AF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899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C2BEB-8A6F-4D61-B017-DBB2D8A11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9E452-2202-4023-8630-68C2ED541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00007B-5163-45DF-BC27-088CBAB92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A901D-B713-4E22-A5E2-7EAFBC198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2239-81F6-4BDE-8CDD-06FE6390B717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4E8B99-D8D8-4F48-B78A-65480B514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AD2E20-ABB8-455D-9531-7A9CBA07C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E212-AE04-45F6-B7D0-8986E6E3AF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393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46043-C9EC-40DA-A8FB-EC8E6AD35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581B42-71A6-433F-8E04-B303035000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7B759A-122D-4476-849D-BA0AEDBE4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84C88F-474E-42B8-B89C-E9B2E3B2D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2239-81F6-4BDE-8CDD-06FE6390B717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CB2EFB-CA85-4492-88ED-2EC7A9B64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2698A3-9B56-4F4E-A8AC-E8944CCFD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E212-AE04-45F6-B7D0-8986E6E3AF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871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A17A05-7246-49D9-9B83-9CA2D389E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6463BD-E3B0-4DE7-B5F6-A7E369B2C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FFB11-0DD4-4B59-A234-F8C6CEB734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12239-81F6-4BDE-8CDD-06FE6390B717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E10EB4-3E34-4054-8A85-DFF27BA1F5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7D04C0-0DE1-4BFE-9104-849750C71C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0E212-AE04-45F6-B7D0-8986E6E3AF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54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tmp"/><Relationship Id="rId5" Type="http://schemas.openxmlformats.org/officeDocument/2006/relationships/image" Target="../media/image14.tmp"/><Relationship Id="rId4" Type="http://schemas.openxmlformats.org/officeDocument/2006/relationships/hyperlink" Target="https://www.elsevier.com/__data/assets/pdf_file/0020/53327/ELSV-13013-Elsevier-Research-Metrics-Book-r5-Web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hyperlink" Target="https://edshare.gla.ac.uk/307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la.ac.uk/media/media_555903_en.pdf" TargetMode="External"/><Relationship Id="rId5" Type="http://schemas.openxmlformats.org/officeDocument/2006/relationships/hyperlink" Target="https://www.gla.ac.uk/myglasgow/library/help/subjects/collegelibrarians/" TargetMode="External"/><Relationship Id="rId4" Type="http://schemas.openxmlformats.org/officeDocument/2006/relationships/hyperlink" Target="https://www.gla.ac.uk/myglasgow/research/managingyourpublications/publicationsandresearchreputation/indicator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val.com/hom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mp"/><Relationship Id="rId5" Type="http://schemas.openxmlformats.org/officeDocument/2006/relationships/image" Target="../media/image3.png"/><Relationship Id="rId4" Type="http://schemas.openxmlformats.org/officeDocument/2006/relationships/hyperlink" Target="https://www.gla.ac.uk/myglasgow/it/remotedesktop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tmp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320" y="5445260"/>
            <a:ext cx="905933" cy="11853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803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34355"/>
            <a:ext cx="2543605" cy="149623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5A592FA-C535-124E-A8E7-844425B8D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6" y="1667933"/>
            <a:ext cx="6913033" cy="1377024"/>
          </a:xfrm>
          <a:prstGeom prst="rect">
            <a:avLst/>
          </a:prstGeo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en-US" sz="3600" b="1" spc="-10" dirty="0">
                <a:solidFill>
                  <a:srgbClr val="003560"/>
                </a:solidFill>
                <a:latin typeface="Arial" charset="0"/>
                <a:cs typeface="Arial" charset="0"/>
              </a:rPr>
              <a:t>Comparing your papers to the rest of the world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650459D-5F1E-5640-87B5-00F2D9510815}"/>
              </a:ext>
            </a:extLst>
          </p:cNvPr>
          <p:cNvSpPr txBox="1">
            <a:spLocks/>
          </p:cNvSpPr>
          <p:nvPr/>
        </p:nvSpPr>
        <p:spPr bwMode="auto">
          <a:xfrm>
            <a:off x="623396" y="2935354"/>
            <a:ext cx="7200900" cy="134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4F596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ヒラギノ角ゴ Pro W3" charset="0"/>
                <a:cs typeface="ＭＳ Ｐゴシック" charset="0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 sz="1200" b="1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9pPr>
          </a:lstStyle>
          <a:p>
            <a:r>
              <a:rPr lang="en-US" sz="2000" kern="0" dirty="0" err="1">
                <a:solidFill>
                  <a:srgbClr val="003560"/>
                </a:solidFill>
                <a:latin typeface="Arial" charset="0"/>
                <a:ea typeface="ヒラギノ角ゴ Pro W3" charset="-128"/>
              </a:rPr>
              <a:t>SciVal</a:t>
            </a:r>
            <a:r>
              <a:rPr lang="en-US" sz="2000" kern="0" dirty="0">
                <a:solidFill>
                  <a:srgbClr val="003560"/>
                </a:solidFill>
                <a:latin typeface="Arial" charset="0"/>
                <a:ea typeface="ヒラギノ角ゴ Pro W3" charset="-128"/>
              </a:rPr>
              <a:t> (i.e. the Scopus database)</a:t>
            </a:r>
          </a:p>
          <a:p>
            <a:r>
              <a:rPr lang="en-US" sz="2000" kern="0" dirty="0">
                <a:solidFill>
                  <a:srgbClr val="003560"/>
                </a:solidFill>
                <a:latin typeface="Arial" charset="0"/>
                <a:ea typeface="ヒラギノ角ゴ Pro W3" charset="-128"/>
              </a:rPr>
              <a:t>October 2018</a:t>
            </a:r>
          </a:p>
        </p:txBody>
      </p:sp>
    </p:spTree>
    <p:extLst>
      <p:ext uri="{BB962C8B-B14F-4D97-AF65-F5344CB8AC3E}">
        <p14:creationId xmlns:p14="http://schemas.microsoft.com/office/powerpoint/2010/main" val="587772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4CE9C43B-17C3-4C0C-BBBD-E5033F2CC488}"/>
              </a:ext>
            </a:extLst>
          </p:cNvPr>
          <p:cNvSpPr txBox="1"/>
          <p:nvPr/>
        </p:nvSpPr>
        <p:spPr>
          <a:xfrm>
            <a:off x="73744" y="1419881"/>
            <a:ext cx="11987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The Benchmarking module allows you to compare and benchmark yourself to other researchers and groups of researchers using a variety of metrics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052"/>
            <a:ext cx="12192000" cy="18034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499359" y="499872"/>
            <a:ext cx="9535403" cy="58642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Benchmarking module: 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Compare yourself to others (1/3)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>
          <a:xfrm>
            <a:off x="93638" y="2157438"/>
            <a:ext cx="3961816" cy="4364228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Select yourself in the ‘Researchers and Groups’ section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Select up to 3 metrics. There are many to choose from: </a:t>
            </a:r>
            <a:r>
              <a:rPr lang="en-US" sz="1600" dirty="0">
                <a:latin typeface="Arial" charset="0"/>
                <a:ea typeface="Arial" charset="0"/>
                <a:cs typeface="Arial" charset="0"/>
                <a:hlinkClick r:id="rId4"/>
              </a:rPr>
              <a:t>more information can be found here</a:t>
            </a:r>
            <a:endParaRPr lang="en-US" sz="1600" dirty="0">
              <a:latin typeface="Arial" charset="0"/>
              <a:ea typeface="Arial" charset="0"/>
              <a:cs typeface="Arial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In this example, Metric 1 is ‘Outputs in Top Citation Percentiles’ and Metric 2 is ‘Publication Year’.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In Metric 1, note the options. Here we have selected Outputs in the top 5% most highly cited. It will default to show as ‘Percentage’; it is more useful to display the results as ‘Total value’.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Change the year range to the desired interval (records start in 1996)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Data are available as a chart or table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CA9CDF-C307-4ED9-90C4-970A3464CCCC}"/>
              </a:ext>
            </a:extLst>
          </p:cNvPr>
          <p:cNvGrpSpPr/>
          <p:nvPr/>
        </p:nvGrpSpPr>
        <p:grpSpPr>
          <a:xfrm>
            <a:off x="4339747" y="2267251"/>
            <a:ext cx="7721737" cy="3927901"/>
            <a:chOff x="4339747" y="2267251"/>
            <a:chExt cx="7721737" cy="3927901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02E2E585-C0FB-40D2-ADF5-3B4E517A4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3694" y="2267251"/>
              <a:ext cx="7687790" cy="3927901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D451F5E-836F-487F-9C02-3DA6CBFD6D6E}"/>
                </a:ext>
              </a:extLst>
            </p:cNvPr>
            <p:cNvGrpSpPr/>
            <p:nvPr/>
          </p:nvGrpSpPr>
          <p:grpSpPr>
            <a:xfrm>
              <a:off x="4339747" y="2860506"/>
              <a:ext cx="1612161" cy="510006"/>
              <a:chOff x="746620" y="3120705"/>
              <a:chExt cx="2768367" cy="544583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40F1B8-8A46-40E9-8B05-174844430FBF}"/>
                  </a:ext>
                </a:extLst>
              </p:cNvPr>
              <p:cNvSpPr txBox="1"/>
              <p:nvPr/>
            </p:nvSpPr>
            <p:spPr>
              <a:xfrm>
                <a:off x="750031" y="3189071"/>
                <a:ext cx="7570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>
                    <a:solidFill>
                      <a:srgbClr val="FF0000"/>
                    </a:solidFill>
                  </a:rPr>
                  <a:t>1.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48BB8F6-0E91-4C18-A9DA-140874E9ED9E}"/>
                  </a:ext>
                </a:extLst>
              </p:cNvPr>
              <p:cNvSpPr/>
              <p:nvPr/>
            </p:nvSpPr>
            <p:spPr>
              <a:xfrm>
                <a:off x="746620" y="3120705"/>
                <a:ext cx="2768367" cy="544583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E9797F1-C082-4165-BDB4-C7AC81BAC99E}"/>
                </a:ext>
              </a:extLst>
            </p:cNvPr>
            <p:cNvGrpSpPr/>
            <p:nvPr/>
          </p:nvGrpSpPr>
          <p:grpSpPr>
            <a:xfrm>
              <a:off x="6760547" y="3358557"/>
              <a:ext cx="4157646" cy="510007"/>
              <a:chOff x="746620" y="3120705"/>
              <a:chExt cx="2768367" cy="544583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09219AA-B205-4D75-9B3C-89754FB81A0C}"/>
                  </a:ext>
                </a:extLst>
              </p:cNvPr>
              <p:cNvSpPr txBox="1"/>
              <p:nvPr/>
            </p:nvSpPr>
            <p:spPr>
              <a:xfrm>
                <a:off x="746620" y="3217624"/>
                <a:ext cx="1107441" cy="290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>
                    <a:solidFill>
                      <a:srgbClr val="FF0000"/>
                    </a:solidFill>
                  </a:rPr>
                  <a:t>2.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D472125-95DE-4E1B-8018-7488B80A540E}"/>
                  </a:ext>
                </a:extLst>
              </p:cNvPr>
              <p:cNvSpPr/>
              <p:nvPr/>
            </p:nvSpPr>
            <p:spPr>
              <a:xfrm>
                <a:off x="746620" y="3120705"/>
                <a:ext cx="2768367" cy="544583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6F9430F-8F95-4B4B-8B98-44E91D91CEC4}"/>
              </a:ext>
            </a:extLst>
          </p:cNvPr>
          <p:cNvGrpSpPr/>
          <p:nvPr/>
        </p:nvGrpSpPr>
        <p:grpSpPr>
          <a:xfrm>
            <a:off x="4185970" y="2179055"/>
            <a:ext cx="8006030" cy="4606442"/>
            <a:chOff x="4186410" y="2160005"/>
            <a:chExt cx="8006030" cy="4606442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65AE27B-1768-4E75-9CFE-86E591574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6410" y="2160005"/>
              <a:ext cx="8006030" cy="4606442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1D81D58-A8CE-4BAB-9FBC-0EF8C07AA5E5}"/>
                </a:ext>
              </a:extLst>
            </p:cNvPr>
            <p:cNvSpPr/>
            <p:nvPr/>
          </p:nvSpPr>
          <p:spPr>
            <a:xfrm>
              <a:off x="6457602" y="3174765"/>
              <a:ext cx="4092772" cy="3327851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20AB33-75C8-4FDB-BD72-745F780DFF47}"/>
                </a:ext>
              </a:extLst>
            </p:cNvPr>
            <p:cNvSpPr txBox="1"/>
            <p:nvPr/>
          </p:nvSpPr>
          <p:spPr>
            <a:xfrm>
              <a:off x="6590976" y="3270413"/>
              <a:ext cx="1119241" cy="368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3.</a:t>
              </a:r>
            </a:p>
          </p:txBody>
        </p:sp>
        <p:sp>
          <p:nvSpPr>
            <p:cNvPr id="35" name="Arrow: Right 34">
              <a:extLst>
                <a:ext uri="{FF2B5EF4-FFF2-40B4-BE49-F238E27FC236}">
                  <a16:creationId xmlns:a16="http://schemas.microsoft.com/office/drawing/2014/main" id="{9F0E6BB9-042F-477D-8B2F-0B18AABC9744}"/>
                </a:ext>
              </a:extLst>
            </p:cNvPr>
            <p:cNvSpPr/>
            <p:nvPr/>
          </p:nvSpPr>
          <p:spPr>
            <a:xfrm flipH="1">
              <a:off x="10247707" y="4357221"/>
              <a:ext cx="973153" cy="40067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F7FD04E-E95D-4A22-BA2F-E875AC96FA50}"/>
                </a:ext>
              </a:extLst>
            </p:cNvPr>
            <p:cNvSpPr txBox="1"/>
            <p:nvPr/>
          </p:nvSpPr>
          <p:spPr>
            <a:xfrm>
              <a:off x="11186106" y="4372890"/>
              <a:ext cx="372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4.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2686FF2-BAB9-4601-BE9F-C940FBFCCE35}"/>
                </a:ext>
              </a:extLst>
            </p:cNvPr>
            <p:cNvSpPr txBox="1"/>
            <p:nvPr/>
          </p:nvSpPr>
          <p:spPr>
            <a:xfrm>
              <a:off x="6808291" y="2198834"/>
              <a:ext cx="372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5.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EAB8904-57D9-4F1C-B2A5-1C85A45F33D7}"/>
                </a:ext>
              </a:extLst>
            </p:cNvPr>
            <p:cNvSpPr/>
            <p:nvPr/>
          </p:nvSpPr>
          <p:spPr>
            <a:xfrm>
              <a:off x="6760547" y="2198834"/>
              <a:ext cx="1094461" cy="31243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8E720C3-B9C9-46C6-A0EF-E8CF0419DE09}"/>
                </a:ext>
              </a:extLst>
            </p:cNvPr>
            <p:cNvSpPr/>
            <p:nvPr/>
          </p:nvSpPr>
          <p:spPr>
            <a:xfrm>
              <a:off x="6620866" y="2649991"/>
              <a:ext cx="1373821" cy="32891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10212E7-9D9E-445C-B58E-2519B8A406D7}"/>
                </a:ext>
              </a:extLst>
            </p:cNvPr>
            <p:cNvSpPr txBox="1"/>
            <p:nvPr/>
          </p:nvSpPr>
          <p:spPr>
            <a:xfrm>
              <a:off x="6609020" y="2601365"/>
              <a:ext cx="4447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6.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555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C605F89-32E8-4F6D-94E8-F5ED85C8C0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632" y="4634703"/>
            <a:ext cx="7643971" cy="18287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8034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450457" y="394596"/>
            <a:ext cx="9345808" cy="73888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Benchmarking module: 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Compare yourself to others (2/3)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>
          <a:xfrm>
            <a:off x="93638" y="1502919"/>
            <a:ext cx="11592226" cy="113073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Clicking on any value in the table allows you access the list of underlying publications 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You can export this list to Excel</a:t>
            </a: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862DE40D-1E20-4438-A625-383DB2A944F6}"/>
              </a:ext>
            </a:extLst>
          </p:cNvPr>
          <p:cNvSpPr/>
          <p:nvPr/>
        </p:nvSpPr>
        <p:spPr>
          <a:xfrm>
            <a:off x="5889751" y="4136570"/>
            <a:ext cx="390525" cy="3093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B7E624-9B4B-4813-B6C6-1AB772EA3E8E}"/>
              </a:ext>
            </a:extLst>
          </p:cNvPr>
          <p:cNvSpPr/>
          <p:nvPr/>
        </p:nvSpPr>
        <p:spPr>
          <a:xfrm>
            <a:off x="1968557" y="5549052"/>
            <a:ext cx="1655792" cy="914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317D16-C294-4B15-AF03-DC2777C491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90" y="2324287"/>
            <a:ext cx="11792483" cy="181228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E9797F1-C082-4165-BDB4-C7AC81BAC99E}"/>
              </a:ext>
            </a:extLst>
          </p:cNvPr>
          <p:cNvGrpSpPr/>
          <p:nvPr/>
        </p:nvGrpSpPr>
        <p:grpSpPr>
          <a:xfrm>
            <a:off x="7123361" y="3532441"/>
            <a:ext cx="652488" cy="307777"/>
            <a:chOff x="746620" y="3314292"/>
            <a:chExt cx="2768367" cy="36082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09219AA-B205-4D75-9B3C-89754FB81A0C}"/>
                </a:ext>
              </a:extLst>
            </p:cNvPr>
            <p:cNvSpPr txBox="1"/>
            <p:nvPr/>
          </p:nvSpPr>
          <p:spPr>
            <a:xfrm>
              <a:off x="746620" y="3314292"/>
              <a:ext cx="1946323" cy="360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6.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D472125-95DE-4E1B-8018-7488B80A540E}"/>
                </a:ext>
              </a:extLst>
            </p:cNvPr>
            <p:cNvSpPr/>
            <p:nvPr/>
          </p:nvSpPr>
          <p:spPr>
            <a:xfrm>
              <a:off x="746620" y="3314293"/>
              <a:ext cx="2768367" cy="35099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6140687-4960-42BA-980D-8955E7F0F222}"/>
              </a:ext>
            </a:extLst>
          </p:cNvPr>
          <p:cNvGrpSpPr/>
          <p:nvPr/>
        </p:nvGrpSpPr>
        <p:grpSpPr>
          <a:xfrm>
            <a:off x="9046115" y="4832131"/>
            <a:ext cx="652488" cy="307777"/>
            <a:chOff x="746620" y="3314292"/>
            <a:chExt cx="2768367" cy="36082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91CA02E-FAC5-4B87-AD7D-97A876684B92}"/>
                </a:ext>
              </a:extLst>
            </p:cNvPr>
            <p:cNvSpPr txBox="1"/>
            <p:nvPr/>
          </p:nvSpPr>
          <p:spPr>
            <a:xfrm>
              <a:off x="746620" y="3314292"/>
              <a:ext cx="1946323" cy="360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7.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EB6ECC3-ACD4-4864-B58A-9E0290D14181}"/>
                </a:ext>
              </a:extLst>
            </p:cNvPr>
            <p:cNvSpPr/>
            <p:nvPr/>
          </p:nvSpPr>
          <p:spPr>
            <a:xfrm>
              <a:off x="746620" y="3314293"/>
              <a:ext cx="2768367" cy="35099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4240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8034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468559" y="395226"/>
            <a:ext cx="9595104" cy="628874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Benchmarking module: 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Compare yourself to others (3/3)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>
          <a:xfrm>
            <a:off x="93638" y="1502919"/>
            <a:ext cx="11592226" cy="113073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8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Use the steps described in slides 5–7 to add additional researchers to whom you wish to compare yourself 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Use the steps described in slides 10–12 to compare yourself to these researchers across any of the </a:t>
            </a:r>
            <a:r>
              <a:rPr lang="en-US" sz="1600" dirty="0" err="1">
                <a:latin typeface="Arial" charset="0"/>
                <a:ea typeface="Arial" charset="0"/>
                <a:cs typeface="Arial" charset="0"/>
              </a:rPr>
              <a:t>SciVal</a:t>
            </a: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 metrics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211D14-2979-4445-8D2C-DC47E4A580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15" y="2882143"/>
            <a:ext cx="11557194" cy="3118608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06140687-4960-42BA-980D-8955E7F0F222}"/>
              </a:ext>
            </a:extLst>
          </p:cNvPr>
          <p:cNvGrpSpPr/>
          <p:nvPr/>
        </p:nvGrpSpPr>
        <p:grpSpPr>
          <a:xfrm>
            <a:off x="0" y="3570315"/>
            <a:ext cx="3057525" cy="868335"/>
            <a:chOff x="746620" y="3314292"/>
            <a:chExt cx="2768367" cy="3509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91CA02E-FAC5-4B87-AD7D-97A876684B92}"/>
                </a:ext>
              </a:extLst>
            </p:cNvPr>
            <p:cNvSpPr txBox="1"/>
            <p:nvPr/>
          </p:nvSpPr>
          <p:spPr>
            <a:xfrm>
              <a:off x="746620" y="3314292"/>
              <a:ext cx="1946324" cy="190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FF0000"/>
                  </a:solidFill>
                </a:rPr>
                <a:t>8.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EB6ECC3-ACD4-4864-B58A-9E0290D14181}"/>
                </a:ext>
              </a:extLst>
            </p:cNvPr>
            <p:cNvSpPr/>
            <p:nvPr/>
          </p:nvSpPr>
          <p:spPr>
            <a:xfrm>
              <a:off x="746620" y="3314293"/>
              <a:ext cx="2768367" cy="35099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912798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auto">
          <a:xfrm>
            <a:off x="753165" y="1604800"/>
            <a:ext cx="4958792" cy="4424526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marL="457200" lvl="0" indent="-457200" fontAlgn="base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  <a:defRPr/>
            </a:pPr>
            <a:r>
              <a:rPr lang="en-US" kern="0" dirty="0">
                <a:latin typeface="Calibri" charset="0"/>
                <a:ea typeface="Calibri" charset="0"/>
                <a:cs typeface="Calibri" charset="0"/>
              </a:rPr>
              <a:t>Further details on bibliometric indicators can be found on the </a:t>
            </a:r>
            <a:r>
              <a:rPr lang="en-US" kern="0" dirty="0">
                <a:latin typeface="Calibri" charset="0"/>
                <a:ea typeface="Calibri" charset="0"/>
                <a:cs typeface="Calibri" charset="0"/>
                <a:hlinkClick r:id="rId4"/>
              </a:rPr>
              <a:t>MyGlasgow Research web pages</a:t>
            </a:r>
            <a:endParaRPr lang="en-US" kern="0" dirty="0">
              <a:latin typeface="Calibri" charset="0"/>
              <a:ea typeface="Calibri" charset="0"/>
              <a:cs typeface="Calibri" charset="0"/>
            </a:endParaRPr>
          </a:p>
          <a:p>
            <a:pPr marL="457200" lvl="0" indent="-457200" fontAlgn="base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  <a:defRPr/>
            </a:pPr>
            <a:r>
              <a:rPr lang="en-US" kern="0" dirty="0">
                <a:latin typeface="Calibri" charset="0"/>
                <a:ea typeface="Calibri" charset="0"/>
                <a:cs typeface="Calibri" charset="0"/>
              </a:rPr>
              <a:t>For further help with using </a:t>
            </a:r>
            <a:r>
              <a:rPr lang="en-US" kern="0" dirty="0" err="1">
                <a:latin typeface="Calibri" charset="0"/>
                <a:ea typeface="Calibri" charset="0"/>
                <a:cs typeface="Calibri" charset="0"/>
              </a:rPr>
              <a:t>SciVal</a:t>
            </a:r>
            <a:r>
              <a:rPr lang="en-US" kern="0" dirty="0">
                <a:latin typeface="Calibri" charset="0"/>
                <a:ea typeface="Calibri" charset="0"/>
                <a:cs typeface="Calibri" charset="0"/>
              </a:rPr>
              <a:t>, including queries on using the Collaboration module, please contact your </a:t>
            </a:r>
            <a:r>
              <a:rPr lang="en-US" kern="0" dirty="0">
                <a:latin typeface="Calibri" charset="0"/>
                <a:ea typeface="Calibri" charset="0"/>
                <a:cs typeface="Calibri" charset="0"/>
                <a:hlinkClick r:id="rId5"/>
              </a:rPr>
              <a:t>College Librarian </a:t>
            </a:r>
            <a:endParaRPr lang="en-US" kern="0" dirty="0">
              <a:latin typeface="Calibri" charset="0"/>
              <a:ea typeface="Calibri" charset="0"/>
              <a:cs typeface="Calibri" charset="0"/>
            </a:endParaRPr>
          </a:p>
          <a:p>
            <a:pPr marL="457200" lvl="0" indent="-457200" fontAlgn="base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  <a:defRPr/>
            </a:pPr>
            <a:r>
              <a:rPr lang="en-US" kern="0" dirty="0">
                <a:latin typeface="Calibri" charset="0"/>
                <a:ea typeface="Calibri" charset="0"/>
                <a:cs typeface="Calibri" charset="0"/>
              </a:rPr>
              <a:t>Researchers are encouraged to read the University’s </a:t>
            </a:r>
            <a:r>
              <a:rPr lang="en-US" kern="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  <a:hlinkClick r:id="rId6"/>
              </a:rPr>
              <a:t>‘Statement on the Use of Quantitative Indicators in the Assessment of Research Quality</a:t>
            </a:r>
            <a:r>
              <a:rPr lang="en-US" kern="0" dirty="0">
                <a:latin typeface="Calibri" charset="0"/>
                <a:ea typeface="Calibri" charset="0"/>
                <a:cs typeface="Calibri" charset="0"/>
              </a:rPr>
              <a:t>’ (2017) for guidance on the responsible use of metrics in research assessment</a:t>
            </a:r>
          </a:p>
          <a:p>
            <a:pPr marL="457200" lvl="0" indent="-457200" fontAlgn="base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  <a:defRPr/>
            </a:pPr>
            <a:r>
              <a:rPr lang="en-US" kern="0" dirty="0">
                <a:latin typeface="Calibri" charset="0"/>
                <a:ea typeface="Calibri" charset="0"/>
                <a:cs typeface="Calibri" charset="0"/>
              </a:rPr>
              <a:t>A copy of this Presentation can be found at  </a:t>
            </a:r>
            <a:r>
              <a:rPr lang="en-US" kern="0" dirty="0">
                <a:latin typeface="Calibri" charset="0"/>
                <a:ea typeface="Calibri" charset="0"/>
                <a:cs typeface="Calibri" charset="0"/>
                <a:hlinkClick r:id="rId7"/>
              </a:rPr>
              <a:t>https://edshare.gla.ac.uk</a:t>
            </a:r>
            <a:r>
              <a:rPr lang="en-US" kern="0">
                <a:latin typeface="Calibri" charset="0"/>
                <a:ea typeface="Calibri" charset="0"/>
                <a:cs typeface="Calibri" charset="0"/>
                <a:hlinkClick r:id="rId7"/>
              </a:rPr>
              <a:t>/307</a:t>
            </a:r>
            <a:endParaRPr lang="en-US" kern="0" dirty="0">
              <a:highlight>
                <a:srgbClr val="FFFF00"/>
              </a:highlight>
              <a:latin typeface="Calibri" charset="0"/>
              <a:ea typeface="Calibri" charset="0"/>
              <a:cs typeface="Calibri" charset="0"/>
            </a:endParaRPr>
          </a:p>
          <a:p>
            <a:pPr marL="457200" lvl="0" indent="-4572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US" kern="0" dirty="0">
              <a:solidFill>
                <a:srgbClr val="FF0000"/>
              </a:solidFill>
              <a:highlight>
                <a:srgbClr val="FFFF00"/>
              </a:highlight>
              <a:latin typeface="Calibri" charset="0"/>
              <a:ea typeface="Calibri" charset="0"/>
              <a:cs typeface="Calibri" charset="0"/>
            </a:endParaRPr>
          </a:p>
          <a:p>
            <a:pPr marL="457200" lvl="0" indent="-4572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US" kern="0" dirty="0">
              <a:solidFill>
                <a:srgbClr val="FF0000"/>
              </a:solidFill>
              <a:highlight>
                <a:srgbClr val="FFFF00"/>
              </a:highlight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094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auto">
          <a:xfrm>
            <a:off x="753164" y="1604800"/>
            <a:ext cx="6252753" cy="4635580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19405" y="1604802"/>
            <a:ext cx="4992556" cy="672073"/>
          </a:xfrm>
          <a:prstGeom prst="rect">
            <a:avLst/>
          </a:prstGeom>
        </p:spPr>
        <p:txBody>
          <a:bodyPr/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SciVal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4294967295"/>
          </p:nvPr>
        </p:nvSpPr>
        <p:spPr>
          <a:xfrm>
            <a:off x="719400" y="2276875"/>
            <a:ext cx="6138599" cy="4282073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1700" kern="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A database that allows users to </a:t>
            </a:r>
            <a:r>
              <a:rPr lang="en-US" sz="1700" kern="0" dirty="0" err="1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visualise</a:t>
            </a:r>
            <a:r>
              <a:rPr lang="en-US" sz="1700" kern="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and benchmark citation-based research performance, and to identify existing and potential collaborative partnerships with academia or industry</a:t>
            </a: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en-US" sz="1700" kern="0" dirty="0">
              <a:latin typeface="Arial" panose="020B0604020202020204" pitchFamily="34" charset="0"/>
              <a:ea typeface="Calibri" charset="0"/>
              <a:cs typeface="Arial" panose="020B0604020202020204" pitchFamily="34" charset="0"/>
            </a:endParaRPr>
          </a:p>
          <a:p>
            <a:pPr marL="34290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1700" kern="0" dirty="0">
                <a:latin typeface="Arial" panose="020B0604020202020204" pitchFamily="34" charset="0"/>
                <a:cs typeface="Arial" panose="020B0604020202020204" pitchFamily="34" charset="0"/>
              </a:rPr>
              <a:t>Contains 46M publication records from &gt;22,800 journals from 5,000 publishers worldwide</a:t>
            </a:r>
          </a:p>
          <a:p>
            <a:pPr marL="34290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en-US" sz="17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1700" kern="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Also includes data on views of your profile, awarded grants, patent article citations and media mentions</a:t>
            </a:r>
          </a:p>
          <a:p>
            <a:pPr marL="34290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en-US" sz="1700" kern="0" dirty="0">
              <a:solidFill>
                <a:schemeClr val="tx1"/>
              </a:solidFill>
              <a:latin typeface="Arial" panose="020B0604020202020204" pitchFamily="34" charset="0"/>
              <a:ea typeface="Calibri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1700" kern="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The University of Glasgow subscribes to three </a:t>
            </a:r>
            <a:r>
              <a:rPr lang="en-US" sz="1700" kern="0" dirty="0" err="1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Scival</a:t>
            </a:r>
            <a:r>
              <a:rPr lang="en-US" sz="1700" kern="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modules: Overview, Benchmarking, and Collaboration</a:t>
            </a:r>
            <a:endParaRPr lang="en-US" sz="1700" kern="0" dirty="0">
              <a:solidFill>
                <a:srgbClr val="FF0000"/>
              </a:solidFill>
              <a:latin typeface="Arial" panose="020B0604020202020204" pitchFamily="34" charset="0"/>
              <a:ea typeface="Calibri" charset="0"/>
              <a:cs typeface="Arial" panose="020B0604020202020204" pitchFamily="34" charset="0"/>
            </a:endParaRPr>
          </a:p>
          <a:p>
            <a:pPr mar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en-US" sz="1700" b="1" kern="0" dirty="0">
              <a:solidFill>
                <a:srgbClr val="FF0000"/>
              </a:solidFill>
              <a:latin typeface="Arial" panose="020B0604020202020204" pitchFamily="34" charset="0"/>
              <a:ea typeface="Calibri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1700" kern="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Citation data from </a:t>
            </a:r>
            <a:r>
              <a:rPr lang="en-US" sz="1700" kern="0" dirty="0" err="1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SciVal</a:t>
            </a:r>
            <a:r>
              <a:rPr lang="en-US" sz="1700" kern="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is used to calculate the Institutional KPI for Output Quality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en-US" sz="1700" b="1" kern="0" dirty="0">
              <a:solidFill>
                <a:srgbClr val="FF0000"/>
              </a:solidFill>
              <a:latin typeface="Arial" panose="020B0604020202020204" pitchFamily="34" charset="0"/>
              <a:ea typeface="Calibri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1700" b="1" kern="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This presentation is a step-by-step guide to a few basic but powerful features of </a:t>
            </a:r>
            <a:r>
              <a:rPr lang="en-US" sz="1700" b="1" kern="0" dirty="0" err="1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SciVal</a:t>
            </a:r>
            <a:endParaRPr lang="en-US" sz="1700" b="1" kern="0" dirty="0">
              <a:latin typeface="Arial" panose="020B0604020202020204" pitchFamily="34" charset="0"/>
              <a:ea typeface="Calibri" charset="0"/>
              <a:cs typeface="Arial" panose="020B0604020202020204" pitchFamily="34" charset="0"/>
            </a:endParaRPr>
          </a:p>
          <a:p>
            <a:pPr mar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br>
              <a:rPr lang="en-US" sz="1700" kern="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</a:br>
            <a:endParaRPr lang="en-US" sz="1700" kern="0" dirty="0">
              <a:latin typeface="Arial" panose="020B0604020202020204" pitchFamily="34" charset="0"/>
              <a:ea typeface="Calibri" charset="0"/>
              <a:cs typeface="Arial" panose="020B0604020202020204" pitchFamily="34" charset="0"/>
            </a:endParaRPr>
          </a:p>
          <a:p>
            <a:pPr mar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en-US" sz="1400" kern="0" dirty="0">
              <a:solidFill>
                <a:srgbClr val="FF0000"/>
              </a:solidFill>
              <a:latin typeface="Arial" panose="020B0604020202020204" pitchFamily="34" charset="0"/>
              <a:ea typeface="Calibri" charset="0"/>
              <a:cs typeface="Arial" panose="020B0604020202020204" pitchFamily="34" charset="0"/>
            </a:endParaRPr>
          </a:p>
          <a:p>
            <a:pPr mar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en-US" sz="1400" b="1" kern="0" dirty="0">
              <a:solidFill>
                <a:srgbClr val="FF0000"/>
              </a:solidFill>
              <a:latin typeface="Arial" panose="020B0604020202020204" pitchFamily="34" charset="0"/>
              <a:ea typeface="Calibri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en-US" sz="1400" kern="0" dirty="0">
              <a:latin typeface="Arial" panose="020B0604020202020204" pitchFamily="34" charset="0"/>
              <a:ea typeface="Calibri" charset="0"/>
              <a:cs typeface="Arial" panose="020B0604020202020204" pitchFamily="34" charset="0"/>
            </a:endParaRPr>
          </a:p>
          <a:p>
            <a:pPr marL="0" indent="0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948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753165" y="1604799"/>
            <a:ext cx="4958792" cy="4954149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19402" y="1604800"/>
            <a:ext cx="4992556" cy="672073"/>
          </a:xfrm>
          <a:prstGeom prst="rect">
            <a:avLst/>
          </a:prstGeom>
        </p:spPr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Log on to SciVal.com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>
          <a:xfrm>
            <a:off x="719402" y="2468896"/>
            <a:ext cx="4992556" cy="412845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80990" indent="-380990"/>
            <a:r>
              <a:rPr lang="en-US" sz="2400" kern="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Log-on to </a:t>
            </a:r>
            <a:r>
              <a:rPr lang="en-US" sz="2400" kern="0" dirty="0" err="1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SciVal</a:t>
            </a:r>
            <a:r>
              <a:rPr lang="en-US" sz="2400" kern="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at:</a:t>
            </a:r>
            <a:r>
              <a:rPr lang="en-US" sz="2400" kern="0" dirty="0">
                <a:solidFill>
                  <a:srgbClr val="FF0000"/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lang="en-US" sz="2400" kern="0" dirty="0">
                <a:solidFill>
                  <a:srgbClr val="FF0000"/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http://www.scival.com/home</a:t>
            </a:r>
            <a:endParaRPr lang="en-US" sz="2400" kern="0" dirty="0">
              <a:solidFill>
                <a:srgbClr val="FF0000"/>
              </a:solidFill>
              <a:latin typeface="Arial" panose="020B0604020202020204" pitchFamily="34" charset="0"/>
              <a:ea typeface="Calibri" charset="0"/>
              <a:cs typeface="Arial" panose="020B0604020202020204" pitchFamily="34" charset="0"/>
            </a:endParaRPr>
          </a:p>
          <a:p>
            <a:pPr marL="380990" indent="-380990"/>
            <a:r>
              <a:rPr lang="en-US" sz="2400" dirty="0">
                <a:latin typeface="Arial" charset="0"/>
                <a:ea typeface="Arial" charset="0"/>
                <a:cs typeface="Arial" charset="0"/>
              </a:rPr>
              <a:t>Use an on-campus computer to log in for the first time</a:t>
            </a:r>
          </a:p>
          <a:p>
            <a:pPr marL="380990" indent="-380990"/>
            <a:r>
              <a:rPr lang="en-US" sz="2400" dirty="0">
                <a:latin typeface="Arial" charset="0"/>
                <a:ea typeface="Arial" charset="0"/>
                <a:cs typeface="Arial" charset="0"/>
              </a:rPr>
              <a:t>For subsequent off-campus use please log on via remote desktop. For more information on accessing remote desktop,</a:t>
            </a:r>
            <a:r>
              <a:rPr lang="en-US" sz="24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dirty="0">
                <a:latin typeface="Arial" charset="0"/>
                <a:ea typeface="Arial" charset="0"/>
                <a:cs typeface="Arial" charset="0"/>
              </a:rPr>
              <a:t>click </a:t>
            </a:r>
            <a:r>
              <a:rPr lang="en-US" sz="2400" dirty="0">
                <a:latin typeface="Arial" charset="0"/>
                <a:ea typeface="Arial" charset="0"/>
                <a:cs typeface="Arial" charset="0"/>
                <a:hlinkClick r:id="rId4"/>
              </a:rPr>
              <a:t>here</a:t>
            </a:r>
            <a:r>
              <a:rPr lang="en-US" sz="2400" dirty="0"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803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DB84B4-55FB-4E9D-91C5-387967409C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661" y="1604799"/>
            <a:ext cx="5621870" cy="441134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1BE14A4-A7B1-434F-B753-A74B45EEDCAC}"/>
              </a:ext>
            </a:extLst>
          </p:cNvPr>
          <p:cNvSpPr/>
          <p:nvPr/>
        </p:nvSpPr>
        <p:spPr>
          <a:xfrm>
            <a:off x="6372843" y="4009938"/>
            <a:ext cx="2578210" cy="7801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812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945"/>
            <a:ext cx="12192000" cy="18034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30198" y="298516"/>
            <a:ext cx="8727610" cy="70065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Overview module: Create a new researcher record (1/4)</a:t>
            </a:r>
          </a:p>
        </p:txBody>
      </p:sp>
      <p:pic>
        <p:nvPicPr>
          <p:cNvPr id="3" name="Picture 2" descr="SciVal - Home - Mozilla Firefox">
            <a:extLst>
              <a:ext uri="{FF2B5EF4-FFF2-40B4-BE49-F238E27FC236}">
                <a16:creationId xmlns:a16="http://schemas.microsoft.com/office/drawing/2014/main" id="{1038C1FE-8186-4DCB-B17C-F6290EA4BF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5" b="53229"/>
          <a:stretch/>
        </p:blipFill>
        <p:spPr>
          <a:xfrm>
            <a:off x="302526" y="3155860"/>
            <a:ext cx="11290041" cy="2558196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>
          <a:xfrm>
            <a:off x="102026" y="2809226"/>
            <a:ext cx="11256668" cy="132417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Select the Overview module on the </a:t>
            </a:r>
            <a:r>
              <a:rPr lang="en-US" sz="1600" dirty="0" err="1">
                <a:latin typeface="Arial" charset="0"/>
                <a:ea typeface="Arial" charset="0"/>
                <a:cs typeface="Arial" charset="0"/>
              </a:rPr>
              <a:t>SciVal</a:t>
            </a: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 homepage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D451F5E-836F-487F-9C02-3DA6CBFD6D6E}"/>
              </a:ext>
            </a:extLst>
          </p:cNvPr>
          <p:cNvGrpSpPr/>
          <p:nvPr/>
        </p:nvGrpSpPr>
        <p:grpSpPr>
          <a:xfrm>
            <a:off x="1453756" y="3626692"/>
            <a:ext cx="3106052" cy="2074421"/>
            <a:chOff x="746620" y="3120705"/>
            <a:chExt cx="2768367" cy="54458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840F1B8-8A46-40E9-8B05-174844430FBF}"/>
                </a:ext>
              </a:extLst>
            </p:cNvPr>
            <p:cNvSpPr txBox="1"/>
            <p:nvPr/>
          </p:nvSpPr>
          <p:spPr>
            <a:xfrm>
              <a:off x="750031" y="3189071"/>
              <a:ext cx="757060" cy="969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1.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48BB8F6-0E91-4C18-A9DA-140874E9ED9E}"/>
                </a:ext>
              </a:extLst>
            </p:cNvPr>
            <p:cNvSpPr/>
            <p:nvPr/>
          </p:nvSpPr>
          <p:spPr>
            <a:xfrm>
              <a:off x="746620" y="3120705"/>
              <a:ext cx="2768367" cy="54458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A085C4C-BE17-49BB-AA00-93D6E09D5286}"/>
              </a:ext>
            </a:extLst>
          </p:cNvPr>
          <p:cNvSpPr txBox="1"/>
          <p:nvPr/>
        </p:nvSpPr>
        <p:spPr>
          <a:xfrm>
            <a:off x="102026" y="1560209"/>
            <a:ext cx="116910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The ‘Define a new researcher’ function in the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SciVal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Overview module </a:t>
            </a:r>
            <a:b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allows you to create a record for yourself. </a:t>
            </a:r>
            <a:b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You can then use this record to compare your citation profile with that of other researchers.</a:t>
            </a:r>
          </a:p>
        </p:txBody>
      </p:sp>
    </p:spTree>
    <p:extLst>
      <p:ext uri="{BB962C8B-B14F-4D97-AF65-F5344CB8AC3E}">
        <p14:creationId xmlns:p14="http://schemas.microsoft.com/office/powerpoint/2010/main" val="1246663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3D0E06-4784-4463-89CE-DFA53696B6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16"/>
          <a:stretch/>
        </p:blipFill>
        <p:spPr>
          <a:xfrm>
            <a:off x="5343474" y="2827090"/>
            <a:ext cx="6870698" cy="38113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945"/>
            <a:ext cx="12192000" cy="18034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13405" y="335330"/>
            <a:ext cx="9678595" cy="56509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Overview module: Create a new researcher record (2/4)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9D386C-D2A8-4F17-B6BB-06DBB5E78CF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41"/>
          <a:stretch/>
        </p:blipFill>
        <p:spPr>
          <a:xfrm>
            <a:off x="312664" y="2401345"/>
            <a:ext cx="3870904" cy="4237111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14D4614F-1B37-4DE8-BB59-CB7F58EDEC25}"/>
              </a:ext>
            </a:extLst>
          </p:cNvPr>
          <p:cNvSpPr/>
          <p:nvPr/>
        </p:nvSpPr>
        <p:spPr>
          <a:xfrm>
            <a:off x="4353415" y="4306490"/>
            <a:ext cx="678781" cy="264919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ontent Placeholder 2"/>
          <p:cNvSpPr>
            <a:spLocks noGrp="1"/>
          </p:cNvSpPr>
          <p:nvPr>
            <p:ph idx="4294967295"/>
          </p:nvPr>
        </p:nvSpPr>
        <p:spPr>
          <a:xfrm>
            <a:off x="93637" y="1502919"/>
            <a:ext cx="11256668" cy="132417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Click on ‘Define a new Researcher’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Type in your name. You can optionally also add an affiliation; this will narrow the search, and so is useful if you have a common name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D451F5E-836F-487F-9C02-3DA6CBFD6D6E}"/>
              </a:ext>
            </a:extLst>
          </p:cNvPr>
          <p:cNvGrpSpPr/>
          <p:nvPr/>
        </p:nvGrpSpPr>
        <p:grpSpPr>
          <a:xfrm>
            <a:off x="312664" y="5096257"/>
            <a:ext cx="3122648" cy="512064"/>
            <a:chOff x="-270415" y="5067918"/>
            <a:chExt cx="2783159" cy="54458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840F1B8-8A46-40E9-8B05-174844430FBF}"/>
                </a:ext>
              </a:extLst>
            </p:cNvPr>
            <p:cNvSpPr txBox="1"/>
            <p:nvPr/>
          </p:nvSpPr>
          <p:spPr>
            <a:xfrm>
              <a:off x="-270415" y="5161460"/>
              <a:ext cx="757060" cy="392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2.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48BB8F6-0E91-4C18-A9DA-140874E9ED9E}"/>
                </a:ext>
              </a:extLst>
            </p:cNvPr>
            <p:cNvSpPr/>
            <p:nvPr/>
          </p:nvSpPr>
          <p:spPr>
            <a:xfrm>
              <a:off x="-255623" y="5067918"/>
              <a:ext cx="2768367" cy="54458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D451F5E-836F-487F-9C02-3DA6CBFD6D6E}"/>
              </a:ext>
            </a:extLst>
          </p:cNvPr>
          <p:cNvGrpSpPr/>
          <p:nvPr/>
        </p:nvGrpSpPr>
        <p:grpSpPr>
          <a:xfrm>
            <a:off x="8773284" y="4702746"/>
            <a:ext cx="3106052" cy="1299086"/>
            <a:chOff x="746620" y="3120705"/>
            <a:chExt cx="2768367" cy="54458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840F1B8-8A46-40E9-8B05-174844430FBF}"/>
                </a:ext>
              </a:extLst>
            </p:cNvPr>
            <p:cNvSpPr txBox="1"/>
            <p:nvPr/>
          </p:nvSpPr>
          <p:spPr>
            <a:xfrm>
              <a:off x="750031" y="3189071"/>
              <a:ext cx="757060" cy="154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3.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48BB8F6-0E91-4C18-A9DA-140874E9ED9E}"/>
                </a:ext>
              </a:extLst>
            </p:cNvPr>
            <p:cNvSpPr/>
            <p:nvPr/>
          </p:nvSpPr>
          <p:spPr>
            <a:xfrm>
              <a:off x="746620" y="3120705"/>
              <a:ext cx="2768367" cy="54458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393060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3">
            <a:extLst>
              <a:ext uri="{FF2B5EF4-FFF2-40B4-BE49-F238E27FC236}">
                <a16:creationId xmlns:a16="http://schemas.microsoft.com/office/drawing/2014/main" id="{5E235B32-827C-4094-B6AC-9B6DCB2DF1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-12855" r="-12855"/>
          <a:stretch>
            <a:fillRect/>
          </a:stretch>
        </p:blipFill>
        <p:spPr>
          <a:xfrm>
            <a:off x="1572768" y="2481563"/>
            <a:ext cx="7589463" cy="4072427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945"/>
            <a:ext cx="12192000" cy="18034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575067" y="321146"/>
            <a:ext cx="78710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Overview module: Create a new researcher record (3/4)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93637" y="1502919"/>
            <a:ext cx="11256668" cy="1324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4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Select yourself from the list of suggested authors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If you have more than one record, select the additional records too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Click ‘Directly go to Save Researcher’. This step will merge related records, where they exist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451F5E-836F-487F-9C02-3DA6CBFD6D6E}"/>
              </a:ext>
            </a:extLst>
          </p:cNvPr>
          <p:cNvGrpSpPr/>
          <p:nvPr/>
        </p:nvGrpSpPr>
        <p:grpSpPr>
          <a:xfrm>
            <a:off x="2091187" y="2975362"/>
            <a:ext cx="1761485" cy="1060190"/>
            <a:chOff x="746620" y="3120705"/>
            <a:chExt cx="2768367" cy="54458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840F1B8-8A46-40E9-8B05-174844430FBF}"/>
                </a:ext>
              </a:extLst>
            </p:cNvPr>
            <p:cNvSpPr txBox="1"/>
            <p:nvPr/>
          </p:nvSpPr>
          <p:spPr>
            <a:xfrm>
              <a:off x="750030" y="3189071"/>
              <a:ext cx="757060" cy="189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4.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48BB8F6-0E91-4C18-A9DA-140874E9ED9E}"/>
                </a:ext>
              </a:extLst>
            </p:cNvPr>
            <p:cNvSpPr/>
            <p:nvPr/>
          </p:nvSpPr>
          <p:spPr>
            <a:xfrm>
              <a:off x="746620" y="3120705"/>
              <a:ext cx="2768367" cy="54458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C48BB8F6-0E91-4C18-A9DA-140874E9ED9E}"/>
              </a:ext>
            </a:extLst>
          </p:cNvPr>
          <p:cNvSpPr/>
          <p:nvPr/>
        </p:nvSpPr>
        <p:spPr>
          <a:xfrm>
            <a:off x="2091186" y="5577840"/>
            <a:ext cx="1761485" cy="5852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40F1B8-8A46-40E9-8B05-174844430FBF}"/>
              </a:ext>
            </a:extLst>
          </p:cNvPr>
          <p:cNvSpPr txBox="1"/>
          <p:nvPr/>
        </p:nvSpPr>
        <p:spPr>
          <a:xfrm>
            <a:off x="2093357" y="5577841"/>
            <a:ext cx="481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5.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48BB8F6-0E91-4C18-A9DA-140874E9ED9E}"/>
              </a:ext>
            </a:extLst>
          </p:cNvPr>
          <p:cNvSpPr/>
          <p:nvPr/>
        </p:nvSpPr>
        <p:spPr>
          <a:xfrm>
            <a:off x="5981349" y="6163055"/>
            <a:ext cx="1358235" cy="4772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40F1B8-8A46-40E9-8B05-174844430FBF}"/>
              </a:ext>
            </a:extLst>
          </p:cNvPr>
          <p:cNvSpPr txBox="1"/>
          <p:nvPr/>
        </p:nvSpPr>
        <p:spPr>
          <a:xfrm>
            <a:off x="5981349" y="6227827"/>
            <a:ext cx="481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6.</a:t>
            </a:r>
          </a:p>
        </p:txBody>
      </p:sp>
    </p:spTree>
    <p:extLst>
      <p:ext uri="{BB962C8B-B14F-4D97-AF65-F5344CB8AC3E}">
        <p14:creationId xmlns:p14="http://schemas.microsoft.com/office/powerpoint/2010/main" val="1509219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70925A0-C799-4525-9760-F296B931D3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53" y="2827090"/>
            <a:ext cx="6485168" cy="3994256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945"/>
            <a:ext cx="12192000" cy="18034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491627" y="385928"/>
            <a:ext cx="9238050" cy="58101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Overview module: Create a new researcher record (4/4)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93637" y="1502919"/>
            <a:ext cx="11256668" cy="1324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7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Choose how you want your researcher name to appear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There is an optional functionality to add one or more tags. Tags allow you to </a:t>
            </a:r>
            <a:r>
              <a:rPr lang="en-US" sz="1600" dirty="0" err="1">
                <a:latin typeface="Arial" charset="0"/>
                <a:ea typeface="Arial" charset="0"/>
                <a:cs typeface="Arial" charset="0"/>
              </a:rPr>
              <a:t>analyse</a:t>
            </a: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 a group of researchers that have the same tag(s)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Click ‘Save and finish’. You can now proceed to </a:t>
            </a:r>
            <a:r>
              <a:rPr lang="en-US" sz="1600" dirty="0" err="1">
                <a:latin typeface="Arial" charset="0"/>
                <a:ea typeface="Arial" charset="0"/>
                <a:cs typeface="Arial" charset="0"/>
              </a:rPr>
              <a:t>analyse</a:t>
            </a: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 your citation profile and compare it to others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D451F5E-836F-487F-9C02-3DA6CBFD6D6E}"/>
              </a:ext>
            </a:extLst>
          </p:cNvPr>
          <p:cNvGrpSpPr/>
          <p:nvPr/>
        </p:nvGrpSpPr>
        <p:grpSpPr>
          <a:xfrm>
            <a:off x="4108705" y="3864864"/>
            <a:ext cx="3401568" cy="816863"/>
            <a:chOff x="746620" y="3120705"/>
            <a:chExt cx="2768367" cy="54458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840F1B8-8A46-40E9-8B05-174844430FBF}"/>
                </a:ext>
              </a:extLst>
            </p:cNvPr>
            <p:cNvSpPr txBox="1"/>
            <p:nvPr/>
          </p:nvSpPr>
          <p:spPr>
            <a:xfrm>
              <a:off x="750030" y="3189071"/>
              <a:ext cx="757060" cy="211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7 &amp; 8.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48BB8F6-0E91-4C18-A9DA-140874E9ED9E}"/>
                </a:ext>
              </a:extLst>
            </p:cNvPr>
            <p:cNvSpPr/>
            <p:nvPr/>
          </p:nvSpPr>
          <p:spPr>
            <a:xfrm>
              <a:off x="746620" y="3120705"/>
              <a:ext cx="2768367" cy="54458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D451F5E-836F-487F-9C02-3DA6CBFD6D6E}"/>
              </a:ext>
            </a:extLst>
          </p:cNvPr>
          <p:cNvGrpSpPr/>
          <p:nvPr/>
        </p:nvGrpSpPr>
        <p:grpSpPr>
          <a:xfrm>
            <a:off x="6984436" y="6334694"/>
            <a:ext cx="2074220" cy="462782"/>
            <a:chOff x="746620" y="3120705"/>
            <a:chExt cx="2768367" cy="54458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840F1B8-8A46-40E9-8B05-174844430FBF}"/>
                </a:ext>
              </a:extLst>
            </p:cNvPr>
            <p:cNvSpPr txBox="1"/>
            <p:nvPr/>
          </p:nvSpPr>
          <p:spPr>
            <a:xfrm>
              <a:off x="750030" y="3189071"/>
              <a:ext cx="757060" cy="189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9.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48BB8F6-0E91-4C18-A9DA-140874E9ED9E}"/>
                </a:ext>
              </a:extLst>
            </p:cNvPr>
            <p:cNvSpPr/>
            <p:nvPr/>
          </p:nvSpPr>
          <p:spPr>
            <a:xfrm>
              <a:off x="746620" y="3120705"/>
              <a:ext cx="2768367" cy="54458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36618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00"/>
            <a:ext cx="12192000" cy="18034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58586" y="290276"/>
            <a:ext cx="9515560" cy="60177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Overview module: 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Review your citation-based metrics (1/2)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>
          <a:xfrm>
            <a:off x="105829" y="2811017"/>
            <a:ext cx="4185755" cy="415721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Select yourself in the ‘Researchers and Groups’ section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The ‘Summary’ tab gives you a list of bibliometric indicators under two sections: ‘Overall research performance’ (this slide) and ‘Performance Indicators’ (next slide). The blue boxes on this slide define each bibliometric indicator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Change the year range to the desired interval (records start in 2013)</a:t>
            </a:r>
          </a:p>
          <a:p>
            <a:pPr marL="514350" indent="-514350">
              <a:buFont typeface="+mj-lt"/>
              <a:buAutoNum type="arabicPeriod"/>
            </a:pPr>
            <a:endParaRPr lang="en-US" sz="16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6684B2-B49D-4C30-B580-ECBCF20288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41"/>
          <a:stretch/>
        </p:blipFill>
        <p:spPr>
          <a:xfrm>
            <a:off x="4658239" y="2811017"/>
            <a:ext cx="7231874" cy="360857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D451F5E-836F-487F-9C02-3DA6CBFD6D6E}"/>
              </a:ext>
            </a:extLst>
          </p:cNvPr>
          <p:cNvGrpSpPr/>
          <p:nvPr/>
        </p:nvGrpSpPr>
        <p:grpSpPr>
          <a:xfrm>
            <a:off x="4477373" y="3209350"/>
            <a:ext cx="2228228" cy="625259"/>
            <a:chOff x="746620" y="3120705"/>
            <a:chExt cx="2768367" cy="54458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840F1B8-8A46-40E9-8B05-174844430FBF}"/>
                </a:ext>
              </a:extLst>
            </p:cNvPr>
            <p:cNvSpPr txBox="1"/>
            <p:nvPr/>
          </p:nvSpPr>
          <p:spPr>
            <a:xfrm>
              <a:off x="750031" y="3189071"/>
              <a:ext cx="7570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1.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48BB8F6-0E91-4C18-A9DA-140874E9ED9E}"/>
                </a:ext>
              </a:extLst>
            </p:cNvPr>
            <p:cNvSpPr/>
            <p:nvPr/>
          </p:nvSpPr>
          <p:spPr>
            <a:xfrm>
              <a:off x="746620" y="3120705"/>
              <a:ext cx="2768367" cy="54458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E9797F1-C082-4165-BDB4-C7AC81BAC99E}"/>
              </a:ext>
            </a:extLst>
          </p:cNvPr>
          <p:cNvGrpSpPr/>
          <p:nvPr/>
        </p:nvGrpSpPr>
        <p:grpSpPr>
          <a:xfrm>
            <a:off x="6751751" y="3008127"/>
            <a:ext cx="1344290" cy="422297"/>
            <a:chOff x="746620" y="3120705"/>
            <a:chExt cx="2768367" cy="54509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09219AA-B205-4D75-9B3C-89754FB81A0C}"/>
                </a:ext>
              </a:extLst>
            </p:cNvPr>
            <p:cNvSpPr txBox="1"/>
            <p:nvPr/>
          </p:nvSpPr>
          <p:spPr>
            <a:xfrm>
              <a:off x="750030" y="3189071"/>
              <a:ext cx="757059" cy="476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3.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D472125-95DE-4E1B-8018-7488B80A540E}"/>
                </a:ext>
              </a:extLst>
            </p:cNvPr>
            <p:cNvSpPr/>
            <p:nvPr/>
          </p:nvSpPr>
          <p:spPr>
            <a:xfrm>
              <a:off x="746620" y="3120705"/>
              <a:ext cx="2768367" cy="54458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34720A8-9E94-4712-BF1B-6440F6FE99EF}"/>
              </a:ext>
            </a:extLst>
          </p:cNvPr>
          <p:cNvGrpSpPr/>
          <p:nvPr/>
        </p:nvGrpSpPr>
        <p:grpSpPr>
          <a:xfrm>
            <a:off x="6751751" y="3412707"/>
            <a:ext cx="1344290" cy="421902"/>
            <a:chOff x="746620" y="3120705"/>
            <a:chExt cx="2768367" cy="54509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2686FF2-BAB9-4601-BE9F-C940FBFCCE35}"/>
                </a:ext>
              </a:extLst>
            </p:cNvPr>
            <p:cNvSpPr txBox="1"/>
            <p:nvPr/>
          </p:nvSpPr>
          <p:spPr>
            <a:xfrm>
              <a:off x="750030" y="3189071"/>
              <a:ext cx="757059" cy="476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2.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EAB8904-57D9-4F1C-B2A5-1C85A45F33D7}"/>
                </a:ext>
              </a:extLst>
            </p:cNvPr>
            <p:cNvSpPr/>
            <p:nvPr/>
          </p:nvSpPr>
          <p:spPr>
            <a:xfrm>
              <a:off x="746620" y="3120705"/>
              <a:ext cx="2768367" cy="54458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5764" y="1482877"/>
            <a:ext cx="11987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The Overview module provides a high-level overview of the citation-based research performance of individual researchers but also of groups of researchers, institutions, or countries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C45629D-003B-446E-BBD0-0B81F2AAC26A}"/>
              </a:ext>
            </a:extLst>
          </p:cNvPr>
          <p:cNvGrpSpPr/>
          <p:nvPr/>
        </p:nvGrpSpPr>
        <p:grpSpPr>
          <a:xfrm>
            <a:off x="4479504" y="2423785"/>
            <a:ext cx="7619714" cy="4350458"/>
            <a:chOff x="4479504" y="1953885"/>
            <a:chExt cx="7619714" cy="4350458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35B878D-E7F1-4C37-9B1F-8D6EE6DE7C3A}"/>
                </a:ext>
              </a:extLst>
            </p:cNvPr>
            <p:cNvGrpSpPr/>
            <p:nvPr/>
          </p:nvGrpSpPr>
          <p:grpSpPr>
            <a:xfrm>
              <a:off x="4479504" y="3435399"/>
              <a:ext cx="2458191" cy="483304"/>
              <a:chOff x="4479504" y="3435400"/>
              <a:chExt cx="2495799" cy="836684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71351F5F-8125-4FF2-B2BF-9D8F8EC718B8}"/>
                  </a:ext>
                </a:extLst>
              </p:cNvPr>
              <p:cNvGrpSpPr/>
              <p:nvPr/>
            </p:nvGrpSpPr>
            <p:grpSpPr>
              <a:xfrm>
                <a:off x="4479504" y="3435400"/>
                <a:ext cx="2359036" cy="836684"/>
                <a:chOff x="4512315" y="3517103"/>
                <a:chExt cx="2359036" cy="836684"/>
              </a:xfrm>
            </p:grpSpPr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C48BB8F6-0E91-4C18-A9DA-140874E9ED9E}"/>
                    </a:ext>
                  </a:extLst>
                </p:cNvPr>
                <p:cNvSpPr/>
                <p:nvPr/>
              </p:nvSpPr>
              <p:spPr>
                <a:xfrm>
                  <a:off x="4562673" y="3517103"/>
                  <a:ext cx="2141541" cy="79993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381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" name="TextBox 3"/>
                <p:cNvSpPr txBox="1"/>
                <p:nvPr/>
              </p:nvSpPr>
              <p:spPr>
                <a:xfrm>
                  <a:off x="4512315" y="3554564"/>
                  <a:ext cx="2359036" cy="7992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200" dirty="0"/>
                    <a:t>Scholarly Output: The number of outputs of any type </a:t>
                  </a:r>
                </a:p>
              </p:txBody>
            </p:sp>
          </p:grpSp>
          <p:sp>
            <p:nvSpPr>
              <p:cNvPr id="21" name="Arrow: Right 20">
                <a:extLst>
                  <a:ext uri="{FF2B5EF4-FFF2-40B4-BE49-F238E27FC236}">
                    <a16:creationId xmlns:a16="http://schemas.microsoft.com/office/drawing/2014/main" id="{E057C98D-04E3-42A4-8976-E9E3A1564C89}"/>
                  </a:ext>
                </a:extLst>
              </p:cNvPr>
              <p:cNvSpPr/>
              <p:nvPr/>
            </p:nvSpPr>
            <p:spPr>
              <a:xfrm>
                <a:off x="6704214" y="3679482"/>
                <a:ext cx="271089" cy="244669"/>
              </a:xfrm>
              <a:prstGeom prst="right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91E3F7A-FD26-4096-A555-EB953F9CFBEC}"/>
                </a:ext>
              </a:extLst>
            </p:cNvPr>
            <p:cNvGrpSpPr/>
            <p:nvPr/>
          </p:nvGrpSpPr>
          <p:grpSpPr>
            <a:xfrm>
              <a:off x="8275400" y="1953885"/>
              <a:ext cx="2305817" cy="1384995"/>
              <a:chOff x="4138385" y="3690794"/>
              <a:chExt cx="2565830" cy="598321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51E412A-EA5A-4C5A-8331-6CF7C72B382D}"/>
                  </a:ext>
                </a:extLst>
              </p:cNvPr>
              <p:cNvSpPr/>
              <p:nvPr/>
            </p:nvSpPr>
            <p:spPr>
              <a:xfrm>
                <a:off x="4138385" y="3690794"/>
                <a:ext cx="2555527" cy="589491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1B8143E-CF0C-4824-982F-D85FD730D5EA}"/>
                  </a:ext>
                </a:extLst>
              </p:cNvPr>
              <p:cNvSpPr txBox="1"/>
              <p:nvPr/>
            </p:nvSpPr>
            <p:spPr>
              <a:xfrm>
                <a:off x="4199341" y="3690794"/>
                <a:ext cx="2504874" cy="598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Field-Weighted Citation Impact (FWCI): The ratio of citations received by an output relative to the expected world average for the subject field, publication type and publication year as indexed in the Scopus database</a:t>
                </a:r>
                <a:endParaRPr lang="en-GB" sz="1200" dirty="0"/>
              </a:p>
            </p:txBody>
          </p:sp>
        </p:grpSp>
        <p:sp>
          <p:nvSpPr>
            <p:cNvPr id="27" name="Arrow: Right 26">
              <a:extLst>
                <a:ext uri="{FF2B5EF4-FFF2-40B4-BE49-F238E27FC236}">
                  <a16:creationId xmlns:a16="http://schemas.microsoft.com/office/drawing/2014/main" id="{676BA9B0-24A7-43A7-90E5-808C30433287}"/>
                </a:ext>
              </a:extLst>
            </p:cNvPr>
            <p:cNvSpPr/>
            <p:nvPr/>
          </p:nvSpPr>
          <p:spPr>
            <a:xfrm rot="5400000">
              <a:off x="9297810" y="3306717"/>
              <a:ext cx="262104" cy="288749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E38D0DB-79E3-4486-A498-52ADB13F952D}"/>
                </a:ext>
              </a:extLst>
            </p:cNvPr>
            <p:cNvGrpSpPr/>
            <p:nvPr/>
          </p:nvGrpSpPr>
          <p:grpSpPr>
            <a:xfrm>
              <a:off x="10626402" y="2307856"/>
              <a:ext cx="1452287" cy="1023487"/>
              <a:chOff x="13278532" y="1454300"/>
              <a:chExt cx="2164767" cy="705860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2F945E1A-A4B1-45A7-859B-968EED976E3B}"/>
                  </a:ext>
                </a:extLst>
              </p:cNvPr>
              <p:cNvSpPr/>
              <p:nvPr/>
            </p:nvSpPr>
            <p:spPr>
              <a:xfrm>
                <a:off x="13301758" y="1454300"/>
                <a:ext cx="2141541" cy="70046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9A15689-3665-4B7B-BAB1-F25A84CD496C}"/>
                  </a:ext>
                </a:extLst>
              </p:cNvPr>
              <p:cNvSpPr txBox="1"/>
              <p:nvPr/>
            </p:nvSpPr>
            <p:spPr>
              <a:xfrm>
                <a:off x="13278532" y="1459696"/>
                <a:ext cx="2052771" cy="7004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Citation Count: Sums the citations received to date by institutional outputs</a:t>
                </a:r>
                <a:endParaRPr lang="en-GB" sz="1200" dirty="0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2D62902C-B79D-4E66-B157-D0DED72CB65A}"/>
                </a:ext>
              </a:extLst>
            </p:cNvPr>
            <p:cNvGrpSpPr/>
            <p:nvPr/>
          </p:nvGrpSpPr>
          <p:grpSpPr>
            <a:xfrm>
              <a:off x="4521760" y="4484085"/>
              <a:ext cx="2323490" cy="874787"/>
              <a:chOff x="4562673" y="3517103"/>
              <a:chExt cx="2141541" cy="799936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1A7F7F4-41FD-4955-BE21-B955449F7639}"/>
                  </a:ext>
                </a:extLst>
              </p:cNvPr>
              <p:cNvSpPr/>
              <p:nvPr/>
            </p:nvSpPr>
            <p:spPr>
              <a:xfrm>
                <a:off x="4562673" y="3517103"/>
                <a:ext cx="2141541" cy="79993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774F921-910C-4331-B157-1ED11310F026}"/>
                  </a:ext>
                </a:extLst>
              </p:cNvPr>
              <p:cNvSpPr txBox="1"/>
              <p:nvPr/>
            </p:nvSpPr>
            <p:spPr>
              <a:xfrm>
                <a:off x="4578583" y="3541338"/>
                <a:ext cx="2052772" cy="7598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Citations per Publication: The average number of citations received to date by each output that is part of a particular set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34261E9E-1E82-4230-9B9D-3F7563097F56}"/>
                </a:ext>
              </a:extLst>
            </p:cNvPr>
            <p:cNvGrpSpPr/>
            <p:nvPr/>
          </p:nvGrpSpPr>
          <p:grpSpPr>
            <a:xfrm>
              <a:off x="8036576" y="4509831"/>
              <a:ext cx="2144989" cy="1384995"/>
              <a:chOff x="4518549" y="3479913"/>
              <a:chExt cx="2116132" cy="1281655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39527B20-3249-4788-BE32-3E57C53A7EF2}"/>
                  </a:ext>
                </a:extLst>
              </p:cNvPr>
              <p:cNvSpPr/>
              <p:nvPr/>
            </p:nvSpPr>
            <p:spPr>
              <a:xfrm>
                <a:off x="4518549" y="3517103"/>
                <a:ext cx="2116132" cy="124446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624B767-6FE4-4D7A-AD3F-AA15F4FCE0E8}"/>
                  </a:ext>
                </a:extLst>
              </p:cNvPr>
              <p:cNvSpPr txBox="1"/>
              <p:nvPr/>
            </p:nvSpPr>
            <p:spPr>
              <a:xfrm>
                <a:off x="4576582" y="3479913"/>
                <a:ext cx="2024421" cy="1281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i="1" dirty="0"/>
                  <a:t>h</a:t>
                </a:r>
                <a:r>
                  <a:rPr lang="en-GB" sz="1200" dirty="0"/>
                  <a:t>-index: The number of articles by an author (h) that has received at least (h) citations. Note: </a:t>
                </a:r>
                <a:r>
                  <a:rPr lang="en-GB" sz="1200"/>
                  <a:t>this value is </a:t>
                </a:r>
                <a:r>
                  <a:rPr lang="en-GB" sz="1200" dirty="0"/>
                  <a:t>the lifetime </a:t>
                </a:r>
                <a:r>
                  <a:rPr lang="en-GB" sz="1200" i="1" dirty="0"/>
                  <a:t>h</a:t>
                </a:r>
                <a:r>
                  <a:rPr lang="en-GB" sz="1200" dirty="0"/>
                  <a:t>-index rather than the </a:t>
                </a:r>
                <a:r>
                  <a:rPr lang="en-GB" sz="1200" i="1" dirty="0"/>
                  <a:t>h</a:t>
                </a:r>
                <a:r>
                  <a:rPr lang="en-GB" sz="1200" dirty="0"/>
                  <a:t>-index in the selected time period</a:t>
                </a: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7D6BFA5-2C98-4F97-8487-A7FA9020ACF7}"/>
                </a:ext>
              </a:extLst>
            </p:cNvPr>
            <p:cNvGrpSpPr/>
            <p:nvPr/>
          </p:nvGrpSpPr>
          <p:grpSpPr>
            <a:xfrm>
              <a:off x="10358560" y="4550016"/>
              <a:ext cx="1740658" cy="1754327"/>
              <a:chOff x="4578583" y="3611274"/>
              <a:chExt cx="2122496" cy="1215761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C145DEB1-0E6A-4980-90B6-F241D2C0A7BC}"/>
                  </a:ext>
                </a:extLst>
              </p:cNvPr>
              <p:cNvSpPr/>
              <p:nvPr/>
            </p:nvSpPr>
            <p:spPr>
              <a:xfrm>
                <a:off x="4578583" y="3611274"/>
                <a:ext cx="2122496" cy="117159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FD7A0CB3-ACF8-4378-976E-A3DDF9AD5FA5}"/>
                  </a:ext>
                </a:extLst>
              </p:cNvPr>
              <p:cNvSpPr txBox="1"/>
              <p:nvPr/>
            </p:nvSpPr>
            <p:spPr>
              <a:xfrm>
                <a:off x="4617736" y="3611275"/>
                <a:ext cx="2052772" cy="12157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i="1" dirty="0"/>
                  <a:t>h</a:t>
                </a:r>
                <a:r>
                  <a:rPr lang="en-US" sz="1200" dirty="0"/>
                  <a:t>5-index: The </a:t>
                </a:r>
                <a:r>
                  <a:rPr lang="en-US" sz="1200" i="1" dirty="0"/>
                  <a:t>h</a:t>
                </a:r>
                <a:r>
                  <a:rPr lang="en-US" sz="1200" dirty="0"/>
                  <a:t>-index based upon data from the last 5 years; e.g. when selecting 2017, the </a:t>
                </a:r>
                <a:r>
                  <a:rPr lang="en-US" sz="1200" i="1" dirty="0"/>
                  <a:t>h5</a:t>
                </a:r>
                <a:r>
                  <a:rPr lang="en-US" sz="1200" dirty="0"/>
                  <a:t>-index will reflect the date range 2013–2017 for both documents and citations</a:t>
                </a:r>
                <a:endParaRPr lang="en-GB" sz="1200" dirty="0"/>
              </a:p>
            </p:txBody>
          </p:sp>
        </p:grpSp>
        <p:sp>
          <p:nvSpPr>
            <p:cNvPr id="53" name="Arrow: Right 52">
              <a:extLst>
                <a:ext uri="{FF2B5EF4-FFF2-40B4-BE49-F238E27FC236}">
                  <a16:creationId xmlns:a16="http://schemas.microsoft.com/office/drawing/2014/main" id="{89FB7F73-CFB7-4BB2-8213-56240BFD2BD5}"/>
                </a:ext>
              </a:extLst>
            </p:cNvPr>
            <p:cNvSpPr/>
            <p:nvPr/>
          </p:nvSpPr>
          <p:spPr>
            <a:xfrm rot="5400000">
              <a:off x="11165618" y="3305607"/>
              <a:ext cx="262104" cy="288749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Arrow: Right 53">
              <a:extLst>
                <a:ext uri="{FF2B5EF4-FFF2-40B4-BE49-F238E27FC236}">
                  <a16:creationId xmlns:a16="http://schemas.microsoft.com/office/drawing/2014/main" id="{4E7908A4-58A8-400B-A68D-E77B495566EF}"/>
                </a:ext>
              </a:extLst>
            </p:cNvPr>
            <p:cNvSpPr/>
            <p:nvPr/>
          </p:nvSpPr>
          <p:spPr>
            <a:xfrm rot="-2700000">
              <a:off x="6795220" y="4237077"/>
              <a:ext cx="262104" cy="288749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Arrow: Right 54">
              <a:extLst>
                <a:ext uri="{FF2B5EF4-FFF2-40B4-BE49-F238E27FC236}">
                  <a16:creationId xmlns:a16="http://schemas.microsoft.com/office/drawing/2014/main" id="{59B36DAA-EC38-4DBE-8703-2D03D976B115}"/>
                </a:ext>
              </a:extLst>
            </p:cNvPr>
            <p:cNvSpPr/>
            <p:nvPr/>
          </p:nvSpPr>
          <p:spPr>
            <a:xfrm rot="16200000" flipV="1">
              <a:off x="8952089" y="4253244"/>
              <a:ext cx="262104" cy="288749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Arrow: Right 55">
              <a:extLst>
                <a:ext uri="{FF2B5EF4-FFF2-40B4-BE49-F238E27FC236}">
                  <a16:creationId xmlns:a16="http://schemas.microsoft.com/office/drawing/2014/main" id="{B7282684-1A48-4E3F-A7B2-26FBC15DF8C3}"/>
                </a:ext>
              </a:extLst>
            </p:cNvPr>
            <p:cNvSpPr/>
            <p:nvPr/>
          </p:nvSpPr>
          <p:spPr>
            <a:xfrm rot="16200000" flipV="1">
              <a:off x="11039551" y="4254439"/>
              <a:ext cx="262104" cy="288749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54076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803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E433C2D-59A2-4132-8A0A-FD805B1797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88" y="2848580"/>
            <a:ext cx="10811370" cy="4018328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494309" y="387739"/>
            <a:ext cx="8286746" cy="62841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Overview module: 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Review your citation-based metrics (2/2)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>
          <a:xfrm>
            <a:off x="93637" y="1525470"/>
            <a:ext cx="11256668" cy="132417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Still on the ‘Summary’ tab, scroll down to see the ‘Performance Indicators’ heading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These indicators cannot be changed apart from the basis of the ‘Publications in top 10% journals’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Clicking on ‘Analyze in more detail’ will take you to other parts of the Overview module, where you can delve deeper into the selected metric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D451F5E-836F-487F-9C02-3DA6CBFD6D6E}"/>
              </a:ext>
            </a:extLst>
          </p:cNvPr>
          <p:cNvGrpSpPr/>
          <p:nvPr/>
        </p:nvGrpSpPr>
        <p:grpSpPr>
          <a:xfrm>
            <a:off x="431067" y="2778756"/>
            <a:ext cx="2956034" cy="444758"/>
            <a:chOff x="392428" y="2778755"/>
            <a:chExt cx="2768367" cy="54458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840F1B8-8A46-40E9-8B05-174844430FBF}"/>
                </a:ext>
              </a:extLst>
            </p:cNvPr>
            <p:cNvSpPr txBox="1"/>
            <p:nvPr/>
          </p:nvSpPr>
          <p:spPr>
            <a:xfrm>
              <a:off x="392428" y="2864251"/>
              <a:ext cx="7570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4.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48BB8F6-0E91-4C18-A9DA-140874E9ED9E}"/>
                </a:ext>
              </a:extLst>
            </p:cNvPr>
            <p:cNvSpPr/>
            <p:nvPr/>
          </p:nvSpPr>
          <p:spPr>
            <a:xfrm>
              <a:off x="392428" y="2778755"/>
              <a:ext cx="2768367" cy="54458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E9797F1-C082-4165-BDB4-C7AC81BAC99E}"/>
              </a:ext>
            </a:extLst>
          </p:cNvPr>
          <p:cNvGrpSpPr/>
          <p:nvPr/>
        </p:nvGrpSpPr>
        <p:grpSpPr>
          <a:xfrm>
            <a:off x="5991273" y="4542291"/>
            <a:ext cx="2070376" cy="418671"/>
            <a:chOff x="746620" y="3120705"/>
            <a:chExt cx="2768367" cy="58012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09219AA-B205-4D75-9B3C-89754FB81A0C}"/>
                </a:ext>
              </a:extLst>
            </p:cNvPr>
            <p:cNvSpPr txBox="1"/>
            <p:nvPr/>
          </p:nvSpPr>
          <p:spPr>
            <a:xfrm>
              <a:off x="750031" y="3189071"/>
              <a:ext cx="757060" cy="511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b="1" dirty="0">
                  <a:solidFill>
                    <a:srgbClr val="FF0000"/>
                  </a:solidFill>
                </a:rPr>
                <a:t>6.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D472125-95DE-4E1B-8018-7488B80A540E}"/>
                </a:ext>
              </a:extLst>
            </p:cNvPr>
            <p:cNvSpPr/>
            <p:nvPr/>
          </p:nvSpPr>
          <p:spPr>
            <a:xfrm>
              <a:off x="746620" y="3120705"/>
              <a:ext cx="2768367" cy="54458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12704E1-6882-49B5-BF8D-32019BED0AE4}"/>
              </a:ext>
            </a:extLst>
          </p:cNvPr>
          <p:cNvGrpSpPr/>
          <p:nvPr/>
        </p:nvGrpSpPr>
        <p:grpSpPr>
          <a:xfrm>
            <a:off x="5991273" y="3528013"/>
            <a:ext cx="4013476" cy="393019"/>
            <a:chOff x="746620" y="3120705"/>
            <a:chExt cx="2768367" cy="58012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640E89-F121-48E3-8657-29D97D278C1C}"/>
                </a:ext>
              </a:extLst>
            </p:cNvPr>
            <p:cNvSpPr txBox="1"/>
            <p:nvPr/>
          </p:nvSpPr>
          <p:spPr>
            <a:xfrm>
              <a:off x="750031" y="3189071"/>
              <a:ext cx="757060" cy="511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b="1" dirty="0">
                  <a:solidFill>
                    <a:srgbClr val="FF0000"/>
                  </a:solidFill>
                </a:rPr>
                <a:t>5.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EA715C7-26FD-4304-BA2E-7B29FAD306BF}"/>
                </a:ext>
              </a:extLst>
            </p:cNvPr>
            <p:cNvSpPr/>
            <p:nvPr/>
          </p:nvSpPr>
          <p:spPr>
            <a:xfrm>
              <a:off x="746620" y="3120705"/>
              <a:ext cx="2768367" cy="54458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E9797F1-C082-4165-BDB4-C7AC81BAC99E}"/>
              </a:ext>
            </a:extLst>
          </p:cNvPr>
          <p:cNvGrpSpPr/>
          <p:nvPr/>
        </p:nvGrpSpPr>
        <p:grpSpPr>
          <a:xfrm>
            <a:off x="423933" y="6214918"/>
            <a:ext cx="2070376" cy="418671"/>
            <a:chOff x="746620" y="3120705"/>
            <a:chExt cx="2768367" cy="58012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09219AA-B205-4D75-9B3C-89754FB81A0C}"/>
                </a:ext>
              </a:extLst>
            </p:cNvPr>
            <p:cNvSpPr txBox="1"/>
            <p:nvPr/>
          </p:nvSpPr>
          <p:spPr>
            <a:xfrm>
              <a:off x="750031" y="3189071"/>
              <a:ext cx="757060" cy="511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b="1" dirty="0">
                  <a:solidFill>
                    <a:srgbClr val="FF0000"/>
                  </a:solidFill>
                </a:rPr>
                <a:t>6.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D472125-95DE-4E1B-8018-7488B80A540E}"/>
                </a:ext>
              </a:extLst>
            </p:cNvPr>
            <p:cNvSpPr/>
            <p:nvPr/>
          </p:nvSpPr>
          <p:spPr>
            <a:xfrm>
              <a:off x="746620" y="3120705"/>
              <a:ext cx="2768367" cy="54458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E9797F1-C082-4165-BDB4-C7AC81BAC99E}"/>
              </a:ext>
            </a:extLst>
          </p:cNvPr>
          <p:cNvGrpSpPr/>
          <p:nvPr/>
        </p:nvGrpSpPr>
        <p:grpSpPr>
          <a:xfrm>
            <a:off x="423933" y="4508790"/>
            <a:ext cx="2070376" cy="418671"/>
            <a:chOff x="746620" y="3120705"/>
            <a:chExt cx="2768367" cy="58012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09219AA-B205-4D75-9B3C-89754FB81A0C}"/>
                </a:ext>
              </a:extLst>
            </p:cNvPr>
            <p:cNvSpPr txBox="1"/>
            <p:nvPr/>
          </p:nvSpPr>
          <p:spPr>
            <a:xfrm>
              <a:off x="750031" y="3189071"/>
              <a:ext cx="757060" cy="511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b="1" dirty="0">
                  <a:solidFill>
                    <a:srgbClr val="FF0000"/>
                  </a:solidFill>
                </a:rPr>
                <a:t>6.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D472125-95DE-4E1B-8018-7488B80A540E}"/>
                </a:ext>
              </a:extLst>
            </p:cNvPr>
            <p:cNvSpPr/>
            <p:nvPr/>
          </p:nvSpPr>
          <p:spPr>
            <a:xfrm>
              <a:off x="746620" y="3120705"/>
              <a:ext cx="2768367" cy="54458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E9797F1-C082-4165-BDB4-C7AC81BAC99E}"/>
              </a:ext>
            </a:extLst>
          </p:cNvPr>
          <p:cNvGrpSpPr/>
          <p:nvPr/>
        </p:nvGrpSpPr>
        <p:grpSpPr>
          <a:xfrm>
            <a:off x="6016367" y="6190249"/>
            <a:ext cx="2070376" cy="418671"/>
            <a:chOff x="746620" y="3120705"/>
            <a:chExt cx="2768367" cy="58012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09219AA-B205-4D75-9B3C-89754FB81A0C}"/>
                </a:ext>
              </a:extLst>
            </p:cNvPr>
            <p:cNvSpPr txBox="1"/>
            <p:nvPr/>
          </p:nvSpPr>
          <p:spPr>
            <a:xfrm>
              <a:off x="750031" y="3189071"/>
              <a:ext cx="757060" cy="511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b="1" dirty="0">
                  <a:solidFill>
                    <a:srgbClr val="FF0000"/>
                  </a:solidFill>
                </a:rPr>
                <a:t>6.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D472125-95DE-4E1B-8018-7488B80A540E}"/>
                </a:ext>
              </a:extLst>
            </p:cNvPr>
            <p:cNvSpPr/>
            <p:nvPr/>
          </p:nvSpPr>
          <p:spPr>
            <a:xfrm>
              <a:off x="746620" y="3120705"/>
              <a:ext cx="2768367" cy="54458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259562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1064</Words>
  <Application>Microsoft Macintosh PowerPoint</Application>
  <PresentationFormat>Widescreen</PresentationFormat>
  <Paragraphs>111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Comparing your papers to the rest of the world</vt:lpstr>
      <vt:lpstr>SciVal</vt:lpstr>
      <vt:lpstr>Log on to SciVal.com</vt:lpstr>
      <vt:lpstr>Overview module: Create a new researcher record (1/4)</vt:lpstr>
      <vt:lpstr>Overview module: Create a new researcher record (2/4)</vt:lpstr>
      <vt:lpstr>PowerPoint Presentation</vt:lpstr>
      <vt:lpstr>Overview module: Create a new researcher record (4/4)</vt:lpstr>
      <vt:lpstr>Overview module:  Review your citation-based metrics (1/2)</vt:lpstr>
      <vt:lpstr>Overview module:  Review your citation-based metrics (2/2)</vt:lpstr>
      <vt:lpstr>Benchmarking module:  Compare yourself to others (1/3)</vt:lpstr>
      <vt:lpstr>Benchmarking module:  Compare yourself to others (2/3)</vt:lpstr>
      <vt:lpstr>Benchmarking module:  Compare yourself to others (3/3)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your papers to the rest of the world</dc:title>
  <dc:creator>Melissa Black</dc:creator>
  <cp:lastModifiedBy>William Nixon</cp:lastModifiedBy>
  <cp:revision>148</cp:revision>
  <cp:lastPrinted>2018-10-04T08:34:58Z</cp:lastPrinted>
  <dcterms:created xsi:type="dcterms:W3CDTF">2018-09-24T09:28:41Z</dcterms:created>
  <dcterms:modified xsi:type="dcterms:W3CDTF">2018-11-12T15:46:22Z</dcterms:modified>
</cp:coreProperties>
</file>