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84" r:id="rId3"/>
    <p:sldId id="260" r:id="rId4"/>
    <p:sldId id="285" r:id="rId5"/>
    <p:sldId id="286" r:id="rId6"/>
    <p:sldId id="287" r:id="rId7"/>
    <p:sldId id="289"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2D89BF"/>
    <a:srgbClr val="F89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AA7E1A-63C4-4730-AE63-DAEEC5B4FDA2}" v="33" dt="2019-05-10T08:08:56.3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8" y="732"/>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BB59C3-57FF-4952-8102-2B7CD17A661A}" type="datetimeFigureOut">
              <a:rPr lang="en-GB" smtClean="0"/>
              <a:t>10/05/2019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3E5D22-312C-408D-B73B-B80DA5C384EF}" type="slidenum">
              <a:rPr lang="en-GB" smtClean="0"/>
              <a:t>‹#›</a:t>
            </a:fld>
            <a:endParaRPr lang="en-GB"/>
          </a:p>
        </p:txBody>
      </p:sp>
    </p:spTree>
    <p:extLst>
      <p:ext uri="{BB962C8B-B14F-4D97-AF65-F5344CB8AC3E}">
        <p14:creationId xmlns:p14="http://schemas.microsoft.com/office/powerpoint/2010/main" val="3454289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1</a:t>
            </a:fld>
            <a:endParaRPr lang="en-GB"/>
          </a:p>
        </p:txBody>
      </p:sp>
    </p:spTree>
    <p:extLst>
      <p:ext uri="{BB962C8B-B14F-4D97-AF65-F5344CB8AC3E}">
        <p14:creationId xmlns:p14="http://schemas.microsoft.com/office/powerpoint/2010/main" val="397787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2</a:t>
            </a:fld>
            <a:endParaRPr lang="en-GB"/>
          </a:p>
        </p:txBody>
      </p:sp>
    </p:spTree>
    <p:extLst>
      <p:ext uri="{BB962C8B-B14F-4D97-AF65-F5344CB8AC3E}">
        <p14:creationId xmlns:p14="http://schemas.microsoft.com/office/powerpoint/2010/main" val="400222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3</a:t>
            </a:fld>
            <a:endParaRPr lang="en-GB"/>
          </a:p>
        </p:txBody>
      </p:sp>
    </p:spTree>
    <p:extLst>
      <p:ext uri="{BB962C8B-B14F-4D97-AF65-F5344CB8AC3E}">
        <p14:creationId xmlns:p14="http://schemas.microsoft.com/office/powerpoint/2010/main" val="808680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4</a:t>
            </a:fld>
            <a:endParaRPr lang="en-GB"/>
          </a:p>
        </p:txBody>
      </p:sp>
    </p:spTree>
    <p:extLst>
      <p:ext uri="{BB962C8B-B14F-4D97-AF65-F5344CB8AC3E}">
        <p14:creationId xmlns:p14="http://schemas.microsoft.com/office/powerpoint/2010/main" val="202410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5</a:t>
            </a:fld>
            <a:endParaRPr lang="en-GB"/>
          </a:p>
        </p:txBody>
      </p:sp>
    </p:spTree>
    <p:extLst>
      <p:ext uri="{BB962C8B-B14F-4D97-AF65-F5344CB8AC3E}">
        <p14:creationId xmlns:p14="http://schemas.microsoft.com/office/powerpoint/2010/main" val="1723178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6</a:t>
            </a:fld>
            <a:endParaRPr lang="en-GB"/>
          </a:p>
        </p:txBody>
      </p:sp>
    </p:spTree>
    <p:extLst>
      <p:ext uri="{BB962C8B-B14F-4D97-AF65-F5344CB8AC3E}">
        <p14:creationId xmlns:p14="http://schemas.microsoft.com/office/powerpoint/2010/main" val="3200055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7</a:t>
            </a:fld>
            <a:endParaRPr lang="en-GB"/>
          </a:p>
        </p:txBody>
      </p:sp>
    </p:spTree>
    <p:extLst>
      <p:ext uri="{BB962C8B-B14F-4D97-AF65-F5344CB8AC3E}">
        <p14:creationId xmlns:p14="http://schemas.microsoft.com/office/powerpoint/2010/main" val="278799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8</a:t>
            </a:fld>
            <a:endParaRPr lang="en-GB"/>
          </a:p>
        </p:txBody>
      </p:sp>
    </p:spTree>
    <p:extLst>
      <p:ext uri="{BB962C8B-B14F-4D97-AF65-F5344CB8AC3E}">
        <p14:creationId xmlns:p14="http://schemas.microsoft.com/office/powerpoint/2010/main" val="2956184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10/05/2019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54619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10/05/2019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156746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10/05/2019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156084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10/05/2019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314819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C8CC2A-4411-4CA4-A32F-D219B816BDDE}" type="datetimeFigureOut">
              <a:rPr lang="en-GB" smtClean="0"/>
              <a:t>10/05/2019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47111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C8CC2A-4411-4CA4-A32F-D219B816BDDE}" type="datetimeFigureOut">
              <a:rPr lang="en-GB" smtClean="0"/>
              <a:t>10/05/2019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208986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C8CC2A-4411-4CA4-A32F-D219B816BDDE}" type="datetimeFigureOut">
              <a:rPr lang="en-GB" smtClean="0"/>
              <a:t>10/05/2019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228223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C8CC2A-4411-4CA4-A32F-D219B816BDDE}" type="datetimeFigureOut">
              <a:rPr lang="en-GB" smtClean="0"/>
              <a:t>10/05/2019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137233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8CC2A-4411-4CA4-A32F-D219B816BDDE}" type="datetimeFigureOut">
              <a:rPr lang="en-GB" smtClean="0"/>
              <a:t>10/05/2019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169310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C8CC2A-4411-4CA4-A32F-D219B816BDDE}" type="datetimeFigureOut">
              <a:rPr lang="en-GB" smtClean="0"/>
              <a:t>10/05/2019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220410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C8CC2A-4411-4CA4-A32F-D219B816BDDE}" type="datetimeFigureOut">
              <a:rPr lang="en-GB" smtClean="0"/>
              <a:t>10/05/2019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253822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8CC2A-4411-4CA4-A32F-D219B816BDDE}" type="datetimeFigureOut">
              <a:rPr lang="en-GB" smtClean="0"/>
              <a:t>10/05/2019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F3319-C533-4FEA-9113-4E371AF674A0}" type="slidenum">
              <a:rPr lang="en-GB" smtClean="0"/>
              <a:t>‹#›</a:t>
            </a:fld>
            <a:endParaRPr lang="en-GB"/>
          </a:p>
        </p:txBody>
      </p:sp>
    </p:spTree>
    <p:extLst>
      <p:ext uri="{BB962C8B-B14F-4D97-AF65-F5344CB8AC3E}">
        <p14:creationId xmlns:p14="http://schemas.microsoft.com/office/powerpoint/2010/main" val="1512959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6.png"/><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4.jpg"/><Relationship Id="rId10" Type="http://schemas.openxmlformats.org/officeDocument/2006/relationships/slide" Target="slide7.xml"/><Relationship Id="rId4" Type="http://schemas.openxmlformats.org/officeDocument/2006/relationships/image" Target="../media/image7.jpg"/><Relationship Id="rId9" Type="http://schemas.openxmlformats.org/officeDocument/2006/relationships/slide" Target="slide6.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hyperlink" Target="https://edshare.gla.ac.uk/id/document/164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hyperlink" Target="https://edshare.gla.ac.uk/id/document/165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hyperlink" Target="https://edshare.gla.ac.uk/id/document/165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hyperlink" Target="https://edshare.gla.ac.uk/id/document/165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8" Type="http://schemas.openxmlformats.org/officeDocument/2006/relationships/hyperlink" Target="http://creativecommons.org/licenses/by/4.0/" TargetMode="External"/><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hyperlink" Target="https://unsplash.com/?utm_source=unsplash&amp;utm_medium=referral&amp;utm_content=creditCopyText" TargetMode="External"/><Relationship Id="rId4" Type="http://schemas.openxmlformats.org/officeDocument/2006/relationships/image" Target="../media/image2.png"/><Relationship Id="rId9" Type="http://schemas.openxmlformats.org/officeDocument/2006/relationships/hyperlink" Target="https://unsplash.com/photos/RYyr-k3Ysqg?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53643"/>
          <a:stretch/>
        </p:blipFill>
        <p:spPr>
          <a:xfrm>
            <a:off x="2987824" y="3231"/>
            <a:ext cx="6192688"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607745" cy="6858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345343"/>
            <a:ext cx="1584176" cy="491369"/>
          </a:xfrm>
          <a:prstGeom prst="rect">
            <a:avLst/>
          </a:prstGeom>
        </p:spPr>
      </p:pic>
      <p:sp>
        <p:nvSpPr>
          <p:cNvPr id="10" name="TextBox 9"/>
          <p:cNvSpPr txBox="1"/>
          <p:nvPr/>
        </p:nvSpPr>
        <p:spPr>
          <a:xfrm>
            <a:off x="395536" y="1873786"/>
            <a:ext cx="4320480" cy="255454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Guide to basic searches on key library databases in Medical, Veterinary and Life Sciences</a:t>
            </a:r>
          </a:p>
        </p:txBody>
      </p:sp>
      <p:pic>
        <p:nvPicPr>
          <p:cNvPr id="13" name="Picture 12">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864" y="4697701"/>
            <a:ext cx="1193800" cy="1193800"/>
          </a:xfrm>
          <a:prstGeom prst="rect">
            <a:avLst/>
          </a:prstGeom>
        </p:spPr>
      </p:pic>
      <p:sp>
        <p:nvSpPr>
          <p:cNvPr id="14" name="TextBox 13"/>
          <p:cNvSpPr txBox="1"/>
          <p:nvPr/>
        </p:nvSpPr>
        <p:spPr>
          <a:xfrm>
            <a:off x="395536" y="1142752"/>
            <a:ext cx="3456384" cy="46166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Library</a:t>
            </a:r>
            <a:endParaRPr lang="en-GB" sz="28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558" y="6203354"/>
            <a:ext cx="838200" cy="295275"/>
          </a:xfrm>
          <a:prstGeom prst="rect">
            <a:avLst/>
          </a:prstGeom>
        </p:spPr>
      </p:pic>
    </p:spTree>
    <p:extLst>
      <p:ext uri="{BB962C8B-B14F-4D97-AF65-F5344CB8AC3E}">
        <p14:creationId xmlns:p14="http://schemas.microsoft.com/office/powerpoint/2010/main" val="1058601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a:solidFill>
                  <a:prstClr val="white"/>
                </a:solidFill>
                <a:latin typeface="Arial" panose="020B0604020202020204" pitchFamily="34" charset="0"/>
                <a:cs typeface="Arial" panose="020B0604020202020204" pitchFamily="34" charset="0"/>
              </a:rPr>
              <a:t>Guide aims and contents</a:t>
            </a: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sp>
        <p:nvSpPr>
          <p:cNvPr id="11" name="Content Placeholder 2"/>
          <p:cNvSpPr txBox="1">
            <a:spLocks/>
          </p:cNvSpPr>
          <p:nvPr/>
        </p:nvSpPr>
        <p:spPr>
          <a:xfrm>
            <a:off x="457101" y="404664"/>
            <a:ext cx="8229600" cy="57606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a:latin typeface="Arial" panose="020B0604020202020204" pitchFamily="34" charset="0"/>
                <a:cs typeface="Arial" panose="020B0604020202020204" pitchFamily="34" charset="0"/>
              </a:rPr>
              <a:t>This guide provides information on searching key library databases in Medical, Veterinary and Life Sciences.</a:t>
            </a:r>
          </a:p>
          <a:p>
            <a:pPr marL="0" indent="0">
              <a:buNone/>
            </a:pPr>
            <a:r>
              <a:rPr lang="en-GB" sz="1800" dirty="0">
                <a:latin typeface="Arial" panose="020B0604020202020204" pitchFamily="34" charset="0"/>
                <a:cs typeface="Arial" panose="020B0604020202020204" pitchFamily="34" charset="0"/>
              </a:rPr>
              <a:t>The searches performed in the videos take you beyond simple textword (keyword) searching and introduce a level of rigour with the addition of subject headings to a search.</a:t>
            </a:r>
          </a:p>
          <a:p>
            <a:pPr marL="0" indent="0">
              <a:buNone/>
            </a:pPr>
            <a:r>
              <a:rPr lang="en-GB" sz="1800" dirty="0">
                <a:latin typeface="Arial" panose="020B0604020202020204" pitchFamily="34" charset="0"/>
                <a:cs typeface="Arial" panose="020B0604020202020204" pitchFamily="34" charset="0"/>
              </a:rPr>
              <a:t>The processes illustrated are relevant to all types of literature review, although systematic-type searches will need to be a lot more exhaustive in the use of synonyms, acronyms and additionally searching and browsing for relevant subject headings.</a:t>
            </a:r>
          </a:p>
          <a:p>
            <a:pPr marL="0" indent="0">
              <a:buNone/>
            </a:pPr>
            <a:r>
              <a:rPr lang="en-GB" sz="1800" dirty="0">
                <a:latin typeface="Arial" panose="020B0604020202020204" pitchFamily="34" charset="0"/>
                <a:cs typeface="Arial" panose="020B0604020202020204" pitchFamily="34" charset="0"/>
              </a:rPr>
              <a:t>Refer to the database help text for detailed search guidance for each database.</a:t>
            </a:r>
          </a:p>
          <a:p>
            <a:pPr marL="457200" lvl="1" indent="0">
              <a:buNone/>
            </a:pPr>
            <a:endParaRPr lang="en-GB" sz="10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Guide contents</a:t>
            </a:r>
          </a:p>
          <a:p>
            <a:pPr marL="800100" lvl="1" indent="-342900">
              <a:buFont typeface="+mj-lt"/>
              <a:buAutoNum type="arabicPeriod"/>
            </a:pPr>
            <a:r>
              <a:rPr lang="en-GB" sz="1800" dirty="0" err="1">
                <a:latin typeface="Arial" panose="020B0604020202020204" pitchFamily="34" charset="0"/>
                <a:cs typeface="Arial" panose="020B0604020202020204" pitchFamily="34" charset="0"/>
                <a:hlinkClick r:id="rId6" action="ppaction://hlinksldjump"/>
              </a:rPr>
              <a:t>OvidSP</a:t>
            </a:r>
            <a:r>
              <a:rPr lang="en-GB" sz="1800" dirty="0">
                <a:latin typeface="Arial" panose="020B0604020202020204" pitchFamily="34" charset="0"/>
                <a:cs typeface="Arial" panose="020B0604020202020204" pitchFamily="34" charset="0"/>
                <a:hlinkClick r:id="rId6" action="ppaction://hlinksldjump"/>
              </a:rPr>
              <a:t> (Medline and Embase)</a:t>
            </a:r>
            <a:endParaRPr lang="en-GB" sz="1800" dirty="0">
              <a:latin typeface="Arial" panose="020B0604020202020204" pitchFamily="34" charset="0"/>
              <a:cs typeface="Arial" panose="020B0604020202020204" pitchFamily="34" charset="0"/>
            </a:endParaRPr>
          </a:p>
          <a:p>
            <a:pPr marL="800100" lvl="1" indent="-342900">
              <a:buFont typeface="+mj-lt"/>
              <a:buAutoNum type="arabicPeriod"/>
            </a:pPr>
            <a:r>
              <a:rPr lang="en-GB" sz="1800" dirty="0">
                <a:latin typeface="Arial" panose="020B0604020202020204" pitchFamily="34" charset="0"/>
                <a:cs typeface="Arial" panose="020B0604020202020204" pitchFamily="34" charset="0"/>
                <a:hlinkClick r:id="rId7" action="ppaction://hlinksldjump"/>
              </a:rPr>
              <a:t>EBSCOhost (CINAHL and PsycINFO)</a:t>
            </a:r>
            <a:endParaRPr lang="en-GB" sz="1800" dirty="0">
              <a:latin typeface="Arial" panose="020B0604020202020204" pitchFamily="34" charset="0"/>
              <a:cs typeface="Arial" panose="020B0604020202020204" pitchFamily="34" charset="0"/>
            </a:endParaRPr>
          </a:p>
          <a:p>
            <a:pPr marL="800100" lvl="1" indent="-342900">
              <a:buFont typeface="+mj-lt"/>
              <a:buAutoNum type="arabicPeriod"/>
            </a:pPr>
            <a:r>
              <a:rPr lang="en-GB" sz="1800" dirty="0">
                <a:latin typeface="Arial" panose="020B0604020202020204" pitchFamily="34" charset="0"/>
                <a:cs typeface="Arial" panose="020B0604020202020204" pitchFamily="34" charset="0"/>
                <a:hlinkClick r:id="rId8" action="ppaction://hlinksldjump"/>
              </a:rPr>
              <a:t>Web of Science (BIOSIS Previews, Zoological Record and CAB Abstracts)</a:t>
            </a:r>
            <a:endParaRPr lang="en-GB" sz="1800" dirty="0">
              <a:latin typeface="Arial" panose="020B0604020202020204" pitchFamily="34" charset="0"/>
              <a:cs typeface="Arial" panose="020B0604020202020204" pitchFamily="34" charset="0"/>
            </a:endParaRPr>
          </a:p>
          <a:p>
            <a:pPr marL="800100" lvl="1" indent="-342900">
              <a:buFont typeface="+mj-lt"/>
              <a:buAutoNum type="arabicPeriod"/>
            </a:pPr>
            <a:r>
              <a:rPr lang="en-GB" sz="1800" dirty="0">
                <a:latin typeface="Arial" panose="020B0604020202020204" pitchFamily="34" charset="0"/>
                <a:cs typeface="Arial" panose="020B0604020202020204" pitchFamily="34" charset="0"/>
                <a:hlinkClick r:id="rId9" action="ppaction://hlinksldjump"/>
              </a:rPr>
              <a:t>Cochrane Library</a:t>
            </a:r>
            <a:endParaRPr lang="en-GB" sz="1800" dirty="0">
              <a:latin typeface="Arial" panose="020B0604020202020204" pitchFamily="34" charset="0"/>
              <a:cs typeface="Arial" panose="020B0604020202020204" pitchFamily="34" charset="0"/>
            </a:endParaRPr>
          </a:p>
          <a:p>
            <a:pPr marL="800100" lvl="1" indent="-342900">
              <a:buFont typeface="+mj-lt"/>
              <a:buAutoNum type="arabicPeriod"/>
            </a:pPr>
            <a:r>
              <a:rPr lang="en-GB" sz="1800" dirty="0">
                <a:latin typeface="Arial" panose="020B0604020202020204" pitchFamily="34" charset="0"/>
                <a:cs typeface="Arial" panose="020B0604020202020204" pitchFamily="34" charset="0"/>
                <a:hlinkClick r:id="rId10" action="ppaction://hlinksldjump"/>
              </a:rPr>
              <a:t>Truncation and wildcard crib sheet</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9886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err="1">
                <a:solidFill>
                  <a:prstClr val="white"/>
                </a:solidFill>
                <a:latin typeface="Arial" panose="020B0604020202020204" pitchFamily="34" charset="0"/>
                <a:cs typeface="Arial" panose="020B0604020202020204" pitchFamily="34" charset="0"/>
              </a:rPr>
              <a:t>OvidSP</a:t>
            </a:r>
            <a:r>
              <a:rPr lang="en-GB" sz="2400" b="1" dirty="0">
                <a:solidFill>
                  <a:prstClr val="white"/>
                </a:solidFill>
                <a:latin typeface="Arial" panose="020B0604020202020204" pitchFamily="34" charset="0"/>
                <a:cs typeface="Arial" panose="020B0604020202020204" pitchFamily="34" charset="0"/>
              </a:rPr>
              <a:t> (Medline and Embase)</a:t>
            </a: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457200" y="620688"/>
            <a:ext cx="8229600" cy="54005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GB" sz="1800" dirty="0">
                <a:latin typeface="Arial" panose="020B0604020202020204" pitchFamily="34" charset="0"/>
                <a:cs typeface="Arial" panose="020B0604020202020204" pitchFamily="34" charset="0"/>
              </a:rPr>
              <a:t>This video will illustrate a basic search conducted on the database Medline via the </a:t>
            </a:r>
            <a:r>
              <a:rPr lang="en-GB" sz="1800" dirty="0" err="1">
                <a:latin typeface="Arial" panose="020B0604020202020204" pitchFamily="34" charset="0"/>
                <a:cs typeface="Arial" panose="020B0604020202020204" pitchFamily="34" charset="0"/>
              </a:rPr>
              <a:t>OvidSP</a:t>
            </a:r>
            <a:r>
              <a:rPr lang="en-GB" sz="1800" dirty="0">
                <a:latin typeface="Arial" panose="020B0604020202020204" pitchFamily="34" charset="0"/>
                <a:cs typeface="Arial" panose="020B0604020202020204" pitchFamily="34" charset="0"/>
              </a:rPr>
              <a:t> interface. The same search process can be used for Embase.</a:t>
            </a:r>
          </a:p>
          <a:p>
            <a:pPr marL="0" indent="0">
              <a:spcAft>
                <a:spcPts val="600"/>
              </a:spcAft>
              <a:buNone/>
            </a:pPr>
            <a:r>
              <a:rPr lang="en-GB" sz="1800" dirty="0">
                <a:latin typeface="Arial" panose="020B0604020202020204" pitchFamily="34" charset="0"/>
                <a:cs typeface="Arial" panose="020B0604020202020204" pitchFamily="34" charset="0"/>
              </a:rPr>
              <a:t>The search focuses on anxiety in frail elderly people.</a:t>
            </a:r>
          </a:p>
          <a:p>
            <a:pPr marL="0" indent="0">
              <a:spcAft>
                <a:spcPts val="600"/>
              </a:spcAft>
              <a:buNone/>
            </a:pPr>
            <a:r>
              <a:rPr lang="en-GB" sz="1800" dirty="0">
                <a:latin typeface="Arial" panose="020B0604020202020204" pitchFamily="34" charset="0"/>
                <a:cs typeface="Arial" panose="020B0604020202020204" pitchFamily="34" charset="0"/>
              </a:rPr>
              <a:t>Click the image below to view the video. GUID and password required.</a:t>
            </a:r>
          </a:p>
          <a:p>
            <a:pPr marL="0" indent="0">
              <a:spcAft>
                <a:spcPts val="600"/>
              </a:spcAft>
              <a:buNone/>
            </a:pPr>
            <a:endParaRPr lang="en-GB" sz="18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DAE9EB00-CE33-40F9-86DE-0D760F5E8825}"/>
              </a:ext>
            </a:extLst>
          </p:cNvPr>
          <p:cNvGrpSpPr/>
          <p:nvPr/>
        </p:nvGrpSpPr>
        <p:grpSpPr>
          <a:xfrm>
            <a:off x="1177580" y="2217844"/>
            <a:ext cx="6788840" cy="3797508"/>
            <a:chOff x="1177580" y="2217844"/>
            <a:chExt cx="6788840" cy="3797508"/>
          </a:xfrm>
        </p:grpSpPr>
        <p:pic>
          <p:nvPicPr>
            <p:cNvPr id="2" name="Picture 1">
              <a:hlinkClick r:id="rId7"/>
            </p:cNvPr>
            <p:cNvPicPr>
              <a:picLocks noChangeAspect="1"/>
            </p:cNvPicPr>
            <p:nvPr/>
          </p:nvPicPr>
          <p:blipFill>
            <a:blip r:embed="rId8"/>
            <a:stretch>
              <a:fillRect/>
            </a:stretch>
          </p:blipFill>
          <p:spPr>
            <a:xfrm>
              <a:off x="1177580" y="2217844"/>
              <a:ext cx="6788840" cy="3797508"/>
            </a:xfrm>
            <a:prstGeom prst="rect">
              <a:avLst/>
            </a:prstGeom>
            <a:solidFill>
              <a:srgbClr val="000000">
                <a:shade val="95000"/>
              </a:srgbClr>
            </a:solidFill>
            <a:ln w="76200" cap="sq">
              <a:solidFill>
                <a:srgbClr val="000000"/>
              </a:solidFill>
              <a:miter lim="800000"/>
            </a:ln>
            <a:effectLst>
              <a:outerShdw blurRad="254000" dist="190500" dir="2700000" sy="90000" algn="bl" rotWithShape="0">
                <a:srgbClr val="000000">
                  <a:alpha val="40000"/>
                </a:srgbClr>
              </a:outerShdw>
            </a:effectLst>
          </p:spPr>
        </p:pic>
        <p:sp>
          <p:nvSpPr>
            <p:cNvPr id="3" name="Oval 2">
              <a:hlinkClick r:id="rId7"/>
            </p:cNvPr>
            <p:cNvSpPr/>
            <p:nvPr/>
          </p:nvSpPr>
          <p:spPr>
            <a:xfrm>
              <a:off x="4032000" y="3576598"/>
              <a:ext cx="1080000" cy="1080000"/>
            </a:xfrm>
            <a:prstGeom prst="ellipse">
              <a:avLst/>
            </a:prstGeom>
            <a:noFill/>
            <a:ln>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rId7"/>
            </p:cNvPr>
            <p:cNvSpPr/>
            <p:nvPr/>
          </p:nvSpPr>
          <p:spPr>
            <a:xfrm rot="5400000">
              <a:off x="4247964" y="3864570"/>
              <a:ext cx="720080" cy="504056"/>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1903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a:solidFill>
                  <a:prstClr val="white"/>
                </a:solidFill>
                <a:latin typeface="Arial" panose="020B0604020202020204" pitchFamily="34" charset="0"/>
                <a:cs typeface="Arial" panose="020B0604020202020204" pitchFamily="34" charset="0"/>
              </a:rPr>
              <a:t>EBSCOhost (CINAHL and PsycINFO)</a:t>
            </a: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457200" y="620688"/>
            <a:ext cx="8229600" cy="54005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GB" sz="1800" dirty="0">
                <a:latin typeface="Arial" panose="020B0604020202020204" pitchFamily="34" charset="0"/>
                <a:cs typeface="Arial" panose="020B0604020202020204" pitchFamily="34" charset="0"/>
              </a:rPr>
              <a:t>This video will illustrate a basic search conducted on the database PsycINFO via the EBSCOhost interface. The same search process can be used for CINAHL and other EBSCOhost databases.</a:t>
            </a:r>
          </a:p>
          <a:p>
            <a:pPr marL="0" indent="0">
              <a:spcAft>
                <a:spcPts val="600"/>
              </a:spcAft>
              <a:buNone/>
            </a:pPr>
            <a:r>
              <a:rPr lang="en-GB" sz="1800" dirty="0">
                <a:latin typeface="Arial" panose="020B0604020202020204" pitchFamily="34" charset="0"/>
                <a:cs typeface="Arial" panose="020B0604020202020204" pitchFamily="34" charset="0"/>
              </a:rPr>
              <a:t>The search focuses on anxiety in frail elderly people.</a:t>
            </a:r>
          </a:p>
          <a:p>
            <a:pPr marL="0" indent="0">
              <a:spcAft>
                <a:spcPts val="600"/>
              </a:spcAft>
              <a:buNone/>
            </a:pPr>
            <a:r>
              <a:rPr lang="en-GB" sz="1800" dirty="0">
                <a:latin typeface="Arial" panose="020B0604020202020204" pitchFamily="34" charset="0"/>
                <a:cs typeface="Arial" panose="020B0604020202020204" pitchFamily="34" charset="0"/>
              </a:rPr>
              <a:t>Click the image below to view the video. GUID and password required.</a:t>
            </a:r>
          </a:p>
          <a:p>
            <a:pPr marL="0" indent="0">
              <a:spcAft>
                <a:spcPts val="600"/>
              </a:spcAft>
              <a:buNone/>
            </a:pPr>
            <a:endParaRPr lang="en-GB" sz="1800" dirty="0">
              <a:latin typeface="Arial" panose="020B0604020202020204" pitchFamily="34" charset="0"/>
              <a:cs typeface="Arial" panose="020B0604020202020204" pitchFamily="34" charset="0"/>
            </a:endParaRPr>
          </a:p>
        </p:txBody>
      </p:sp>
      <p:pic>
        <p:nvPicPr>
          <p:cNvPr id="2" name="Picture 1">
            <a:hlinkClick r:id="rId7"/>
          </p:cNvPr>
          <p:cNvPicPr>
            <a:picLocks noChangeAspect="1"/>
          </p:cNvPicPr>
          <p:nvPr/>
        </p:nvPicPr>
        <p:blipFill>
          <a:blip r:embed="rId8"/>
          <a:stretch>
            <a:fillRect/>
          </a:stretch>
        </p:blipFill>
        <p:spPr>
          <a:xfrm>
            <a:off x="1548768" y="2492896"/>
            <a:ext cx="6046465" cy="3367055"/>
          </a:xfrm>
          <a:prstGeom prst="rect">
            <a:avLst/>
          </a:prstGeom>
          <a:solidFill>
            <a:srgbClr val="000000">
              <a:shade val="95000"/>
            </a:srgbClr>
          </a:solidFill>
          <a:ln w="76200" cap="sq">
            <a:solidFill>
              <a:srgbClr val="000000"/>
            </a:solidFill>
            <a:miter lim="800000"/>
          </a:ln>
          <a:effectLst>
            <a:outerShdw blurRad="254000" dist="190500" dir="2700000" sy="90000" algn="bl" rotWithShape="0">
              <a:srgbClr val="000000">
                <a:alpha val="40000"/>
              </a:srgbClr>
            </a:outerShdw>
          </a:effectLst>
        </p:spPr>
      </p:pic>
      <p:sp>
        <p:nvSpPr>
          <p:cNvPr id="12" name="Oval 11">
            <a:hlinkClick r:id="rId7"/>
          </p:cNvPr>
          <p:cNvSpPr/>
          <p:nvPr/>
        </p:nvSpPr>
        <p:spPr>
          <a:xfrm>
            <a:off x="4032000" y="3636423"/>
            <a:ext cx="1080000" cy="1080000"/>
          </a:xfrm>
          <a:prstGeom prst="ellipse">
            <a:avLst/>
          </a:prstGeom>
          <a:noFill/>
          <a:ln>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hlinkClick r:id="rId7"/>
          </p:cNvPr>
          <p:cNvSpPr/>
          <p:nvPr/>
        </p:nvSpPr>
        <p:spPr>
          <a:xfrm rot="5400000">
            <a:off x="4247964" y="3924395"/>
            <a:ext cx="720080" cy="504056"/>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0116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755576" y="6290986"/>
            <a:ext cx="5760640" cy="584775"/>
          </a:xfrm>
          <a:prstGeom prst="rect">
            <a:avLst/>
          </a:prstGeom>
          <a:noFill/>
        </p:spPr>
        <p:txBody>
          <a:bodyPr wrap="square" rtlCol="0">
            <a:spAutoFit/>
          </a:bodyPr>
          <a:lstStyle/>
          <a:p>
            <a:r>
              <a:rPr lang="en-GB" sz="1600" b="1" dirty="0">
                <a:solidFill>
                  <a:prstClr val="white"/>
                </a:solidFill>
                <a:latin typeface="Arial" panose="020B0604020202020204" pitchFamily="34" charset="0"/>
                <a:cs typeface="Arial" panose="020B0604020202020204" pitchFamily="34" charset="0"/>
              </a:rPr>
              <a:t>Web of Science (BIOSIS Previews, Zoological Record and CAB Abstracts)</a:t>
            </a: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457200" y="620688"/>
            <a:ext cx="8229600" cy="54005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GB" sz="1800" dirty="0">
                <a:latin typeface="Arial" panose="020B0604020202020204" pitchFamily="34" charset="0"/>
                <a:cs typeface="Arial" panose="020B0604020202020204" pitchFamily="34" charset="0"/>
              </a:rPr>
              <a:t>This video will illustrate a basic search conducted on the database CABI: Cab Abstracts and Global Health via the Web of Science interface. The same search process can be used for BIOSIS Previews and Zoological Record and other Web of Science databases. Note that the ‘standard/default’ Core Collection does not have the thesaurus options illustrated.</a:t>
            </a:r>
          </a:p>
          <a:p>
            <a:pPr marL="0" indent="0">
              <a:spcAft>
                <a:spcPts val="600"/>
              </a:spcAft>
              <a:buNone/>
            </a:pPr>
            <a:r>
              <a:rPr lang="en-GB" sz="1800" dirty="0">
                <a:latin typeface="Arial" panose="020B0604020202020204" pitchFamily="34" charset="0"/>
                <a:cs typeface="Arial" panose="020B0604020202020204" pitchFamily="34" charset="0"/>
              </a:rPr>
              <a:t>The search focuses on the welfare of farmed salmon.</a:t>
            </a:r>
          </a:p>
          <a:p>
            <a:pPr marL="0" indent="0">
              <a:spcAft>
                <a:spcPts val="600"/>
              </a:spcAft>
              <a:buNone/>
            </a:pPr>
            <a:r>
              <a:rPr lang="en-GB" sz="1800" dirty="0">
                <a:latin typeface="Arial" panose="020B0604020202020204" pitchFamily="34" charset="0"/>
                <a:cs typeface="Arial" panose="020B0604020202020204" pitchFamily="34" charset="0"/>
              </a:rPr>
              <a:t>Click the image below to view the video. GUID and password required.</a:t>
            </a:r>
          </a:p>
        </p:txBody>
      </p:sp>
      <p:pic>
        <p:nvPicPr>
          <p:cNvPr id="12" name="Picture 11">
            <a:hlinkClick r:id="rId7"/>
          </p:cNvPr>
          <p:cNvPicPr>
            <a:picLocks noChangeAspect="1"/>
          </p:cNvPicPr>
          <p:nvPr/>
        </p:nvPicPr>
        <p:blipFill>
          <a:blip r:embed="rId8"/>
          <a:stretch>
            <a:fillRect/>
          </a:stretch>
        </p:blipFill>
        <p:spPr>
          <a:xfrm>
            <a:off x="2532044" y="3101627"/>
            <a:ext cx="4079912" cy="2954560"/>
          </a:xfrm>
          <a:prstGeom prst="rect">
            <a:avLst/>
          </a:prstGeom>
          <a:solidFill>
            <a:srgbClr val="000000">
              <a:shade val="95000"/>
            </a:srgbClr>
          </a:solidFill>
          <a:ln w="76200" cap="sq">
            <a:solidFill>
              <a:srgbClr val="000000"/>
            </a:solidFill>
            <a:miter lim="800000"/>
          </a:ln>
          <a:effectLst>
            <a:outerShdw blurRad="254000" dist="190500" dir="2700000" sy="90000" algn="bl" rotWithShape="0">
              <a:srgbClr val="000000">
                <a:alpha val="40000"/>
              </a:srgbClr>
            </a:outerShdw>
          </a:effectLst>
        </p:spPr>
      </p:pic>
      <p:sp>
        <p:nvSpPr>
          <p:cNvPr id="14" name="Oval 13">
            <a:hlinkClick r:id="rId7"/>
          </p:cNvPr>
          <p:cNvSpPr/>
          <p:nvPr/>
        </p:nvSpPr>
        <p:spPr>
          <a:xfrm>
            <a:off x="4172765" y="4149080"/>
            <a:ext cx="798468" cy="798468"/>
          </a:xfrm>
          <a:prstGeom prst="ellipse">
            <a:avLst/>
          </a:prstGeom>
          <a:noFill/>
          <a:ln>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hlinkClick r:id="rId7"/>
          </p:cNvPr>
          <p:cNvSpPr/>
          <p:nvPr/>
        </p:nvSpPr>
        <p:spPr>
          <a:xfrm rot="5400000">
            <a:off x="4305814" y="4361984"/>
            <a:ext cx="532371" cy="372660"/>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5046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a:solidFill>
                  <a:prstClr val="white"/>
                </a:solidFill>
                <a:latin typeface="Arial" panose="020B0604020202020204" pitchFamily="34" charset="0"/>
                <a:cs typeface="Arial" panose="020B0604020202020204" pitchFamily="34" charset="0"/>
              </a:rPr>
              <a:t>Cochrane Library</a:t>
            </a: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457200" y="620688"/>
            <a:ext cx="8229600" cy="54005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GB" sz="1800" dirty="0">
                <a:latin typeface="Arial" panose="020B0604020202020204" pitchFamily="34" charset="0"/>
                <a:cs typeface="Arial" panose="020B0604020202020204" pitchFamily="34" charset="0"/>
              </a:rPr>
              <a:t>This video will illustrate a basic search conducted on the database Cochrane Library database via Wiley </a:t>
            </a:r>
            <a:r>
              <a:rPr lang="en-GB" sz="1800" dirty="0" err="1">
                <a:latin typeface="Arial" panose="020B0604020202020204" pitchFamily="34" charset="0"/>
                <a:cs typeface="Arial" panose="020B0604020202020204" pitchFamily="34" charset="0"/>
              </a:rPr>
              <a:t>Interscience</a:t>
            </a:r>
            <a:r>
              <a:rPr lang="en-GB" sz="1800" dirty="0">
                <a:latin typeface="Arial" panose="020B0604020202020204" pitchFamily="34" charset="0"/>
                <a:cs typeface="Arial" panose="020B0604020202020204" pitchFamily="34" charset="0"/>
              </a:rPr>
              <a:t> interface.</a:t>
            </a:r>
          </a:p>
          <a:p>
            <a:pPr marL="0" indent="0">
              <a:spcAft>
                <a:spcPts val="600"/>
              </a:spcAft>
              <a:buNone/>
            </a:pPr>
            <a:r>
              <a:rPr lang="en-GB" sz="1800" dirty="0">
                <a:latin typeface="Arial" panose="020B0604020202020204" pitchFamily="34" charset="0"/>
                <a:cs typeface="Arial" panose="020B0604020202020204" pitchFamily="34" charset="0"/>
              </a:rPr>
              <a:t>The search focuses on anxiety in frail elderly people.</a:t>
            </a:r>
          </a:p>
          <a:p>
            <a:pPr marL="0" indent="0">
              <a:spcAft>
                <a:spcPts val="600"/>
              </a:spcAft>
              <a:buNone/>
            </a:pPr>
            <a:r>
              <a:rPr lang="en-GB" sz="1800" dirty="0">
                <a:latin typeface="Arial" panose="020B0604020202020204" pitchFamily="34" charset="0"/>
                <a:cs typeface="Arial" panose="020B0604020202020204" pitchFamily="34" charset="0"/>
              </a:rPr>
              <a:t>Click the image below to view the video. GUID and password required.</a:t>
            </a:r>
          </a:p>
        </p:txBody>
      </p:sp>
      <p:pic>
        <p:nvPicPr>
          <p:cNvPr id="2" name="Picture 1">
            <a:hlinkClick r:id="rId7"/>
          </p:cNvPr>
          <p:cNvPicPr>
            <a:picLocks noChangeAspect="1"/>
          </p:cNvPicPr>
          <p:nvPr/>
        </p:nvPicPr>
        <p:blipFill>
          <a:blip r:embed="rId8"/>
          <a:stretch>
            <a:fillRect/>
          </a:stretch>
        </p:blipFill>
        <p:spPr>
          <a:xfrm>
            <a:off x="2015958" y="2223503"/>
            <a:ext cx="5112083" cy="3816423"/>
          </a:xfrm>
          <a:prstGeom prst="rect">
            <a:avLst/>
          </a:prstGeom>
          <a:solidFill>
            <a:srgbClr val="000000">
              <a:shade val="95000"/>
            </a:srgbClr>
          </a:solidFill>
          <a:ln w="76200" cap="sq">
            <a:solidFill>
              <a:srgbClr val="000000"/>
            </a:solidFill>
            <a:miter lim="800000"/>
          </a:ln>
          <a:effectLst>
            <a:outerShdw blurRad="254000" dist="190500" dir="2700000" sy="90000" algn="bl" rotWithShape="0">
              <a:srgbClr val="000000">
                <a:alpha val="40000"/>
              </a:srgbClr>
            </a:outerShdw>
          </a:effectLst>
        </p:spPr>
      </p:pic>
      <p:sp>
        <p:nvSpPr>
          <p:cNvPr id="12" name="Oval 11">
            <a:hlinkClick r:id="rId7"/>
          </p:cNvPr>
          <p:cNvSpPr/>
          <p:nvPr/>
        </p:nvSpPr>
        <p:spPr>
          <a:xfrm>
            <a:off x="4188461" y="3800008"/>
            <a:ext cx="798468" cy="798468"/>
          </a:xfrm>
          <a:prstGeom prst="ellipse">
            <a:avLst/>
          </a:prstGeom>
          <a:noFill/>
          <a:ln>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hlinkClick r:id="rId7"/>
          </p:cNvPr>
          <p:cNvSpPr/>
          <p:nvPr/>
        </p:nvSpPr>
        <p:spPr>
          <a:xfrm rot="5400000">
            <a:off x="4348128" y="4012913"/>
            <a:ext cx="532371" cy="372660"/>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3735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a:solidFill>
                  <a:prstClr val="white"/>
                </a:solidFill>
                <a:latin typeface="Arial" panose="020B0604020202020204" pitchFamily="34" charset="0"/>
                <a:cs typeface="Arial" panose="020B0604020202020204" pitchFamily="34" charset="0"/>
              </a:rPr>
              <a:t>Truncation and wildcard crib sheet</a:t>
            </a: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457200" y="620688"/>
            <a:ext cx="8229600" cy="54005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endParaRPr lang="en-GB" sz="18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5565524"/>
              </p:ext>
            </p:extLst>
          </p:nvPr>
        </p:nvGraphicFramePr>
        <p:xfrm>
          <a:off x="287524" y="117992"/>
          <a:ext cx="8568952" cy="5635244"/>
        </p:xfrm>
        <a:graphic>
          <a:graphicData uri="http://schemas.openxmlformats.org/drawingml/2006/table">
            <a:tbl>
              <a:tblPr firstRow="1" bandRow="1">
                <a:tableStyleId>{5C22544A-7EE6-4342-B048-85BDC9FD1C3A}</a:tableStyleId>
              </a:tblPr>
              <a:tblGrid>
                <a:gridCol w="1829797">
                  <a:extLst>
                    <a:ext uri="{9D8B030D-6E8A-4147-A177-3AD203B41FA5}">
                      <a16:colId xmlns:a16="http://schemas.microsoft.com/office/drawing/2014/main" val="313672866"/>
                    </a:ext>
                  </a:extLst>
                </a:gridCol>
                <a:gridCol w="1347831">
                  <a:extLst>
                    <a:ext uri="{9D8B030D-6E8A-4147-A177-3AD203B41FA5}">
                      <a16:colId xmlns:a16="http://schemas.microsoft.com/office/drawing/2014/main" val="1101218618"/>
                    </a:ext>
                  </a:extLst>
                </a:gridCol>
                <a:gridCol w="1347831">
                  <a:extLst>
                    <a:ext uri="{9D8B030D-6E8A-4147-A177-3AD203B41FA5}">
                      <a16:colId xmlns:a16="http://schemas.microsoft.com/office/drawing/2014/main" val="1968567827"/>
                    </a:ext>
                  </a:extLst>
                </a:gridCol>
                <a:gridCol w="1347831">
                  <a:extLst>
                    <a:ext uri="{9D8B030D-6E8A-4147-A177-3AD203B41FA5}">
                      <a16:colId xmlns:a16="http://schemas.microsoft.com/office/drawing/2014/main" val="1284887750"/>
                    </a:ext>
                  </a:extLst>
                </a:gridCol>
                <a:gridCol w="1347831">
                  <a:extLst>
                    <a:ext uri="{9D8B030D-6E8A-4147-A177-3AD203B41FA5}">
                      <a16:colId xmlns:a16="http://schemas.microsoft.com/office/drawing/2014/main" val="26397322"/>
                    </a:ext>
                  </a:extLst>
                </a:gridCol>
                <a:gridCol w="1347831">
                  <a:extLst>
                    <a:ext uri="{9D8B030D-6E8A-4147-A177-3AD203B41FA5}">
                      <a16:colId xmlns:a16="http://schemas.microsoft.com/office/drawing/2014/main" val="545722819"/>
                    </a:ext>
                  </a:extLst>
                </a:gridCol>
              </a:tblGrid>
              <a:tr h="1124204">
                <a:tc>
                  <a:txBody>
                    <a:bodyPr/>
                    <a:lstStyle/>
                    <a:p>
                      <a:r>
                        <a:rPr lang="en-GB" sz="1600" dirty="0">
                          <a:latin typeface="Arial" panose="020B0604020202020204" pitchFamily="34" charset="0"/>
                          <a:cs typeface="Arial" panose="020B0604020202020204" pitchFamily="34" charset="0"/>
                        </a:rPr>
                        <a:t>Interface</a:t>
                      </a:r>
                      <a:r>
                        <a:rPr lang="en-GB" sz="1600" baseline="0" dirty="0">
                          <a:latin typeface="Arial" panose="020B0604020202020204" pitchFamily="34" charset="0"/>
                          <a:cs typeface="Arial" panose="020B0604020202020204" pitchFamily="34" charset="0"/>
                        </a:rPr>
                        <a:t> and database</a:t>
                      </a:r>
                      <a:r>
                        <a:rPr lang="en-GB" sz="1600" dirty="0">
                          <a:latin typeface="Arial" panose="020B0604020202020204" pitchFamily="34" charset="0"/>
                          <a:cs typeface="Arial" panose="020B0604020202020204" pitchFamily="34" charset="0"/>
                        </a:rPr>
                        <a:t> name(s)</a:t>
                      </a:r>
                    </a:p>
                  </a:txBody>
                  <a:tcPr/>
                </a:tc>
                <a:tc>
                  <a:txBody>
                    <a:bodyPr/>
                    <a:lstStyle/>
                    <a:p>
                      <a:r>
                        <a:rPr lang="en-GB" sz="1600" dirty="0">
                          <a:latin typeface="Arial" panose="020B0604020202020204" pitchFamily="34" charset="0"/>
                          <a:cs typeface="Arial" panose="020B0604020202020204" pitchFamily="34" charset="0"/>
                        </a:rPr>
                        <a:t>Phrase searching</a:t>
                      </a:r>
                    </a:p>
                  </a:txBody>
                  <a:tcPr/>
                </a:tc>
                <a:tc>
                  <a:txBody>
                    <a:bodyPr/>
                    <a:lstStyle/>
                    <a:p>
                      <a:r>
                        <a:rPr lang="en-GB" sz="1600" dirty="0">
                          <a:latin typeface="Arial" panose="020B0604020202020204" pitchFamily="34" charset="0"/>
                          <a:cs typeface="Arial" panose="020B0604020202020204" pitchFamily="34" charset="0"/>
                        </a:rPr>
                        <a:t>Truncation</a:t>
                      </a:r>
                    </a:p>
                  </a:txBody>
                  <a:tcPr/>
                </a:tc>
                <a:tc>
                  <a:txBody>
                    <a:bodyPr/>
                    <a:lstStyle/>
                    <a:p>
                      <a:r>
                        <a:rPr lang="en-GB" sz="1600" dirty="0">
                          <a:latin typeface="Arial" panose="020B0604020202020204" pitchFamily="34" charset="0"/>
                          <a:cs typeface="Arial" panose="020B0604020202020204" pitchFamily="34" charset="0"/>
                        </a:rPr>
                        <a:t>Wildcard (mandatory one character)</a:t>
                      </a:r>
                    </a:p>
                  </a:txBody>
                  <a:tcPr/>
                </a:tc>
                <a:tc>
                  <a:txBody>
                    <a:bodyPr/>
                    <a:lstStyle/>
                    <a:p>
                      <a:r>
                        <a:rPr lang="en-GB" sz="1600" dirty="0">
                          <a:latin typeface="Arial" panose="020B0604020202020204" pitchFamily="34" charset="0"/>
                          <a:cs typeface="Arial" panose="020B0604020202020204" pitchFamily="34" charset="0"/>
                        </a:rPr>
                        <a:t>Wildcard (zero or one character)</a:t>
                      </a:r>
                    </a:p>
                  </a:txBody>
                  <a:tcPr/>
                </a:tc>
                <a:tc>
                  <a:txBody>
                    <a:bodyPr/>
                    <a:lstStyle/>
                    <a:p>
                      <a:r>
                        <a:rPr lang="en-GB" sz="1600" dirty="0">
                          <a:latin typeface="Arial" panose="020B0604020202020204" pitchFamily="34" charset="0"/>
                          <a:cs typeface="Arial" panose="020B0604020202020204" pitchFamily="34" charset="0"/>
                        </a:rPr>
                        <a:t>Proximity</a:t>
                      </a:r>
                    </a:p>
                  </a:txBody>
                  <a:tcPr/>
                </a:tc>
                <a:extLst>
                  <a:ext uri="{0D108BD9-81ED-4DB2-BD59-A6C34878D82A}">
                    <a16:rowId xmlns:a16="http://schemas.microsoft.com/office/drawing/2014/main" val="3134318583"/>
                  </a:ext>
                </a:extLst>
              </a:tr>
              <a:tr h="467030">
                <a:tc>
                  <a:txBody>
                    <a:bodyPr/>
                    <a:lstStyle/>
                    <a:p>
                      <a:r>
                        <a:rPr lang="en-GB" sz="1600" dirty="0" err="1">
                          <a:latin typeface="Arial" panose="020B0604020202020204" pitchFamily="34" charset="0"/>
                          <a:cs typeface="Arial" panose="020B0604020202020204" pitchFamily="34" charset="0"/>
                        </a:rPr>
                        <a:t>OvidSP</a:t>
                      </a:r>
                      <a:r>
                        <a:rPr lang="en-GB" sz="1600" dirty="0">
                          <a:latin typeface="Arial" panose="020B0604020202020204" pitchFamily="34" charset="0"/>
                          <a:cs typeface="Arial" panose="020B0604020202020204" pitchFamily="34" charset="0"/>
                        </a:rPr>
                        <a:t> (Medline and Embase)</a:t>
                      </a:r>
                    </a:p>
                  </a:txBody>
                  <a:tcPr/>
                </a:tc>
                <a:tc>
                  <a:txBody>
                    <a:bodyPr/>
                    <a:lstStyle/>
                    <a:p>
                      <a:r>
                        <a:rPr lang="en-GB" sz="1600" dirty="0">
                          <a:latin typeface="Arial" panose="020B0604020202020204" pitchFamily="34" charset="0"/>
                          <a:cs typeface="Arial" panose="020B0604020202020204" pitchFamily="34" charset="0"/>
                        </a:rPr>
                        <a:t>Automatic</a:t>
                      </a:r>
                    </a:p>
                  </a:txBody>
                  <a:tcPr/>
                </a:tc>
                <a:tc>
                  <a:txBody>
                    <a:bodyPr/>
                    <a:lstStyle/>
                    <a:p>
                      <a:r>
                        <a:rPr lang="en-GB" sz="1600" dirty="0">
                          <a:latin typeface="Arial" panose="020B0604020202020204" pitchFamily="34" charset="0"/>
                          <a:cs typeface="Arial" panose="020B0604020202020204" pitchFamily="34" charset="0"/>
                        </a:rPr>
                        <a:t>* or $</a:t>
                      </a:r>
                    </a:p>
                  </a:txBody>
                  <a:tcPr/>
                </a:tc>
                <a:tc>
                  <a:txBody>
                    <a:bodyPr/>
                    <a:lstStyle/>
                    <a:p>
                      <a:r>
                        <a:rPr lang="en-GB" sz="1600" dirty="0">
                          <a:latin typeface="Arial" panose="020B0604020202020204" pitchFamily="34" charset="0"/>
                          <a:cs typeface="Arial" panose="020B0604020202020204" pitchFamily="34" charset="0"/>
                        </a:rPr>
                        <a:t>#</a:t>
                      </a:r>
                    </a:p>
                  </a:txBody>
                  <a:tcPr/>
                </a:tc>
                <a:tc>
                  <a:txBody>
                    <a:bodyPr/>
                    <a:lstStyle/>
                    <a:p>
                      <a:r>
                        <a:rPr lang="en-GB" sz="1600" dirty="0">
                          <a:latin typeface="Arial" panose="020B0604020202020204" pitchFamily="34" charset="0"/>
                          <a:cs typeface="Arial" panose="020B0604020202020204" pitchFamily="34" charset="0"/>
                        </a:rPr>
                        <a:t>?</a:t>
                      </a:r>
                    </a:p>
                  </a:txBody>
                  <a:tcPr/>
                </a:tc>
                <a:tc>
                  <a:txBody>
                    <a:bodyPr/>
                    <a:lstStyle/>
                    <a:p>
                      <a:r>
                        <a:rPr lang="en-GB" sz="1600" dirty="0" err="1">
                          <a:latin typeface="Arial" panose="020B0604020202020204" pitchFamily="34" charset="0"/>
                          <a:cs typeface="Arial" panose="020B0604020202020204" pitchFamily="34" charset="0"/>
                        </a:rPr>
                        <a:t>adjX</a:t>
                      </a:r>
                      <a:r>
                        <a:rPr lang="en-GB" sz="1600" dirty="0">
                          <a:latin typeface="Arial" panose="020B0604020202020204" pitchFamily="34" charset="0"/>
                          <a:cs typeface="Arial" panose="020B0604020202020204" pitchFamily="34" charset="0"/>
                        </a:rPr>
                        <a:t> (where</a:t>
                      </a:r>
                      <a:r>
                        <a:rPr lang="en-GB" sz="1600" baseline="0" dirty="0">
                          <a:latin typeface="Arial" panose="020B0604020202020204" pitchFamily="34" charset="0"/>
                          <a:cs typeface="Arial" panose="020B0604020202020204" pitchFamily="34" charset="0"/>
                        </a:rPr>
                        <a:t> X can be from 1 to 99)</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97165497"/>
                  </a:ext>
                </a:extLst>
              </a:tr>
              <a:tr h="467030">
                <a:tc>
                  <a:txBody>
                    <a:bodyPr/>
                    <a:lstStyle/>
                    <a:p>
                      <a:r>
                        <a:rPr lang="en-GB" sz="1600" dirty="0">
                          <a:latin typeface="Arial" panose="020B0604020202020204" pitchFamily="34" charset="0"/>
                          <a:cs typeface="Arial" panose="020B0604020202020204" pitchFamily="34" charset="0"/>
                        </a:rPr>
                        <a:t>EBSCOhost (CINAHL</a:t>
                      </a:r>
                      <a:r>
                        <a:rPr lang="en-GB" sz="1600" baseline="0" dirty="0">
                          <a:latin typeface="Arial" panose="020B0604020202020204" pitchFamily="34" charset="0"/>
                          <a:cs typeface="Arial" panose="020B0604020202020204" pitchFamily="34" charset="0"/>
                        </a:rPr>
                        <a:t> and PsycINFO)</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“Quotation</a:t>
                      </a:r>
                      <a:r>
                        <a:rPr lang="en-GB" sz="1600" baseline="0" dirty="0">
                          <a:latin typeface="Arial" panose="020B0604020202020204" pitchFamily="34" charset="0"/>
                          <a:cs typeface="Arial" panose="020B0604020202020204" pitchFamily="34" charset="0"/>
                        </a:rPr>
                        <a:t> marks around phrases”</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a:t>
                      </a:r>
                    </a:p>
                  </a:txBody>
                  <a:tcPr/>
                </a:tc>
                <a:tc>
                  <a:txBody>
                    <a:bodyPr/>
                    <a:lstStyle/>
                    <a:p>
                      <a:r>
                        <a:rPr lang="en-GB" sz="1600" dirty="0">
                          <a:latin typeface="Arial" panose="020B0604020202020204" pitchFamily="34" charset="0"/>
                          <a:cs typeface="Arial" panose="020B0604020202020204" pitchFamily="34" charset="0"/>
                        </a:rPr>
                        <a:t>?</a:t>
                      </a:r>
                    </a:p>
                  </a:txBody>
                  <a:tcPr/>
                </a:tc>
                <a:tc>
                  <a:txBody>
                    <a:bodyPr/>
                    <a:lstStyle/>
                    <a:p>
                      <a:r>
                        <a:rPr lang="en-GB" sz="1600" dirty="0">
                          <a:latin typeface="Arial" panose="020B0604020202020204" pitchFamily="34" charset="0"/>
                          <a:cs typeface="Arial" panose="020B0604020202020204" pitchFamily="34" charset="0"/>
                        </a:rPr>
                        <a:t>#</a:t>
                      </a:r>
                    </a:p>
                  </a:txBody>
                  <a:tcPr/>
                </a:tc>
                <a:tc>
                  <a:txBody>
                    <a:bodyPr/>
                    <a:lstStyle/>
                    <a:p>
                      <a:r>
                        <a:rPr lang="en-GB" sz="1600" dirty="0" err="1">
                          <a:latin typeface="Arial" panose="020B0604020202020204" pitchFamily="34" charset="0"/>
                          <a:cs typeface="Arial" panose="020B0604020202020204" pitchFamily="34" charset="0"/>
                        </a:rPr>
                        <a:t>nX</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18400235"/>
                  </a:ext>
                </a:extLst>
              </a:tr>
              <a:tr h="467030">
                <a:tc>
                  <a:txBody>
                    <a:bodyPr/>
                    <a:lstStyle/>
                    <a:p>
                      <a:r>
                        <a:rPr lang="en-GB" sz="1600" dirty="0">
                          <a:latin typeface="Arial" panose="020B0604020202020204" pitchFamily="34" charset="0"/>
                          <a:cs typeface="Arial" panose="020B0604020202020204" pitchFamily="34" charset="0"/>
                        </a:rPr>
                        <a:t>Web of Science (BIOSIS Previews, Zoological Record and CAB Abstracts)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“Quotation</a:t>
                      </a:r>
                      <a:r>
                        <a:rPr lang="en-GB" sz="1600" baseline="0" dirty="0">
                          <a:latin typeface="Arial" panose="020B0604020202020204" pitchFamily="34" charset="0"/>
                          <a:cs typeface="Arial" panose="020B0604020202020204" pitchFamily="34" charset="0"/>
                        </a:rPr>
                        <a:t> marks around phrases”</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a:t>
                      </a:r>
                    </a:p>
                  </a:txBody>
                  <a:tcPr/>
                </a:tc>
                <a:tc>
                  <a:txBody>
                    <a:bodyPr/>
                    <a:lstStyle/>
                    <a:p>
                      <a:r>
                        <a:rPr lang="en-GB" sz="1600" dirty="0">
                          <a:latin typeface="Arial" panose="020B0604020202020204" pitchFamily="34" charset="0"/>
                          <a:cs typeface="Arial" panose="020B0604020202020204" pitchFamily="34" charset="0"/>
                        </a:rPr>
                        <a:t>?</a:t>
                      </a:r>
                    </a:p>
                  </a:txBody>
                  <a:tcPr/>
                </a:tc>
                <a:tc>
                  <a:txBody>
                    <a:bodyPr/>
                    <a:lstStyle/>
                    <a:p>
                      <a:r>
                        <a:rPr lang="en-GB" sz="1600" dirty="0">
                          <a:latin typeface="Arial" panose="020B0604020202020204" pitchFamily="34" charset="0"/>
                          <a:cs typeface="Arial" panose="020B0604020202020204" pitchFamily="34" charset="0"/>
                        </a:rPr>
                        <a:t>$</a:t>
                      </a:r>
                    </a:p>
                  </a:txBody>
                  <a:tcPr/>
                </a:tc>
                <a:tc>
                  <a:txBody>
                    <a:bodyPr/>
                    <a:lstStyle/>
                    <a:p>
                      <a:r>
                        <a:rPr lang="en-GB" sz="1600" dirty="0">
                          <a:latin typeface="Arial" panose="020B0604020202020204" pitchFamily="34" charset="0"/>
                          <a:cs typeface="Arial" panose="020B0604020202020204" pitchFamily="34" charset="0"/>
                        </a:rPr>
                        <a:t>near/X</a:t>
                      </a:r>
                    </a:p>
                  </a:txBody>
                  <a:tcPr/>
                </a:tc>
                <a:extLst>
                  <a:ext uri="{0D108BD9-81ED-4DB2-BD59-A6C34878D82A}">
                    <a16:rowId xmlns:a16="http://schemas.microsoft.com/office/drawing/2014/main" val="4218854194"/>
                  </a:ext>
                </a:extLst>
              </a:tr>
              <a:tr h="467030">
                <a:tc>
                  <a:txBody>
                    <a:bodyPr/>
                    <a:lstStyle/>
                    <a:p>
                      <a:r>
                        <a:rPr lang="en-GB" sz="1600" dirty="0">
                          <a:latin typeface="Arial" panose="020B0604020202020204" pitchFamily="34" charset="0"/>
                          <a:cs typeface="Arial" panose="020B0604020202020204" pitchFamily="34" charset="0"/>
                        </a:rPr>
                        <a:t>Cochrane Library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“Quotation</a:t>
                      </a:r>
                      <a:r>
                        <a:rPr lang="en-GB" sz="1600" baseline="0" dirty="0">
                          <a:latin typeface="Arial" panose="020B0604020202020204" pitchFamily="34" charset="0"/>
                          <a:cs typeface="Arial" panose="020B0604020202020204" pitchFamily="34" charset="0"/>
                        </a:rPr>
                        <a:t> marks around phrases”</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a:t>
                      </a:r>
                    </a:p>
                  </a:txBody>
                  <a:tcPr/>
                </a:tc>
                <a:tc>
                  <a:txBody>
                    <a:bodyPr/>
                    <a:lstStyle/>
                    <a:p>
                      <a:r>
                        <a:rPr lang="en-GB" sz="1600" dirty="0">
                          <a:latin typeface="Arial" panose="020B0604020202020204" pitchFamily="34" charset="0"/>
                          <a:cs typeface="Arial" panose="020B0604020202020204" pitchFamily="34" charset="0"/>
                        </a:rPr>
                        <a:t>?</a:t>
                      </a:r>
                    </a:p>
                  </a:txBody>
                  <a:tcPr/>
                </a:tc>
                <a:tc>
                  <a:txBody>
                    <a:bodyPr/>
                    <a:lstStyle/>
                    <a:p>
                      <a:r>
                        <a:rPr lang="en-GB" sz="1600" dirty="0">
                          <a:latin typeface="Arial" panose="020B0604020202020204" pitchFamily="34" charset="0"/>
                          <a:cs typeface="Arial" panose="020B0604020202020204" pitchFamily="34" charset="0"/>
                        </a:rPr>
                        <a:t>*</a:t>
                      </a:r>
                      <a:r>
                        <a:rPr lang="en-GB" sz="1600" baseline="0" dirty="0">
                          <a:latin typeface="Arial" panose="020B0604020202020204" pitchFamily="34" charset="0"/>
                          <a:cs typeface="Arial" panose="020B0604020202020204" pitchFamily="34" charset="0"/>
                        </a:rPr>
                        <a:t> or ? depending of use</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near/X</a:t>
                      </a:r>
                    </a:p>
                  </a:txBody>
                  <a:tcPr/>
                </a:tc>
                <a:extLst>
                  <a:ext uri="{0D108BD9-81ED-4DB2-BD59-A6C34878D82A}">
                    <a16:rowId xmlns:a16="http://schemas.microsoft.com/office/drawing/2014/main" val="1017310123"/>
                  </a:ext>
                </a:extLst>
              </a:tr>
            </a:tbl>
          </a:graphicData>
        </a:graphic>
      </p:graphicFrame>
      <p:sp>
        <p:nvSpPr>
          <p:cNvPr id="3" name="TextBox 2"/>
          <p:cNvSpPr txBox="1"/>
          <p:nvPr/>
        </p:nvSpPr>
        <p:spPr>
          <a:xfrm>
            <a:off x="68203" y="5836621"/>
            <a:ext cx="9007594"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Always refer to the database help text for detailed search guidance for each database</a:t>
            </a:r>
          </a:p>
        </p:txBody>
      </p:sp>
    </p:spTree>
    <p:extLst>
      <p:ext uri="{BB962C8B-B14F-4D97-AF65-F5344CB8AC3E}">
        <p14:creationId xmlns:p14="http://schemas.microsoft.com/office/powerpoint/2010/main" val="388051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r="53643"/>
          <a:stretch/>
        </p:blipFill>
        <p:spPr>
          <a:xfrm>
            <a:off x="0" y="3231"/>
            <a:ext cx="6192688"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536255" y="0"/>
            <a:ext cx="6607745" cy="6858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3279" y="345343"/>
            <a:ext cx="1584176" cy="491369"/>
          </a:xfrm>
          <a:prstGeom prst="rect">
            <a:avLst/>
          </a:prstGeom>
        </p:spPr>
      </p:pic>
      <p:sp>
        <p:nvSpPr>
          <p:cNvPr id="8" name="TextBox 7"/>
          <p:cNvSpPr txBox="1"/>
          <p:nvPr/>
        </p:nvSpPr>
        <p:spPr>
          <a:xfrm>
            <a:off x="7417315" y="1249015"/>
            <a:ext cx="1260140" cy="461665"/>
          </a:xfrm>
          <a:prstGeom prst="rect">
            <a:avLst/>
          </a:prstGeom>
          <a:noFill/>
        </p:spPr>
        <p:txBody>
          <a:bodyPr wrap="square" rtlCol="0">
            <a:spAutoFit/>
          </a:bodyPr>
          <a:lstStyle/>
          <a:p>
            <a:pPr algn="r"/>
            <a:r>
              <a:rPr lang="en-GB" sz="2400" dirty="0">
                <a:solidFill>
                  <a:schemeClr val="bg1"/>
                </a:solidFill>
                <a:latin typeface="Arial" panose="020B0604020202020204" pitchFamily="34" charset="0"/>
                <a:cs typeface="Arial" panose="020B0604020202020204" pitchFamily="34" charset="0"/>
              </a:rPr>
              <a:t>Library</a:t>
            </a:r>
            <a:endParaRPr lang="en-GB" sz="1400" dirty="0">
              <a:latin typeface="Arial" panose="020B0604020202020204" pitchFamily="34" charset="0"/>
              <a:cs typeface="Arial" panose="020B0604020202020204" pitchFamily="34" charset="0"/>
            </a:endParaRPr>
          </a:p>
        </p:txBody>
      </p:sp>
      <p:pic>
        <p:nvPicPr>
          <p:cNvPr id="12" name="Picture 11">
            <a:hlinkClick r:id="" action="ppaction://hlinkshowjump?jump=firs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15" name="Picture 2">
            <a:hlinkClick r:id="" action="ppaction://hlinkshowjump?jump=previous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283968" y="3981215"/>
            <a:ext cx="4393487" cy="2246769"/>
          </a:xfrm>
          <a:prstGeom prst="rect">
            <a:avLst/>
          </a:prstGeom>
          <a:noFill/>
        </p:spPr>
        <p:txBody>
          <a:bodyPr wrap="square" rtlCol="0">
            <a:spAutoFit/>
          </a:bodyPr>
          <a:lstStyle/>
          <a:p>
            <a:pPr algn="r"/>
            <a:r>
              <a:rPr lang="en-GB" sz="2000" dirty="0">
                <a:solidFill>
                  <a:schemeClr val="bg1"/>
                </a:solidFill>
                <a:latin typeface="Arial" panose="020B0604020202020204" pitchFamily="34" charset="0"/>
                <a:cs typeface="Arial" panose="020B0604020202020204" pitchFamily="34" charset="0"/>
              </a:rPr>
              <a:t>Guide to basic searches on key library databases in Medical, Veterinary and Life Sciences by Paul Cannon is licensed under a </a:t>
            </a:r>
            <a:r>
              <a:rPr lang="en-GB" sz="2000" dirty="0">
                <a:solidFill>
                  <a:schemeClr val="bg1"/>
                </a:solidFill>
                <a:latin typeface="Arial" panose="020B0604020202020204" pitchFamily="34" charset="0"/>
                <a:cs typeface="Arial" panose="020B0604020202020204" pitchFamily="34" charset="0"/>
                <a:hlinkClick r:id="rId8"/>
              </a:rPr>
              <a:t>Creative Commons Attribution 4.0 International License</a:t>
            </a:r>
            <a:r>
              <a:rPr lang="en-GB" sz="2000" dirty="0">
                <a:solidFill>
                  <a:schemeClr val="bg1"/>
                </a:solidFill>
                <a:latin typeface="Arial" panose="020B0604020202020204" pitchFamily="34" charset="0"/>
                <a:cs typeface="Arial" panose="020B0604020202020204" pitchFamily="34" charset="0"/>
              </a:rPr>
              <a:t>. Photo by </a:t>
            </a:r>
            <a:r>
              <a:rPr lang="en-GB" sz="2000" dirty="0">
                <a:latin typeface="Arial" panose="020B0604020202020204" pitchFamily="34" charset="0"/>
                <a:cs typeface="Arial" panose="020B0604020202020204" pitchFamily="34" charset="0"/>
                <a:hlinkClick r:id="rId9"/>
              </a:rPr>
              <a:t>Damian </a:t>
            </a:r>
            <a:r>
              <a:rPr lang="en-GB" sz="2000" dirty="0" err="1">
                <a:latin typeface="Arial" panose="020B0604020202020204" pitchFamily="34" charset="0"/>
                <a:cs typeface="Arial" panose="020B0604020202020204" pitchFamily="34" charset="0"/>
                <a:hlinkClick r:id="rId9"/>
              </a:rPr>
              <a:t>Zaleski</a:t>
            </a:r>
            <a:r>
              <a:rPr lang="en-GB" sz="2000" dirty="0">
                <a:latin typeface="Arial" panose="020B0604020202020204" pitchFamily="34" charset="0"/>
                <a:cs typeface="Arial" panose="020B0604020202020204" pitchFamily="34" charset="0"/>
              </a:rPr>
              <a:t> </a:t>
            </a:r>
            <a:r>
              <a:rPr lang="en-GB" sz="2000" dirty="0">
                <a:solidFill>
                  <a:schemeClr val="bg1"/>
                </a:solidFill>
                <a:latin typeface="Arial" panose="020B0604020202020204" pitchFamily="34" charset="0"/>
                <a:cs typeface="Arial" panose="020B0604020202020204" pitchFamily="34" charset="0"/>
              </a:rPr>
              <a:t>on </a:t>
            </a:r>
            <a:r>
              <a:rPr lang="en-GB" sz="2000" dirty="0">
                <a:solidFill>
                  <a:schemeClr val="bg1"/>
                </a:solidFill>
                <a:latin typeface="Arial" panose="020B0604020202020204" pitchFamily="34" charset="0"/>
                <a:cs typeface="Arial" panose="020B0604020202020204" pitchFamily="34" charset="0"/>
                <a:hlinkClick r:id="rId10"/>
              </a:rPr>
              <a:t>Unsplash</a:t>
            </a:r>
            <a:r>
              <a:rPr lang="en-GB" sz="2000" dirty="0">
                <a:solidFill>
                  <a:schemeClr val="bg1"/>
                </a:solidFill>
                <a:latin typeface="Arial" panose="020B0604020202020204" pitchFamily="34" charset="0"/>
                <a:cs typeface="Arial" panose="020B0604020202020204" pitchFamily="34" charset="0"/>
              </a:rPr>
              <a:t>.</a:t>
            </a:r>
          </a:p>
        </p:txBody>
      </p:sp>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08773" y="3572519"/>
            <a:ext cx="838200" cy="295275"/>
          </a:xfrm>
          <a:prstGeom prst="rect">
            <a:avLst/>
          </a:prstGeom>
        </p:spPr>
      </p:pic>
    </p:spTree>
    <p:extLst>
      <p:ext uri="{BB962C8B-B14F-4D97-AF65-F5344CB8AC3E}">
        <p14:creationId xmlns:p14="http://schemas.microsoft.com/office/powerpoint/2010/main" val="3249889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bg1">
              <a:lumMod val="6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2838</TotalTime>
  <Words>590</Words>
  <Application>Microsoft Office PowerPoint</Application>
  <PresentationFormat>On-screen Show (4:3)</PresentationFormat>
  <Paragraphs>72</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Glasgow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 library databases</dc:title>
  <dc:creator>Paul Cannon</dc:creator>
  <cp:lastModifiedBy>Paul Cannon</cp:lastModifiedBy>
  <cp:revision>134</cp:revision>
  <dcterms:created xsi:type="dcterms:W3CDTF">2016-06-07T07:16:38Z</dcterms:created>
  <dcterms:modified xsi:type="dcterms:W3CDTF">2019-05-10T08:08:56Z</dcterms:modified>
</cp:coreProperties>
</file>