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70" r:id="rId2"/>
    <p:sldId id="506" r:id="rId3"/>
    <p:sldId id="505" r:id="rId4"/>
    <p:sldId id="501" r:id="rId5"/>
    <p:sldId id="507" r:id="rId6"/>
    <p:sldId id="499" r:id="rId7"/>
    <p:sldId id="500" r:id="rId8"/>
    <p:sldId id="508" r:id="rId9"/>
    <p:sldId id="504" r:id="rId10"/>
    <p:sldId id="503" r:id="rId11"/>
    <p:sldId id="502" r:id="rId12"/>
    <p:sldId id="436" r:id="rId13"/>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67A7"/>
    <a:srgbClr val="394753"/>
    <a:srgbClr val="003560"/>
    <a:srgbClr val="003865"/>
    <a:srgbClr val="284F76"/>
    <a:srgbClr val="3E474E"/>
    <a:srgbClr val="032952"/>
    <a:srgbClr val="00213B"/>
    <a:srgbClr val="5B5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15"/>
    <p:restoredTop sz="55800"/>
  </p:normalViewPr>
  <p:slideViewPr>
    <p:cSldViewPr snapToGrid="0">
      <p:cViewPr varScale="1">
        <p:scale>
          <a:sx n="106" d="100"/>
          <a:sy n="106" d="100"/>
        </p:scale>
        <p:origin x="3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433B5-D728-E146-B948-C37A5EC05FB8}" type="datetimeFigureOut">
              <a:rPr lang="en-US" smtClean="0"/>
              <a:t>5/24/18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Good morning, I am delighted to be here at the UG to talk about a project which the library, archives and our comes office have worked on with </a:t>
            </a:r>
            <a:r>
              <a:rPr lang="en-GB" sz="1200" b="0" i="0" u="none" strike="noStrike" kern="1200" dirty="0" err="1">
                <a:solidFill>
                  <a:schemeClr val="tx1"/>
                </a:solidFill>
                <a:effectLst/>
                <a:latin typeface="+mn-lt"/>
                <a:ea typeface="+mn-ea"/>
                <a:cs typeface="+mn-cs"/>
              </a:rPr>
              <a:t>EMu</a:t>
            </a:r>
            <a:r>
              <a:rPr lang="en-GB" sz="1200" b="0" i="0" u="none" strike="noStrike" kern="1200" dirty="0">
                <a:solidFill>
                  <a:schemeClr val="tx1"/>
                </a:solidFill>
                <a:effectLst/>
                <a:latin typeface="+mn-lt"/>
                <a:ea typeface="+mn-ea"/>
                <a:cs typeface="+mn-cs"/>
              </a:rPr>
              <a:t> and Sapphire.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My name is William Nixon and I was the project sponsor and this morning’s designated speaker but this presentation and work belongs to Kirsty Menzies our project office and Emma Yan, the project manager. Much thanks to Kirsty in particular for her work in delivering this project and for this </a:t>
            </a:r>
            <a:r>
              <a:rPr lang="en-GB" sz="1200" b="0" i="0" u="none" strike="noStrike" kern="1200" dirty="0" err="1">
                <a:solidFill>
                  <a:schemeClr val="tx1"/>
                </a:solidFill>
                <a:effectLst/>
                <a:latin typeface="+mn-lt"/>
                <a:ea typeface="+mn-ea"/>
                <a:cs typeface="+mn-cs"/>
              </a:rPr>
              <a:t>slidedeck</a:t>
            </a:r>
            <a:r>
              <a:rPr lang="en-GB" sz="1200" b="0" i="0" u="none" strike="noStrike" kern="1200" dirty="0">
                <a:solidFill>
                  <a:schemeClr val="tx1"/>
                </a:solidFill>
                <a:effectLst/>
                <a:latin typeface="+mn-lt"/>
                <a:ea typeface="+mn-ea"/>
                <a:cs typeface="+mn-cs"/>
              </a:rPr>
              <a:t>! </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1</a:t>
            </a:fld>
            <a:endParaRPr lang="en-US"/>
          </a:p>
        </p:txBody>
      </p:sp>
    </p:spTree>
    <p:extLst>
      <p:ext uri="{BB962C8B-B14F-4D97-AF65-F5344CB8AC3E}">
        <p14:creationId xmlns:p14="http://schemas.microsoft.com/office/powerpoint/2010/main" val="37473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ahead the next stage</a:t>
            </a:r>
            <a:r>
              <a:rPr lang="en-GB" baseline="0" dirty="0"/>
              <a:t> for the films project is to get </a:t>
            </a:r>
            <a:r>
              <a:rPr lang="en-GB" baseline="0" dirty="0" err="1"/>
              <a:t>Comms</a:t>
            </a:r>
            <a:r>
              <a:rPr lang="en-GB" baseline="0" dirty="0"/>
              <a:t> to describe and upload their content to </a:t>
            </a:r>
            <a:r>
              <a:rPr lang="en-GB" baseline="0" dirty="0" err="1"/>
              <a:t>EMu</a:t>
            </a:r>
            <a:r>
              <a:rPr lang="en-GB" baseline="0" dirty="0"/>
              <a:t> themselves.  The cataloguing of the films will be done by archives but it makes sense for </a:t>
            </a:r>
            <a:r>
              <a:rPr lang="en-GB" baseline="0" dirty="0" err="1"/>
              <a:t>Comms</a:t>
            </a:r>
            <a:r>
              <a:rPr lang="en-GB" baseline="0" dirty="0"/>
              <a:t> to add the descriptions as they have a detailed knowledge of what the films are about and the information they will be searching on to retrieve films.  Also it is a more efficient use of time for them to write descriptions than for an archives person to watch the films and then describe them.  </a:t>
            </a:r>
          </a:p>
          <a:p>
            <a:endParaRPr lang="en-GB" baseline="0" dirty="0"/>
          </a:p>
          <a:p>
            <a:r>
              <a:rPr lang="en-GB" baseline="0" dirty="0" err="1"/>
              <a:t>Comms</a:t>
            </a:r>
            <a:r>
              <a:rPr lang="en-GB" baseline="0" dirty="0"/>
              <a:t> will not be adding films to </a:t>
            </a:r>
            <a:r>
              <a:rPr lang="en-GB" baseline="0" dirty="0" err="1"/>
              <a:t>EMu</a:t>
            </a:r>
            <a:r>
              <a:rPr lang="en-GB" baseline="0" dirty="0"/>
              <a:t> directly but via an upload system called Sapphire.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Sapphire interface.  Want something quick, easy</a:t>
            </a:r>
            <a:r>
              <a:rPr lang="en-GB" baseline="0" dirty="0"/>
              <a:t> to use, captures essential info.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Cataloguing from </a:t>
            </a:r>
            <a:r>
              <a:rPr lang="en-GB" dirty="0" err="1"/>
              <a:t>Comms</a:t>
            </a:r>
            <a:r>
              <a:rPr lang="en-GB" dirty="0"/>
              <a:t> data via Sapphire?  File naming, descriptions,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Department</a:t>
            </a:r>
            <a:r>
              <a:rPr lang="en-GB" baseline="0" dirty="0"/>
              <a:t> or Unit Name(Creator) : Communications and Public Affairs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Project Title (Title): Title of the film  Note not number at this stage but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Description (Description): Description of content of the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Name of Participants (Control Names): names of people in the films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Date(s) –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Multimedia description needs to contain separate descriptions for each film if more than one uploaded.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Protocols needed – for Project Title so archives can identify new uploads on </a:t>
            </a:r>
            <a:r>
              <a:rPr lang="en-GB" baseline="0" dirty="0" err="1"/>
              <a:t>EMu</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Archivist will then allocate a reference code to the catalogue entry and individual multimedia files (Title), add physical description, add the names of participants in control names, add other control names and terms.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Different needs - </a:t>
            </a:r>
            <a:r>
              <a:rPr lang="en-GB" dirty="0" err="1"/>
              <a:t>Comms</a:t>
            </a:r>
            <a:r>
              <a:rPr lang="en-GB" dirty="0"/>
              <a:t> only keeping what they see as important stuff but archives want the daft stuff too as you want a memory of different aspects of the University – not just the serious research stuff and building redevelopment in the news website but the fun stuff in </a:t>
            </a:r>
            <a:r>
              <a:rPr lang="en-GB" dirty="0" err="1"/>
              <a:t>facebook</a:t>
            </a:r>
            <a:r>
              <a:rPr lang="en-GB" dirty="0"/>
              <a:t>  Team </a:t>
            </a:r>
            <a:r>
              <a:rPr lang="en-GB" dirty="0" err="1"/>
              <a:t>UofG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 using yet as there is a problem with upload size.  Although uploading quickly directly into </a:t>
            </a:r>
            <a:r>
              <a:rPr lang="en-GB" baseline="0" dirty="0" err="1"/>
              <a:t>EMu</a:t>
            </a:r>
            <a:r>
              <a:rPr lang="en-GB" baseline="0" dirty="0"/>
              <a:t> the sapphire system is having problems loading anything over 100MB. The films range from 10-2,600 MB (2.6 GB) and most over 200 MB. </a:t>
            </a:r>
          </a:p>
          <a:p>
            <a:endParaRPr lang="en-GB" dirty="0"/>
          </a:p>
          <a:p>
            <a:r>
              <a:rPr lang="en-GB" dirty="0"/>
              <a:t> </a:t>
            </a:r>
          </a:p>
          <a:p>
            <a:endParaRPr lang="en-GB" dirty="0"/>
          </a:p>
          <a:p>
            <a:pPr marL="347345"/>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10</a:t>
            </a:fld>
            <a:endParaRPr lang="en-US"/>
          </a:p>
        </p:txBody>
      </p:sp>
    </p:spTree>
    <p:extLst>
      <p:ext uri="{BB962C8B-B14F-4D97-AF65-F5344CB8AC3E}">
        <p14:creationId xmlns:p14="http://schemas.microsoft.com/office/powerpoint/2010/main" val="128010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Imu</a:t>
            </a:r>
            <a:r>
              <a:rPr lang="en-GB" dirty="0"/>
              <a:t>  will be the public-facing online catalogue where people will be able to go in and search the content held</a:t>
            </a:r>
            <a:r>
              <a:rPr lang="en-GB" baseline="0" dirty="0"/>
              <a:t> </a:t>
            </a:r>
            <a:r>
              <a:rPr lang="en-GB" dirty="0"/>
              <a:t>in </a:t>
            </a:r>
            <a:r>
              <a:rPr lang="en-GB" dirty="0" err="1"/>
              <a:t>EMu</a:t>
            </a:r>
            <a:r>
              <a:rPr lang="en-GB" dirty="0"/>
              <a:t>.  The Hunterian</a:t>
            </a:r>
            <a:r>
              <a:rPr lang="en-GB" baseline="0" dirty="0"/>
              <a:t> already have a system for searching their collections and it will be along those lines although tailored to be appropriate for archives and spec coll.  From there users will be able to not only search for the films but be able to view them.   Ultimately the ASC catalogues will be imported into </a:t>
            </a:r>
            <a:r>
              <a:rPr lang="en-GB" baseline="0" dirty="0" err="1"/>
              <a:t>EMu</a:t>
            </a:r>
            <a:r>
              <a:rPr lang="en-GB" baseline="0" dirty="0"/>
              <a:t> via magic devised by Mark where existing catalogues will have their fields mapped to those on </a:t>
            </a:r>
            <a:r>
              <a:rPr lang="en-GB" baseline="0" dirty="0" err="1"/>
              <a:t>EMu</a:t>
            </a:r>
            <a:r>
              <a:rPr lang="en-GB" baseline="0" dirty="0"/>
              <a:t>.</a:t>
            </a:r>
          </a:p>
          <a:p>
            <a:endParaRPr lang="en-GB" dirty="0"/>
          </a:p>
          <a:p>
            <a:r>
              <a:rPr lang="en-GB" dirty="0"/>
              <a:t>Future horizons:</a:t>
            </a:r>
          </a:p>
          <a:p>
            <a:r>
              <a:rPr lang="en-GB" dirty="0"/>
              <a:t>Importing archives existing</a:t>
            </a:r>
            <a:r>
              <a:rPr lang="en-GB" baseline="0" dirty="0"/>
              <a:t> </a:t>
            </a:r>
            <a:r>
              <a:rPr lang="en-GB" dirty="0"/>
              <a:t>catalogues and listing new ones directly</a:t>
            </a:r>
            <a:r>
              <a:rPr lang="en-GB" baseline="0" dirty="0"/>
              <a:t> into </a:t>
            </a:r>
            <a:r>
              <a:rPr lang="en-GB" baseline="0" dirty="0" err="1"/>
              <a:t>EMu</a:t>
            </a:r>
            <a:endParaRPr lang="en-GB" dirty="0"/>
          </a:p>
          <a:p>
            <a:r>
              <a:rPr lang="en-GB" dirty="0"/>
              <a:t>Joined up searching between archives, spec </a:t>
            </a:r>
            <a:r>
              <a:rPr lang="en-GB" dirty="0" err="1"/>
              <a:t>coll</a:t>
            </a:r>
            <a:r>
              <a:rPr lang="en-GB" dirty="0"/>
              <a:t> and </a:t>
            </a:r>
            <a:r>
              <a:rPr lang="en-GB" dirty="0" err="1"/>
              <a:t>hunterian</a:t>
            </a:r>
            <a:endParaRPr lang="en-GB" dirty="0"/>
          </a:p>
          <a:p>
            <a:pPr lvl="0"/>
            <a:r>
              <a:rPr lang="en-GB" dirty="0"/>
              <a:t>Linking to Research data, Enlighten, e.g. Sheila Rowan, Nick </a:t>
            </a:r>
            <a:r>
              <a:rPr lang="en-GB" dirty="0" err="1"/>
              <a:t>Kamenos</a:t>
            </a:r>
            <a:endParaRPr lang="en-GB" dirty="0"/>
          </a:p>
          <a:p>
            <a:pPr lvl="0"/>
            <a:r>
              <a:rPr lang="en-GB" dirty="0"/>
              <a:t>Adding digitised analogue footage from</a:t>
            </a:r>
            <a:r>
              <a:rPr lang="en-GB" baseline="0" dirty="0"/>
              <a:t> the archives, which could also be </a:t>
            </a:r>
            <a:r>
              <a:rPr lang="en-GB" dirty="0"/>
              <a:t>used in born-digital material.</a:t>
            </a:r>
          </a:p>
          <a:p>
            <a:pPr lvl="0"/>
            <a:r>
              <a:rPr lang="en-GB" dirty="0"/>
              <a:t>Capturing the web pages and linking to the films</a:t>
            </a:r>
          </a:p>
          <a:p>
            <a:endParaRPr lang="en-GB" dirty="0"/>
          </a:p>
          <a:p>
            <a:endParaRPr lang="en-GB" dirty="0"/>
          </a:p>
          <a:p>
            <a:r>
              <a:rPr lang="en-GB" dirty="0"/>
              <a:t>Image:</a:t>
            </a:r>
            <a:r>
              <a:rPr lang="en-GB" baseline="0" dirty="0"/>
              <a:t> Tower</a:t>
            </a:r>
            <a:endParaRPr lang="en-GB" dirty="0"/>
          </a:p>
          <a:p>
            <a:pPr marL="347345"/>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11</a:t>
            </a:fld>
            <a:endParaRPr lang="en-US"/>
          </a:p>
        </p:txBody>
      </p:sp>
    </p:spTree>
    <p:extLst>
      <p:ext uri="{BB962C8B-B14F-4D97-AF65-F5344CB8AC3E}">
        <p14:creationId xmlns:p14="http://schemas.microsoft.com/office/powerpoint/2010/main" val="167630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02F00-C535-204F-B4B5-528FB2DC4FE2}" type="slidenum">
              <a:rPr lang="en-US" smtClean="0"/>
              <a:t>12</a:t>
            </a:fld>
            <a:endParaRPr lang="en-US"/>
          </a:p>
        </p:txBody>
      </p:sp>
    </p:spTree>
    <p:extLst>
      <p:ext uri="{BB962C8B-B14F-4D97-AF65-F5344CB8AC3E}">
        <p14:creationId xmlns:p14="http://schemas.microsoft.com/office/powerpoint/2010/main" val="71596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So, why bother? Why this project?</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err="1">
                <a:solidFill>
                  <a:schemeClr val="tx1"/>
                </a:solidFill>
                <a:effectLst/>
                <a:latin typeface="+mn-lt"/>
                <a:ea typeface="+mn-ea"/>
                <a:cs typeface="+mn-cs"/>
              </a:rPr>
              <a:t>Comms</a:t>
            </a:r>
            <a:r>
              <a:rPr lang="en-GB" sz="1200" b="0" i="0" u="none" strike="noStrike" kern="1200" dirty="0">
                <a:solidFill>
                  <a:schemeClr val="tx1"/>
                </a:solidFill>
                <a:effectLst/>
                <a:latin typeface="+mn-lt"/>
                <a:ea typeface="+mn-ea"/>
                <a:cs typeface="+mn-cs"/>
              </a:rPr>
              <a:t>  wanted a place where the films could be centrally stored, that would be searchable and easily found by staff.  Films for reference and rushes that could be re-used in future film projects.</a:t>
            </a:r>
            <a:r>
              <a:rPr lang="en-US" sz="1200" b="0" i="0" u="none" strike="noStrike" kern="1200" dirty="0">
                <a:solidFill>
                  <a:schemeClr val="tx1"/>
                </a:solidFill>
                <a:effectLst/>
                <a:latin typeface="+mn-lt"/>
                <a:ea typeface="+mn-ea"/>
                <a:cs typeface="+mn-cs"/>
              </a:rPr>
              <a:t>​</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Archive Services wanted a secure digital repository where the films can be kept safely as a record of life and work of the University and made available to researchers.</a:t>
            </a:r>
            <a:r>
              <a:rPr lang="en-US" sz="1200" b="0" i="0" u="none" strike="noStrike" kern="1200" dirty="0">
                <a:solidFill>
                  <a:schemeClr val="tx1"/>
                </a:solidFill>
                <a:effectLst/>
                <a:latin typeface="+mn-lt"/>
                <a:ea typeface="+mn-ea"/>
                <a:cs typeface="+mn-cs"/>
              </a:rPr>
              <a:t>​</a:t>
            </a:r>
          </a:p>
          <a:p>
            <a:pPr rtl="0" fontAlgn="base"/>
            <a:endParaRPr lang="en-GB" sz="1200" b="0" i="0" u="none" strike="noStrike" kern="1200" dirty="0">
              <a:solidFill>
                <a:schemeClr val="tx1"/>
              </a:solidFill>
              <a:effectLst/>
              <a:latin typeface="+mn-lt"/>
              <a:ea typeface="+mn-ea"/>
              <a:cs typeface="+mn-cs"/>
            </a:endParaRPr>
          </a:p>
          <a:p>
            <a:pPr rtl="0" fontAlgn="base"/>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focus has been on simple tools for the upload, indexing and discovery will be created and the survival of this </a:t>
            </a:r>
          </a:p>
          <a:p>
            <a:r>
              <a:rPr lang="en-GB" sz="1200" b="0" i="0" u="none" strike="noStrike" kern="1200" dirty="0">
                <a:solidFill>
                  <a:schemeClr val="tx1"/>
                </a:solidFill>
                <a:effectLst/>
                <a:latin typeface="+mn-lt"/>
                <a:ea typeface="+mn-ea"/>
                <a:cs typeface="+mn-cs"/>
              </a:rPr>
              <a:t>information will be assured for future generations, in this case Sapphire.</a:t>
            </a:r>
          </a:p>
          <a:p>
            <a:pPr rtl="0" fontAlgn="base"/>
            <a:r>
              <a:rPr lang="en-GB" sz="1200" b="0" i="0" u="none" strike="noStrike"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This project will create a new  secure digital repository to preserve the work of the Communications and Public Affairs Office as they engage society with the world changing work being </a:t>
            </a:r>
          </a:p>
          <a:p>
            <a:r>
              <a:rPr lang="en-GB" sz="1200" b="0" i="0" u="none" strike="noStrike" kern="1200" dirty="0">
                <a:solidFill>
                  <a:schemeClr val="tx1"/>
                </a:solidFill>
                <a:effectLst/>
                <a:latin typeface="+mn-lt"/>
                <a:ea typeface="+mn-ea"/>
                <a:cs typeface="+mn-cs"/>
              </a:rPr>
              <a:t>undertaken in Glasgow today. The repository will contain the multimedia items generated for </a:t>
            </a:r>
          </a:p>
          <a:p>
            <a:r>
              <a:rPr lang="en-GB" sz="1200" b="0" i="0" u="none" strike="noStrike" kern="1200" dirty="0">
                <a:solidFill>
                  <a:schemeClr val="tx1"/>
                </a:solidFill>
                <a:effectLst/>
                <a:latin typeface="+mn-lt"/>
                <a:ea typeface="+mn-ea"/>
                <a:cs typeface="+mn-cs"/>
              </a:rPr>
              <a:t>press releases including photographs and films. They will be indexed and made available to </a:t>
            </a:r>
          </a:p>
          <a:p>
            <a:r>
              <a:rPr lang="en-GB" sz="1200" b="0" i="0" u="none" strike="noStrike" kern="1200" dirty="0">
                <a:solidFill>
                  <a:schemeClr val="tx1"/>
                </a:solidFill>
                <a:effectLst/>
                <a:latin typeface="+mn-lt"/>
                <a:ea typeface="+mn-ea"/>
                <a:cs typeface="+mn-cs"/>
              </a:rPr>
              <a:t>the whole University to maximise the re-use potential in fundraising, public engagement and </a:t>
            </a:r>
          </a:p>
          <a:p>
            <a:r>
              <a:rPr lang="en-GB" sz="1200" b="0" i="0" u="none" strike="noStrike" kern="1200" dirty="0">
                <a:solidFill>
                  <a:schemeClr val="tx1"/>
                </a:solidFill>
                <a:effectLst/>
                <a:latin typeface="+mn-lt"/>
                <a:ea typeface="+mn-ea"/>
                <a:cs typeface="+mn-cs"/>
              </a:rPr>
              <a:t>marketing. This will enable press releases and films to be easily searchable and connected </a:t>
            </a:r>
          </a:p>
          <a:p>
            <a:r>
              <a:rPr lang="en-GB" sz="1200" b="0" i="0" u="none" strike="noStrike" kern="1200" dirty="0">
                <a:solidFill>
                  <a:schemeClr val="tx1"/>
                </a:solidFill>
                <a:effectLst/>
                <a:latin typeface="+mn-lt"/>
                <a:ea typeface="+mn-ea"/>
                <a:cs typeface="+mn-cs"/>
              </a:rPr>
              <a:t>with the Enlighten repository to enrich the auto-generation of material for staff webpages and </a:t>
            </a:r>
          </a:p>
          <a:p>
            <a:r>
              <a:rPr lang="en-GB" sz="1200" b="0" i="0" u="none" strike="noStrike" kern="1200" dirty="0">
                <a:solidFill>
                  <a:schemeClr val="tx1"/>
                </a:solidFill>
                <a:effectLst/>
                <a:latin typeface="+mn-lt"/>
                <a:ea typeface="+mn-ea"/>
                <a:cs typeface="+mn-cs"/>
              </a:rPr>
              <a:t>expert directories.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project created new workflow, catalogue records and a data repository to capture and manage the </a:t>
            </a:r>
          </a:p>
          <a:p>
            <a:r>
              <a:rPr lang="en-GB" sz="1200" b="0" i="0" u="none" strike="noStrike" kern="1200" dirty="0">
                <a:solidFill>
                  <a:schemeClr val="tx1"/>
                </a:solidFill>
                <a:effectLst/>
                <a:latin typeface="+mn-lt"/>
                <a:ea typeface="+mn-ea"/>
                <a:cs typeface="+mn-cs"/>
              </a:rPr>
              <a:t>born digital output of the Communications and Public Affairs Office. The system will </a:t>
            </a:r>
          </a:p>
          <a:p>
            <a:r>
              <a:rPr lang="en-GB" sz="1200" b="0" i="0" u="none" strike="noStrike" kern="1200" dirty="0">
                <a:solidFill>
                  <a:schemeClr val="tx1"/>
                </a:solidFill>
                <a:effectLst/>
                <a:latin typeface="+mn-lt"/>
                <a:ea typeface="+mn-ea"/>
                <a:cs typeface="+mn-cs"/>
              </a:rPr>
              <a:t>empower them to efficiently store and share their output with the rest of the University.</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This project will enable the University Archivists to test a new process for selecting and </a:t>
            </a:r>
          </a:p>
          <a:p>
            <a:r>
              <a:rPr lang="en-GB" sz="1200" b="0" i="0" u="none" strike="noStrike" kern="1200" dirty="0">
                <a:solidFill>
                  <a:schemeClr val="tx1"/>
                </a:solidFill>
                <a:effectLst/>
                <a:latin typeface="+mn-lt"/>
                <a:ea typeface="+mn-ea"/>
                <a:cs typeface="+mn-cs"/>
              </a:rPr>
              <a:t>capturing the University’s historical documents at point of creation. Many documents are in </a:t>
            </a:r>
          </a:p>
          <a:p>
            <a:r>
              <a:rPr lang="en-GB" sz="1200" b="0" i="0" u="none" strike="noStrike" kern="1200" dirty="0">
                <a:solidFill>
                  <a:schemeClr val="tx1"/>
                </a:solidFill>
                <a:effectLst/>
                <a:latin typeface="+mn-lt"/>
                <a:ea typeface="+mn-ea"/>
                <a:cs typeface="+mn-cs"/>
              </a:rPr>
              <a:t>current business systems ensuring their long term survival while that system is live. This </a:t>
            </a:r>
          </a:p>
          <a:p>
            <a:r>
              <a:rPr lang="en-GB" sz="1200" b="0" i="0" u="none" strike="noStrike" kern="1200" dirty="0">
                <a:solidFill>
                  <a:schemeClr val="tx1"/>
                </a:solidFill>
                <a:effectLst/>
                <a:latin typeface="+mn-lt"/>
                <a:ea typeface="+mn-ea"/>
                <a:cs typeface="+mn-cs"/>
              </a:rPr>
              <a:t>project will look at the materials that do not fall within such systems but which would be </a:t>
            </a:r>
          </a:p>
          <a:p>
            <a:r>
              <a:rPr lang="en-GB" sz="1200" b="0" i="0" u="none" strike="noStrike" kern="1200" dirty="0">
                <a:solidFill>
                  <a:schemeClr val="tx1"/>
                </a:solidFill>
                <a:effectLst/>
                <a:latin typeface="+mn-lt"/>
                <a:ea typeface="+mn-ea"/>
                <a:cs typeface="+mn-cs"/>
              </a:rPr>
              <a:t>designated essential to documenting our strategic priorities at any given moment in time. </a:t>
            </a:r>
          </a:p>
          <a:p>
            <a:r>
              <a:rPr lang="en-GB" sz="1200" b="0" i="0" u="none" strike="noStrike" kern="1200" dirty="0">
                <a:solidFill>
                  <a:schemeClr val="tx1"/>
                </a:solidFill>
                <a:effectLst/>
                <a:latin typeface="+mn-lt"/>
                <a:ea typeface="+mn-ea"/>
                <a:cs typeface="+mn-cs"/>
              </a:rPr>
              <a:t>Protecting priority digital materials at an early stage will ensure that our successors have the </a:t>
            </a:r>
          </a:p>
          <a:p>
            <a:r>
              <a:rPr lang="en-GB" sz="1200" b="0" i="0" u="none" strike="noStrike" kern="1200" dirty="0">
                <a:solidFill>
                  <a:schemeClr val="tx1"/>
                </a:solidFill>
                <a:effectLst/>
                <a:latin typeface="+mn-lt"/>
                <a:ea typeface="+mn-ea"/>
                <a:cs typeface="+mn-cs"/>
              </a:rPr>
              <a:t>information they might need to support future marketing and fundraising campaigns in the </a:t>
            </a:r>
          </a:p>
          <a:p>
            <a:r>
              <a:rPr lang="en-GB" sz="1200" b="0" i="0" u="none" strike="noStrike" kern="1200" dirty="0">
                <a:solidFill>
                  <a:schemeClr val="tx1"/>
                </a:solidFill>
                <a:effectLst/>
                <a:latin typeface="+mn-lt"/>
                <a:ea typeface="+mn-ea"/>
                <a:cs typeface="+mn-cs"/>
              </a:rPr>
              <a:t>same way we are using the story of building </a:t>
            </a:r>
            <a:r>
              <a:rPr lang="en-GB" sz="1200" b="0" i="0" u="none" strike="noStrike" kern="1200" dirty="0" err="1">
                <a:solidFill>
                  <a:schemeClr val="tx1"/>
                </a:solidFill>
                <a:effectLst/>
                <a:latin typeface="+mn-lt"/>
                <a:ea typeface="+mn-ea"/>
                <a:cs typeface="+mn-cs"/>
              </a:rPr>
              <a:t>Gilmorehill</a:t>
            </a:r>
            <a:r>
              <a:rPr lang="en-GB" sz="1200" b="0" i="0" u="none" strike="noStrike" kern="1200" dirty="0">
                <a:solidFill>
                  <a:schemeClr val="tx1"/>
                </a:solidFill>
                <a:effectLst/>
                <a:latin typeface="+mn-lt"/>
                <a:ea typeface="+mn-ea"/>
                <a:cs typeface="+mn-cs"/>
              </a:rPr>
              <a:t> to support and enhance campus </a:t>
            </a:r>
          </a:p>
          <a:p>
            <a:r>
              <a:rPr lang="en-GB" sz="1200" b="0" i="0" u="none" strike="noStrike" kern="1200" dirty="0">
                <a:solidFill>
                  <a:schemeClr val="tx1"/>
                </a:solidFill>
                <a:effectLst/>
                <a:latin typeface="+mn-lt"/>
                <a:ea typeface="+mn-ea"/>
                <a:cs typeface="+mn-cs"/>
              </a:rPr>
              <a:t>redevelopment on the Western site today.</a:t>
            </a:r>
          </a:p>
          <a:p>
            <a:endParaRPr lang="en-US" dirty="0">
              <a:cs typeface="Calibri"/>
            </a:endParaRPr>
          </a:p>
          <a:p>
            <a:pPr rtl="0" fontAlgn="base"/>
            <a:endParaRPr lang="en-GB" sz="1200" b="0" i="0" u="none" strike="noStrike" kern="1200" dirty="0">
              <a:solidFill>
                <a:schemeClr val="tx1"/>
              </a:solidFill>
              <a:effectLst/>
              <a:latin typeface="+mn-lt"/>
              <a:ea typeface="+mn-ea"/>
              <a:cs typeface="+mn-cs"/>
            </a:endParaRP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Images: Gravitational Waves - Black Hole</a:t>
            </a:r>
            <a:r>
              <a:rPr lang="en-US" sz="1200" b="0" i="0" u="none" strike="noStrike" kern="1200" dirty="0">
                <a:solidFill>
                  <a:schemeClr val="tx1"/>
                </a:solidFill>
                <a:effectLst/>
                <a:latin typeface="+mn-lt"/>
                <a:ea typeface="+mn-ea"/>
                <a:cs typeface="+mn-cs"/>
              </a:rPr>
              <a:t>​</a:t>
            </a:r>
          </a:p>
          <a:p>
            <a:pPr marL="347345"/>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2</a:t>
            </a:fld>
            <a:endParaRPr lang="en-US"/>
          </a:p>
        </p:txBody>
      </p:sp>
    </p:spTree>
    <p:extLst>
      <p:ext uri="{BB962C8B-B14F-4D97-AF65-F5344CB8AC3E}">
        <p14:creationId xmlns:p14="http://schemas.microsoft.com/office/powerpoint/2010/main" val="66896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working practices of the Communications and Public Affairs Office changed in August </a:t>
            </a:r>
          </a:p>
          <a:p>
            <a:r>
              <a:rPr lang="en-GB" sz="1200" b="0" i="0" u="none" strike="noStrike" kern="1200" dirty="0">
                <a:solidFill>
                  <a:schemeClr val="tx1"/>
                </a:solidFill>
                <a:effectLst/>
                <a:latin typeface="+mn-lt"/>
                <a:ea typeface="+mn-ea"/>
                <a:cs typeface="+mn-cs"/>
              </a:rPr>
              <a:t>2015. The making of short films about key stories has become routine and has been very </a:t>
            </a:r>
          </a:p>
          <a:p>
            <a:r>
              <a:rPr lang="en-GB" sz="1200" b="0" i="0" u="none" strike="noStrike" kern="1200" dirty="0">
                <a:solidFill>
                  <a:schemeClr val="tx1"/>
                </a:solidFill>
                <a:effectLst/>
                <a:latin typeface="+mn-lt"/>
                <a:ea typeface="+mn-ea"/>
                <a:cs typeface="+mn-cs"/>
              </a:rPr>
              <a:t>well received both by the University community and by the national and local media. The </a:t>
            </a:r>
          </a:p>
          <a:p>
            <a:r>
              <a:rPr lang="en-GB" sz="1200" b="0" i="0" u="none" strike="noStrike" kern="1200" dirty="0">
                <a:solidFill>
                  <a:schemeClr val="tx1"/>
                </a:solidFill>
                <a:effectLst/>
                <a:latin typeface="+mn-lt"/>
                <a:ea typeface="+mn-ea"/>
                <a:cs typeface="+mn-cs"/>
              </a:rPr>
              <a:t>relationship between the Communications Team and Archive Services has been </a:t>
            </a:r>
          </a:p>
          <a:p>
            <a:r>
              <a:rPr lang="en-GB" sz="1200" b="0" i="0" u="none" strike="noStrike" kern="1200" dirty="0">
                <a:solidFill>
                  <a:schemeClr val="tx1"/>
                </a:solidFill>
                <a:effectLst/>
                <a:latin typeface="+mn-lt"/>
                <a:ea typeface="+mn-ea"/>
                <a:cs typeface="+mn-cs"/>
              </a:rPr>
              <a:t>strengthened by the appetite of audiences for historical angles on current stories and the </a:t>
            </a:r>
          </a:p>
          <a:p>
            <a:r>
              <a:rPr lang="en-GB" sz="1200" b="0" i="0" u="none" strike="noStrike" kern="1200" dirty="0">
                <a:solidFill>
                  <a:schemeClr val="tx1"/>
                </a:solidFill>
                <a:effectLst/>
                <a:latin typeface="+mn-lt"/>
                <a:ea typeface="+mn-ea"/>
                <a:cs typeface="+mn-cs"/>
              </a:rPr>
              <a:t>strong imagery required in the film making process. Press releases and press cuttings are </a:t>
            </a:r>
          </a:p>
          <a:p>
            <a:r>
              <a:rPr lang="en-GB" sz="1200" b="0" i="0" u="none" strike="noStrike" kern="1200" dirty="0">
                <a:solidFill>
                  <a:schemeClr val="tx1"/>
                </a:solidFill>
                <a:effectLst/>
                <a:latin typeface="+mn-lt"/>
                <a:ea typeface="+mn-ea"/>
                <a:cs typeface="+mn-cs"/>
              </a:rPr>
              <a:t>an important resource in the University Archive and this project will ensure this continues to </a:t>
            </a:r>
          </a:p>
          <a:p>
            <a:r>
              <a:rPr lang="en-GB" sz="1200" b="0" i="0" u="none" strike="noStrike" kern="1200" dirty="0">
                <a:solidFill>
                  <a:schemeClr val="tx1"/>
                </a:solidFill>
                <a:effectLst/>
                <a:latin typeface="+mn-lt"/>
                <a:ea typeface="+mn-ea"/>
                <a:cs typeface="+mn-cs"/>
              </a:rPr>
              <a:t>the case by preserving them in a central data repository. These materials have a wide </a:t>
            </a:r>
          </a:p>
          <a:p>
            <a:r>
              <a:rPr lang="en-GB" sz="1200" b="0" i="0" u="none" strike="noStrike" kern="1200" dirty="0">
                <a:solidFill>
                  <a:schemeClr val="tx1"/>
                </a:solidFill>
                <a:effectLst/>
                <a:latin typeface="+mn-lt"/>
                <a:ea typeface="+mn-ea"/>
                <a:cs typeface="+mn-cs"/>
              </a:rPr>
              <a:t>potential appeal for enhancing webpages and for use at events. Creating the right storage </a:t>
            </a:r>
          </a:p>
          <a:p>
            <a:r>
              <a:rPr lang="en-GB" sz="1200" b="0" i="0" u="none" strike="noStrike" kern="1200" dirty="0">
                <a:solidFill>
                  <a:schemeClr val="tx1"/>
                </a:solidFill>
                <a:effectLst/>
                <a:latin typeface="+mn-lt"/>
                <a:ea typeface="+mn-ea"/>
                <a:cs typeface="+mn-cs"/>
              </a:rPr>
              <a:t>and access tools will be beneficial to current and future University Services staff</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University Archive has been the central place of deposit for the University’s records </a:t>
            </a:r>
          </a:p>
          <a:p>
            <a:r>
              <a:rPr lang="en-GB" sz="1200" b="0" i="0" u="none" strike="noStrike" kern="1200" dirty="0">
                <a:solidFill>
                  <a:schemeClr val="tx1"/>
                </a:solidFill>
                <a:effectLst/>
                <a:latin typeface="+mn-lt"/>
                <a:ea typeface="+mn-ea"/>
                <a:cs typeface="+mn-cs"/>
              </a:rPr>
              <a:t>since the appointment of the first archivist in 1955. Included are the records of previous </a:t>
            </a:r>
          </a:p>
          <a:p>
            <a:r>
              <a:rPr lang="en-GB" sz="1200" b="0" i="0" u="none" strike="noStrike" kern="1200" dirty="0">
                <a:solidFill>
                  <a:schemeClr val="tx1"/>
                </a:solidFill>
                <a:effectLst/>
                <a:latin typeface="+mn-lt"/>
                <a:ea typeface="+mn-ea"/>
                <a:cs typeface="+mn-cs"/>
              </a:rPr>
              <a:t>generations which are being used extensively for the Fundraising Campaign to engage </a:t>
            </a:r>
          </a:p>
          <a:p>
            <a:r>
              <a:rPr lang="en-GB" sz="1200" b="0" i="0" u="none" strike="noStrike" kern="1200" dirty="0">
                <a:solidFill>
                  <a:schemeClr val="tx1"/>
                </a:solidFill>
                <a:effectLst/>
                <a:latin typeface="+mn-lt"/>
                <a:ea typeface="+mn-ea"/>
                <a:cs typeface="+mn-cs"/>
              </a:rPr>
              <a:t>audiences</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3</a:t>
            </a:fld>
            <a:endParaRPr lang="en-US"/>
          </a:p>
        </p:txBody>
      </p:sp>
    </p:spTree>
    <p:extLst>
      <p:ext uri="{BB962C8B-B14F-4D97-AF65-F5344CB8AC3E}">
        <p14:creationId xmlns:p14="http://schemas.microsoft.com/office/powerpoint/2010/main" val="323719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Films – Capture different aspects of life and work of the University. News tends to be more serious items showcasing the high quality outputs, including; awards for staff; innovative and world-changing research; University rankings; major funding awards – all promoting the University as a world-class institution.  Also updating people on what is happening on campus with events and building developments. Social media captures a more diverse picture of the University, from the ground-breaking stuff to the lighter-hearted side of student experience and university community.  See from the images used in this presentation – all taken from </a:t>
            </a:r>
            <a:r>
              <a:rPr lang="en-GB" sz="1200" b="0" i="0" u="none" strike="noStrike" kern="1200" dirty="0" err="1">
                <a:solidFill>
                  <a:schemeClr val="tx1"/>
                </a:solidFill>
                <a:effectLst/>
                <a:latin typeface="+mn-lt"/>
                <a:ea typeface="+mn-ea"/>
                <a:cs typeface="+mn-cs"/>
              </a:rPr>
              <a:t>Comms</a:t>
            </a:r>
            <a:r>
              <a:rPr lang="en-GB" sz="1200" b="0" i="0" u="none" strike="noStrike" kern="1200" dirty="0">
                <a:solidFill>
                  <a:schemeClr val="tx1"/>
                </a:solidFill>
                <a:effectLst/>
                <a:latin typeface="+mn-lt"/>
                <a:ea typeface="+mn-ea"/>
                <a:cs typeface="+mn-cs"/>
              </a:rPr>
              <a:t> films.</a:t>
            </a:r>
            <a:r>
              <a:rPr lang="en-US" sz="1200" b="0" i="0" u="none" strike="noStrike" kern="1200" dirty="0">
                <a:solidFill>
                  <a:schemeClr val="tx1"/>
                </a:solidFill>
                <a:effectLst/>
                <a:latin typeface="+mn-lt"/>
                <a:ea typeface="+mn-ea"/>
                <a:cs typeface="+mn-cs"/>
              </a:rPr>
              <a:t>​</a:t>
            </a:r>
          </a:p>
          <a:p>
            <a:pPr marL="347345"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347345" marR="0" lvl="0" indent="0" algn="l" defTabSz="914400" rtl="0" eaLnBrk="1" fontAlgn="auto" latinLnBrk="0" hangingPunct="1">
              <a:lnSpc>
                <a:spcPct val="100000"/>
              </a:lnSpc>
              <a:spcBef>
                <a:spcPts val="0"/>
              </a:spcBef>
              <a:spcAft>
                <a:spcPts val="0"/>
              </a:spcAft>
              <a:buClrTx/>
              <a:buSzTx/>
              <a:buFontTx/>
              <a:buNone/>
              <a:tabLst/>
              <a:defRPr/>
            </a:pPr>
            <a:r>
              <a:rPr lang="en-GB" dirty="0"/>
              <a:t>All the films were held on a couple of computers</a:t>
            </a:r>
            <a:r>
              <a:rPr lang="en-GB" baseline="0" dirty="0"/>
              <a:t> in the </a:t>
            </a:r>
            <a:r>
              <a:rPr lang="en-GB" baseline="0" dirty="0" err="1"/>
              <a:t>Comms</a:t>
            </a:r>
            <a:r>
              <a:rPr lang="en-GB" baseline="0" dirty="0"/>
              <a:t> office, filed in folders by name of who had produced them, no naming convention.  Downloaded the films as mp4 files onto an external hard driver in order reflecting that of the computers they had been taken from and noting the date of the original film files. The files were taken back to archives for the next stage. The hard drive also provided a back-up until a secure management system was in place.</a:t>
            </a:r>
          </a:p>
          <a:p>
            <a:pPr marL="347345"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4</a:t>
            </a:fld>
            <a:endParaRPr lang="en-US"/>
          </a:p>
        </p:txBody>
      </p:sp>
    </p:spTree>
    <p:extLst>
      <p:ext uri="{BB962C8B-B14F-4D97-AF65-F5344CB8AC3E}">
        <p14:creationId xmlns:p14="http://schemas.microsoft.com/office/powerpoint/2010/main" val="165508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rPr>
              <a:t>EMu</a:t>
            </a:r>
            <a:r>
              <a:rPr lang="en-GB" dirty="0">
                <a:solidFill>
                  <a:schemeClr val="bg1"/>
                </a:solidFill>
              </a:rPr>
              <a:t> a collections management system offered by </a:t>
            </a:r>
            <a:r>
              <a:rPr lang="en-GB" dirty="0" err="1">
                <a:solidFill>
                  <a:schemeClr val="bg1"/>
                </a:solidFill>
              </a:rPr>
              <a:t>Axiell</a:t>
            </a:r>
            <a:r>
              <a:rPr lang="en-GB" dirty="0">
                <a:solidFill>
                  <a:schemeClr val="bg1"/>
                </a:solidFill>
              </a:rPr>
              <a:t> who also provide</a:t>
            </a:r>
            <a:r>
              <a:rPr lang="en-GB" baseline="0" dirty="0">
                <a:solidFill>
                  <a:schemeClr val="bg1"/>
                </a:solidFill>
              </a:rPr>
              <a:t> Calm and Adlib</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bg1"/>
                </a:solidFill>
              </a:rPr>
              <a:t>Used by museums and archives across the world - support base from </a:t>
            </a:r>
            <a:r>
              <a:rPr lang="en-GB" baseline="0" dirty="0" err="1">
                <a:solidFill>
                  <a:schemeClr val="bg1"/>
                </a:solidFill>
              </a:rPr>
              <a:t>Axiell</a:t>
            </a:r>
            <a:r>
              <a:rPr lang="en-GB" baseline="0" dirty="0">
                <a:solidFill>
                  <a:schemeClr val="bg1"/>
                </a:solidFill>
              </a:rPr>
              <a:t> and the wide user- community, tailored to our needs, international reputation, longevity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Used by The</a:t>
            </a:r>
            <a:r>
              <a:rPr lang="en-GB" baseline="0" dirty="0">
                <a:solidFill>
                  <a:schemeClr val="bg1"/>
                </a:solidFill>
              </a:rPr>
              <a:t> Hunterian for its collections – joined up collections.  </a:t>
            </a:r>
            <a:endParaRPr lang="en-GB" dirty="0">
              <a:solidFill>
                <a:schemeClr val="bg1"/>
              </a:solidFill>
            </a:endParaRPr>
          </a:p>
          <a:p>
            <a:endParaRPr lang="en-GB" dirty="0"/>
          </a:p>
          <a:p>
            <a:endParaRPr lang="en-GB" dirty="0"/>
          </a:p>
          <a:p>
            <a:r>
              <a:rPr lang="en-GB" dirty="0"/>
              <a:t>Image:</a:t>
            </a:r>
            <a:r>
              <a:rPr lang="en-GB" baseline="0" dirty="0"/>
              <a:t> Fly larvae in Zika Virus research.</a:t>
            </a:r>
            <a:endParaRPr lang="en-GB" dirty="0"/>
          </a:p>
          <a:p>
            <a:pPr marL="347345"/>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5</a:t>
            </a:fld>
            <a:endParaRPr lang="en-US"/>
          </a:p>
        </p:txBody>
      </p:sp>
    </p:spTree>
    <p:extLst>
      <p:ext uri="{BB962C8B-B14F-4D97-AF65-F5344CB8AC3E}">
        <p14:creationId xmlns:p14="http://schemas.microsoft.com/office/powerpoint/2010/main" val="344191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films were held on a couple of computers</a:t>
            </a:r>
            <a:r>
              <a:rPr lang="en-GB" baseline="0" dirty="0"/>
              <a:t> in the </a:t>
            </a:r>
            <a:r>
              <a:rPr lang="en-GB" baseline="0" dirty="0" err="1"/>
              <a:t>Comms</a:t>
            </a:r>
            <a:r>
              <a:rPr lang="en-GB" baseline="0" dirty="0"/>
              <a:t> office, filed in folders by name of who had produced them, no naming convention.  Downloaded the films as mp4 files onto an external hard driver in order reflecting that of the computers they had been taken from and noting the date of the original film files. The files were taken back to archives for the next stage. The hard drive also provided a back-up until a secure management system was in place.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Work was still being done on the live </a:t>
            </a:r>
            <a:r>
              <a:rPr lang="en-GB" baseline="0" dirty="0" err="1"/>
              <a:t>EMu</a:t>
            </a:r>
            <a:r>
              <a:rPr lang="en-GB" baseline="0" dirty="0"/>
              <a:t> system so until it was ready I practised using the test system. </a:t>
            </a:r>
            <a:r>
              <a:rPr lang="en-GB" dirty="0"/>
              <a:t>Orla had been</a:t>
            </a:r>
            <a:r>
              <a:rPr lang="en-GB" baseline="0" dirty="0"/>
              <a:t> working on the project before me and left guidelines on the process.  I listed all the films on a spreadsheet with file location, date, project, file name and reviewed each film writing a short description to include the subject matter, people in it and types of camera shots.  Doing both these tasks got a feel for how </a:t>
            </a:r>
            <a:r>
              <a:rPr lang="en-GB" baseline="0" dirty="0" err="1"/>
              <a:t>EMu</a:t>
            </a:r>
            <a:r>
              <a:rPr lang="en-GB" baseline="0" dirty="0"/>
              <a:t> worked but also how the films could be catalogued and arranged within the system.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Now familiar with using </a:t>
            </a:r>
            <a:r>
              <a:rPr lang="en-GB" baseline="0" dirty="0" err="1"/>
              <a:t>EMu</a:t>
            </a:r>
            <a:r>
              <a:rPr lang="en-GB" baseline="0" dirty="0"/>
              <a:t> on the test system and having all the descriptions and films ready to upload meant that when the live </a:t>
            </a:r>
            <a:r>
              <a:rPr lang="en-GB" baseline="0" dirty="0" err="1"/>
              <a:t>EMu</a:t>
            </a:r>
            <a:r>
              <a:rPr lang="en-GB" baseline="0" dirty="0"/>
              <a:t> system was ready it would be a quick process to catalogue and upload the films – or so I thought.</a:t>
            </a:r>
          </a:p>
          <a:p>
            <a:endParaRPr lang="en-GB" dirty="0"/>
          </a:p>
          <a:p>
            <a:endParaRPr lang="en-GB" dirty="0"/>
          </a:p>
          <a:p>
            <a:r>
              <a:rPr lang="en-GB" dirty="0"/>
              <a:t>Images:</a:t>
            </a:r>
            <a:r>
              <a:rPr lang="en-GB" baseline="0" dirty="0"/>
              <a:t> Maths &amp; Stats building</a:t>
            </a:r>
            <a:endParaRPr lang="en-GB" dirty="0"/>
          </a:p>
          <a:p>
            <a:pPr marL="347345"/>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6</a:t>
            </a:fld>
            <a:endParaRPr lang="en-US"/>
          </a:p>
        </p:txBody>
      </p:sp>
    </p:spTree>
    <p:extLst>
      <p:ext uri="{BB962C8B-B14F-4D97-AF65-F5344CB8AC3E}">
        <p14:creationId xmlns:p14="http://schemas.microsoft.com/office/powerpoint/2010/main" val="325456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a:r>
              <a:rPr lang="en-GB" sz="1200" b="0" i="0" u="none" strike="noStrike" kern="1200" dirty="0">
                <a:solidFill>
                  <a:schemeClr val="tx1"/>
                </a:solidFill>
                <a:effectLst/>
                <a:latin typeface="+mn-lt"/>
                <a:ea typeface="+mn-ea"/>
                <a:cs typeface="+mn-cs"/>
              </a:rPr>
              <a:t> </a:t>
            </a:r>
            <a:endParaRPr lang="en-US" dirty="0">
              <a:solidFill>
                <a:srgbClr val="000000"/>
              </a:solidFill>
              <a:cs typeface="Calibri"/>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7</a:t>
            </a:fld>
            <a:endParaRPr lang="en-US"/>
          </a:p>
        </p:txBody>
      </p:sp>
    </p:spTree>
    <p:extLst>
      <p:ext uri="{BB962C8B-B14F-4D97-AF65-F5344CB8AC3E}">
        <p14:creationId xmlns:p14="http://schemas.microsoft.com/office/powerpoint/2010/main" val="3376335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Lightweight web interface for web users</a:t>
            </a:r>
          </a:p>
          <a:p>
            <a:r>
              <a:rPr lang="en-GB" sz="1200" kern="1200" dirty="0">
                <a:solidFill>
                  <a:schemeClr val="tx1"/>
                </a:solidFill>
                <a:effectLst/>
                <a:latin typeface="+mn-lt"/>
                <a:ea typeface="+mn-ea"/>
                <a:cs typeface="+mn-cs"/>
              </a:rPr>
              <a:t>Still have guidelines e.g. around date but will be done in consultation with the department</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Description &gt; Catalogue module (scope and content)</a:t>
            </a:r>
          </a:p>
          <a:p>
            <a:r>
              <a:rPr lang="en-GB" sz="1200" kern="1200" dirty="0">
                <a:solidFill>
                  <a:schemeClr val="tx1"/>
                </a:solidFill>
                <a:effectLst/>
                <a:latin typeface="+mn-lt"/>
                <a:ea typeface="+mn-ea"/>
                <a:cs typeface="+mn-cs"/>
              </a:rPr>
              <a:t>Multimedia &gt; Multimedia module - just cut and paste</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has been shortened, did take 20 seconds can be up to 2 minutes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Save Successful only briefly appears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Automatically tagged as Archive Collection and Archive upload in the background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now see everything which is in Archive Collection and Upload - this is a review file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Need to then do the controlled access term, date, parties, rights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Control Names &gt; from Notes to party record (or create new one)</a:t>
            </a:r>
          </a:p>
          <a:p>
            <a:r>
              <a:rPr lang="en-GB" sz="1200" kern="1200" dirty="0">
                <a:solidFill>
                  <a:schemeClr val="tx1"/>
                </a:solidFill>
                <a:effectLst/>
                <a:latin typeface="+mn-lt"/>
                <a:ea typeface="+mn-ea"/>
                <a:cs typeface="+mn-cs"/>
              </a:rPr>
              <a:t>Control Terms</a:t>
            </a:r>
          </a:p>
        </p:txBody>
      </p:sp>
      <p:sp>
        <p:nvSpPr>
          <p:cNvPr id="4" name="Slide Number Placeholder 3"/>
          <p:cNvSpPr>
            <a:spLocks noGrp="1"/>
          </p:cNvSpPr>
          <p:nvPr>
            <p:ph type="sldNum" sz="quarter" idx="10"/>
          </p:nvPr>
        </p:nvSpPr>
        <p:spPr/>
        <p:txBody>
          <a:bodyPr/>
          <a:lstStyle/>
          <a:p>
            <a:fld id="{34A02F00-C535-204F-B4B5-528FB2DC4FE2}" type="slidenum">
              <a:rPr lang="en-US" smtClean="0"/>
              <a:t>8</a:t>
            </a:fld>
            <a:endParaRPr lang="en-US"/>
          </a:p>
        </p:txBody>
      </p:sp>
    </p:spTree>
    <p:extLst>
      <p:ext uri="{BB962C8B-B14F-4D97-AF65-F5344CB8AC3E}">
        <p14:creationId xmlns:p14="http://schemas.microsoft.com/office/powerpoint/2010/main" val="323408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a:r>
              <a:rPr lang="en-US" dirty="0">
                <a:solidFill>
                  <a:srgbClr val="000000"/>
                </a:solidFill>
                <a:cs typeface="Calibri"/>
              </a:rPr>
              <a:t>Initially a 100MB limit on the upload – have tested upload up to 2 gig but focus here on future proofing</a:t>
            </a:r>
          </a:p>
          <a:p>
            <a:pPr marL="347345"/>
            <a:r>
              <a:rPr lang="en-US" dirty="0">
                <a:solidFill>
                  <a:srgbClr val="000000"/>
                </a:solidFill>
                <a:cs typeface="Calibri"/>
              </a:rPr>
              <a:t>Number of fields for end user – balancing </a:t>
            </a:r>
          </a:p>
          <a:p>
            <a:pPr marL="347345"/>
            <a:r>
              <a:rPr lang="en-US" dirty="0" err="1">
                <a:solidFill>
                  <a:srgbClr val="000000"/>
                </a:solidFill>
                <a:cs typeface="Calibri"/>
              </a:rPr>
              <a:t>Catloguing</a:t>
            </a:r>
            <a:r>
              <a:rPr lang="en-US" dirty="0">
                <a:solidFill>
                  <a:srgbClr val="000000"/>
                </a:solidFill>
                <a:cs typeface="Calibri"/>
              </a:rPr>
              <a:t> the material &gt; still need to do the processing but need to capture what we </a:t>
            </a:r>
            <a:r>
              <a:rPr lang="en-US" dirty="0" err="1">
                <a:solidFill>
                  <a:srgbClr val="000000"/>
                </a:solidFill>
                <a:cs typeface="Calibri"/>
              </a:rPr>
              <a:t>cn</a:t>
            </a:r>
            <a:r>
              <a:rPr lang="en-US" dirty="0">
                <a:solidFill>
                  <a:srgbClr val="000000"/>
                </a:solidFill>
                <a:cs typeface="Calibri"/>
              </a:rPr>
              <a:t> </a:t>
            </a:r>
          </a:p>
        </p:txBody>
      </p:sp>
      <p:sp>
        <p:nvSpPr>
          <p:cNvPr id="4" name="Slide Number Placeholder 3"/>
          <p:cNvSpPr>
            <a:spLocks noGrp="1"/>
          </p:cNvSpPr>
          <p:nvPr>
            <p:ph type="sldNum" sz="quarter" idx="10"/>
          </p:nvPr>
        </p:nvSpPr>
        <p:spPr/>
        <p:txBody>
          <a:bodyPr/>
          <a:lstStyle/>
          <a:p>
            <a:fld id="{34A02F00-C535-204F-B4B5-528FB2DC4FE2}" type="slidenum">
              <a:rPr lang="en-US" smtClean="0"/>
              <a:t>9</a:t>
            </a:fld>
            <a:endParaRPr lang="en-US"/>
          </a:p>
        </p:txBody>
      </p:sp>
    </p:spTree>
    <p:extLst>
      <p:ext uri="{BB962C8B-B14F-4D97-AF65-F5344CB8AC3E}">
        <p14:creationId xmlns:p14="http://schemas.microsoft.com/office/powerpoint/2010/main" val="58348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a:t>Click to add text</a:t>
            </a:r>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a:t>Click to add text</a:t>
            </a:r>
          </a:p>
        </p:txBody>
      </p:sp>
    </p:spTree>
    <p:extLst>
      <p:ext uri="{BB962C8B-B14F-4D97-AF65-F5344CB8AC3E}">
        <p14:creationId xmlns:p14="http://schemas.microsoft.com/office/powerpoint/2010/main" val="117478152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Lst>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2400" y="3939902"/>
            <a:ext cx="789540" cy="1033043"/>
          </a:xfrm>
          <a:prstGeom prst="rect">
            <a:avLst/>
          </a:prstGeom>
        </p:spPr>
      </p:pic>
      <p:sp>
        <p:nvSpPr>
          <p:cNvPr id="6" name="Title 1">
            <a:extLst>
              <a:ext uri="{FF2B5EF4-FFF2-40B4-BE49-F238E27FC236}">
                <a16:creationId xmlns:a16="http://schemas.microsoft.com/office/drawing/2014/main" id="{342D661D-1C99-C146-901E-B2E00233B8CD}"/>
              </a:ext>
            </a:extLst>
          </p:cNvPr>
          <p:cNvSpPr>
            <a:spLocks noGrp="1"/>
          </p:cNvSpPr>
          <p:nvPr>
            <p:ph type="title"/>
          </p:nvPr>
        </p:nvSpPr>
        <p:spPr>
          <a:xfrm>
            <a:off x="467546" y="1250950"/>
            <a:ext cx="5900597" cy="1314232"/>
          </a:xfrm>
          <a:prstGeom prst="rect">
            <a:avLst/>
          </a:prstGeom>
        </p:spPr>
        <p:txBody>
          <a:bodyPr anchor="t"/>
          <a:lstStyle/>
          <a:p>
            <a:pPr>
              <a:defRPr/>
            </a:pPr>
            <a:r>
              <a:rPr lang="en-US" dirty="0"/>
              <a:t>Lights, Camera, Deposit:</a:t>
            </a:r>
            <a:br>
              <a:rPr lang="en-US" dirty="0"/>
            </a:br>
            <a:r>
              <a:rPr lang="en-US" dirty="0"/>
              <a:t>Using </a:t>
            </a:r>
            <a:r>
              <a:rPr lang="en-US" dirty="0" err="1"/>
              <a:t>EMu</a:t>
            </a:r>
            <a:r>
              <a:rPr lang="en-US" dirty="0"/>
              <a:t> and Sapphire to create a Digital Media Repository</a:t>
            </a:r>
            <a:endParaRPr lang="en-US" dirty="0">
              <a:solidFill>
                <a:schemeClr val="tx1"/>
              </a:solidFill>
              <a:ea typeface="+mj-ea"/>
            </a:endParaRPr>
          </a:p>
        </p:txBody>
      </p:sp>
      <p:sp>
        <p:nvSpPr>
          <p:cNvPr id="7" name="Content Placeholder 2">
            <a:extLst>
              <a:ext uri="{FF2B5EF4-FFF2-40B4-BE49-F238E27FC236}">
                <a16:creationId xmlns:a16="http://schemas.microsoft.com/office/drawing/2014/main" id="{96ACB264-22F0-FA45-BB5F-C1707292D05F}"/>
              </a:ext>
            </a:extLst>
          </p:cNvPr>
          <p:cNvSpPr txBox="1">
            <a:spLocks/>
          </p:cNvSpPr>
          <p:nvPr/>
        </p:nvSpPr>
        <p:spPr bwMode="auto">
          <a:xfrm>
            <a:off x="467546" y="2571750"/>
            <a:ext cx="6178183" cy="100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4445" indent="0"/>
            <a:r>
              <a:rPr lang="en-US" altLang="en-US" sz="2000" kern="0" dirty="0">
                <a:solidFill>
                  <a:schemeClr val="bg1"/>
                </a:solidFill>
                <a:latin typeface="Arial" charset="0"/>
                <a:ea typeface="ヒラギノ角ゴ Pro W3" charset="-128"/>
                <a:cs typeface="ヒラギノ角ゴ Pro W3" charset="-128"/>
              </a:rPr>
              <a:t>@</a:t>
            </a:r>
            <a:r>
              <a:rPr lang="en-US" altLang="en-US" sz="2000" kern="0" dirty="0" err="1">
                <a:solidFill>
                  <a:schemeClr val="bg1"/>
                </a:solidFill>
                <a:latin typeface="Arial" charset="0"/>
                <a:ea typeface="ヒラギノ角ゴ Pro W3" charset="-128"/>
                <a:cs typeface="ヒラギノ角ゴ Pro W3" charset="-128"/>
              </a:rPr>
              <a:t>WilliamJNixon</a:t>
            </a:r>
            <a:r>
              <a:rPr lang="en-US" altLang="en-US" sz="2000" kern="0" dirty="0">
                <a:solidFill>
                  <a:schemeClr val="bg1"/>
                </a:solidFill>
                <a:latin typeface="Arial" charset="0"/>
                <a:ea typeface="ヒラギノ角ゴ Pro W3" charset="-128"/>
                <a:cs typeface="ヒラギノ角ゴ Pro W3" charset="-128"/>
              </a:rPr>
              <a:t>, Kirsty Menzies, Emma Yan</a:t>
            </a:r>
            <a:br>
              <a:rPr lang="en-US" altLang="en-US" sz="2000" kern="0" dirty="0">
                <a:solidFill>
                  <a:srgbClr val="FFFFFE"/>
                </a:solidFill>
                <a:latin typeface="Arial" charset="0"/>
                <a:ea typeface="ヒラギノ角ゴ Pro W3" charset="-128"/>
                <a:cs typeface="Arial"/>
              </a:rPr>
            </a:br>
            <a:r>
              <a:rPr lang="en-US" altLang="en-US" sz="2000" kern="0" dirty="0">
                <a:solidFill>
                  <a:schemeClr val="bg1"/>
                </a:solidFill>
                <a:latin typeface="Arial" charset="0"/>
                <a:ea typeface="ヒラギノ角ゴ Pro W3" charset="-128"/>
                <a:cs typeface="Arial"/>
              </a:rPr>
              <a:t>University of Glasgow Library, Information Services</a:t>
            </a:r>
            <a:endParaRPr lang="en-US" dirty="0"/>
          </a:p>
          <a:p>
            <a:pPr marL="4445" indent="0"/>
            <a:r>
              <a:rPr lang="en-US" altLang="en-US" sz="2000" kern="0">
                <a:solidFill>
                  <a:schemeClr val="bg1"/>
                </a:solidFill>
                <a:latin typeface="Arial" charset="0"/>
                <a:ea typeface="ヒラギノ角ゴ Pro W3" charset="-128"/>
                <a:cs typeface="Arial"/>
              </a:rPr>
              <a:t>#AxiellEU2018</a:t>
            </a:r>
            <a:endParaRPr lang="en-US" altLang="en-US" sz="2000" kern="0" dirty="0">
              <a:solidFill>
                <a:schemeClr val="bg1"/>
              </a:solidFill>
              <a:latin typeface="Arial" charset="0"/>
              <a:ea typeface="ヒラギノ角ゴ Pro W3" charset="-128"/>
              <a:cs typeface="ヒラギノ角ゴ Pro W3" charset="-128"/>
            </a:endParaRPr>
          </a:p>
          <a:p>
            <a:r>
              <a:rPr lang="en-US" altLang="en-US" sz="2000" kern="0" dirty="0">
                <a:solidFill>
                  <a:schemeClr val="bg1"/>
                </a:solidFill>
                <a:latin typeface="Arial" charset="0"/>
                <a:ea typeface="ヒラギノ角ゴ Pro W3" charset="-128"/>
                <a:cs typeface="ヒラギノ角ゴ Pro W3" charset="-128"/>
              </a:rPr>
              <a:t>24th May, 2018</a:t>
            </a:r>
            <a:endParaRPr lang="en-US" altLang="en-US" sz="2000" kern="0" dirty="0">
              <a:solidFill>
                <a:schemeClr val="bg1"/>
              </a:solidFill>
              <a:latin typeface="Arial" charset="0"/>
              <a:ea typeface="ヒラギノ角ゴ Pro W3" charset="-128"/>
              <a:cs typeface="Arial"/>
            </a:endParaRPr>
          </a:p>
        </p:txBody>
      </p:sp>
    </p:spTree>
    <p:extLst>
      <p:ext uri="{BB962C8B-B14F-4D97-AF65-F5344CB8AC3E}">
        <p14:creationId xmlns:p14="http://schemas.microsoft.com/office/powerpoint/2010/main" val="58777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Sapphire</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sz="1800" kern="0" dirty="0">
                <a:solidFill>
                  <a:schemeClr val="tx1"/>
                </a:solidFill>
                <a:latin typeface="Arial" panose="020B0604020202020204" pitchFamily="34" charset="0"/>
                <a:cs typeface="Arial" panose="020B0604020202020204" pitchFamily="34" charset="0"/>
              </a:rPr>
              <a:t>Capture essential information from the </a:t>
            </a:r>
            <a:r>
              <a:rPr lang="en-GB" sz="1800" kern="0" dirty="0" err="1">
                <a:solidFill>
                  <a:schemeClr val="tx1"/>
                </a:solidFill>
                <a:latin typeface="Arial" panose="020B0604020202020204" pitchFamily="34" charset="0"/>
                <a:cs typeface="Arial" panose="020B0604020202020204" pitchFamily="34" charset="0"/>
              </a:rPr>
              <a:t>Comms</a:t>
            </a:r>
            <a:r>
              <a:rPr lang="en-GB" sz="1800" kern="0" dirty="0">
                <a:solidFill>
                  <a:schemeClr val="tx1"/>
                </a:solidFill>
                <a:latin typeface="Arial" panose="020B0604020202020204" pitchFamily="34" charset="0"/>
                <a:cs typeface="Arial" panose="020B0604020202020204" pitchFamily="34" charset="0"/>
              </a:rPr>
              <a:t> Team including:</a:t>
            </a:r>
          </a:p>
          <a:p>
            <a:pPr marL="0" indent="0"/>
            <a:endParaRPr lang="en-GB" sz="1800" kern="0" dirty="0">
              <a:solidFill>
                <a:schemeClr val="tx1"/>
              </a:solidFill>
              <a:latin typeface="Arial" panose="020B0604020202020204" pitchFamily="34" charset="0"/>
              <a:cs typeface="Arial" panose="020B0604020202020204" pitchFamily="34" charset="0"/>
            </a:endParaRPr>
          </a:p>
          <a:p>
            <a:pPr marL="285750" lvl="0" indent="-285750" fontAlgn="auto">
              <a:spcBef>
                <a:spcPts val="0"/>
              </a:spcBef>
              <a:spcAft>
                <a:spcPts val="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Project Title (Title)</a:t>
            </a:r>
          </a:p>
          <a:p>
            <a:pPr marL="285750" lvl="0" indent="-285750" fontAlgn="auto">
              <a:spcBef>
                <a:spcPts val="0"/>
              </a:spcBef>
              <a:spcAft>
                <a:spcPts val="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Description (Description)</a:t>
            </a:r>
          </a:p>
          <a:p>
            <a:pPr marL="285750" lvl="0" indent="-285750" fontAlgn="auto">
              <a:spcBef>
                <a:spcPts val="0"/>
              </a:spcBef>
              <a:spcAft>
                <a:spcPts val="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Name of Participants (Control Names)</a:t>
            </a:r>
          </a:p>
          <a:p>
            <a:pPr marL="285750" lvl="0" indent="-285750" fontAlgn="auto">
              <a:spcBef>
                <a:spcPts val="0"/>
              </a:spcBef>
              <a:spcAft>
                <a:spcPts val="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Date(s)</a:t>
            </a:r>
            <a:endParaRPr lang="en-GB" kern="0" dirty="0">
              <a:solidFill>
                <a:schemeClr val="tx1"/>
              </a:solidFill>
              <a:latin typeface="Arial" panose="020B0604020202020204" pitchFamily="34" charset="0"/>
              <a:cs typeface="Arial" panose="020B0604020202020204" pitchFamily="34" charset="0"/>
            </a:endParaRPr>
          </a:p>
          <a:p>
            <a:pPr marL="0" indent="0"/>
            <a:endParaRPr lang="en-GB" kern="0" dirty="0">
              <a:solidFill>
                <a:schemeClr val="tx1"/>
              </a:solidFill>
              <a:latin typeface="Arial" panose="020B0604020202020204" pitchFamily="34" charset="0"/>
              <a:cs typeface="Arial" panose="020B0604020202020204" pitchFamily="34" charset="0"/>
            </a:endParaRPr>
          </a:p>
        </p:txBody>
      </p:sp>
      <p:pic>
        <p:nvPicPr>
          <p:cNvPr id="16386" name="Picture 2" descr="A screenshot of a social media post&#10;&#10;Description generated with very high confidence">
            <a:extLst>
              <a:ext uri="{FF2B5EF4-FFF2-40B4-BE49-F238E27FC236}">
                <a16:creationId xmlns:a16="http://schemas.microsoft.com/office/drawing/2014/main" id="{5E94388F-8BFB-2E44-8621-F20DBD8BA3D1}"/>
              </a:ext>
            </a:extLst>
          </p:cNvPr>
          <p:cNvPicPr>
            <a:picLocks noChangeAspect="1" noChangeArrowheads="1"/>
          </p:cNvPicPr>
          <p:nvPr/>
        </p:nvPicPr>
        <p:blipFill>
          <a:blip r:embed="rId4"/>
          <a:srcRect/>
          <a:stretch>
            <a:fillRect/>
          </a:stretch>
        </p:blipFill>
        <p:spPr bwMode="auto">
          <a:xfrm>
            <a:off x="4283968" y="1592401"/>
            <a:ext cx="4753446" cy="231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Next Steps</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285750" indent="-285750">
              <a:buFont typeface="Arial" panose="020B0604020202020204" pitchFamily="34" charset="0"/>
              <a:buChar char="•"/>
            </a:pPr>
            <a:r>
              <a:rPr lang="en-GB" sz="1800" kern="0" dirty="0" err="1">
                <a:solidFill>
                  <a:schemeClr val="tx1"/>
                </a:solidFill>
                <a:latin typeface="Arial" panose="020B0604020202020204" pitchFamily="34" charset="0"/>
                <a:cs typeface="Arial" panose="020B0604020202020204" pitchFamily="34" charset="0"/>
              </a:rPr>
              <a:t>IMu</a:t>
            </a: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Embedded with </a:t>
            </a:r>
            <a:r>
              <a:rPr lang="en-GB" sz="1800" kern="0" dirty="0" err="1">
                <a:solidFill>
                  <a:schemeClr val="tx1"/>
                </a:solidFill>
                <a:latin typeface="Arial" panose="020B0604020202020204" pitchFamily="34" charset="0"/>
                <a:cs typeface="Arial" panose="020B0604020202020204" pitchFamily="34" charset="0"/>
              </a:rPr>
              <a:t>Comms</a:t>
            </a: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Beyond </a:t>
            </a:r>
            <a:r>
              <a:rPr lang="en-GB" sz="1800" kern="0" dirty="0" err="1">
                <a:solidFill>
                  <a:schemeClr val="tx1"/>
                </a:solidFill>
                <a:latin typeface="Arial" panose="020B0604020202020204" pitchFamily="34" charset="0"/>
                <a:cs typeface="Arial" panose="020B0604020202020204" pitchFamily="34" charset="0"/>
              </a:rPr>
              <a:t>Comms</a:t>
            </a: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Guidelines</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Summer rollout</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Other content</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Digital Preservation</a:t>
            </a:r>
          </a:p>
        </p:txBody>
      </p:sp>
      <p:pic>
        <p:nvPicPr>
          <p:cNvPr id="5" name="Picture 4">
            <a:extLst>
              <a:ext uri="{FF2B5EF4-FFF2-40B4-BE49-F238E27FC236}">
                <a16:creationId xmlns:a16="http://schemas.microsoft.com/office/drawing/2014/main" id="{AF8D1649-A4DB-7343-BA0B-39BE80C42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714" y="685801"/>
            <a:ext cx="4495772" cy="3765962"/>
          </a:xfrm>
          <a:prstGeom prst="rect">
            <a:avLst/>
          </a:prstGeom>
        </p:spPr>
      </p:pic>
    </p:spTree>
    <p:extLst>
      <p:ext uri="{BB962C8B-B14F-4D97-AF65-F5344CB8AC3E}">
        <p14:creationId xmlns:p14="http://schemas.microsoft.com/office/powerpoint/2010/main" val="35574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Title 1"/>
          <p:cNvSpPr>
            <a:spLocks noGrp="1"/>
          </p:cNvSpPr>
          <p:nvPr>
            <p:ph type="title"/>
          </p:nvPr>
        </p:nvSpPr>
        <p:spPr>
          <a:xfrm>
            <a:off x="467544" y="1250950"/>
            <a:ext cx="5184775" cy="1320800"/>
          </a:xfrm>
          <a:prstGeom prst="rect">
            <a:avLst/>
          </a:prstGeom>
        </p:spPr>
        <p:txBody>
          <a:bodyPr/>
          <a:lstStyle/>
          <a:p>
            <a:pPr>
              <a:defRPr/>
            </a:pPr>
            <a:r>
              <a:rPr lang="en-US" dirty="0">
                <a:solidFill>
                  <a:schemeClr val="bg1"/>
                </a:solidFill>
              </a:rPr>
              <a:t>Thanks (and Questions)</a:t>
            </a:r>
            <a:endParaRPr lang="en-US" dirty="0">
              <a:solidFill>
                <a:schemeClr val="bg1"/>
              </a:solidFill>
              <a:ea typeface="+mj-ea"/>
            </a:endParaRPr>
          </a:p>
        </p:txBody>
      </p:sp>
      <p:sp>
        <p:nvSpPr>
          <p:cNvPr id="25" name="Content Placeholder 2"/>
          <p:cNvSpPr>
            <a:spLocks noGrp="1"/>
          </p:cNvSpPr>
          <p:nvPr>
            <p:ph idx="4294967295"/>
          </p:nvPr>
        </p:nvSpPr>
        <p:spPr bwMode="auto">
          <a:xfrm>
            <a:off x="467544" y="2571749"/>
            <a:ext cx="7776864" cy="17492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0"/>
            <a:r>
              <a:rPr lang="en-US" altLang="en-US" sz="2800" b="1" spc="-10" dirty="0">
                <a:solidFill>
                  <a:schemeClr val="bg1"/>
                </a:solidFill>
                <a:latin typeface="Arial" charset="0"/>
                <a:cs typeface="Arial" charset="0"/>
              </a:rPr>
              <a:t>Acknowledgements</a:t>
            </a:r>
          </a:p>
          <a:p>
            <a:pPr marL="0"/>
            <a:r>
              <a:rPr lang="en-US" altLang="en-US" sz="1800" b="1" dirty="0">
                <a:solidFill>
                  <a:schemeClr val="bg1"/>
                </a:solidFill>
                <a:latin typeface="Arial" charset="0"/>
                <a:ea typeface="ヒラギノ角ゴ Pro W3" charset="-128"/>
                <a:cs typeface="ヒラギノ角ゴ Pro W3" charset="-128"/>
              </a:rPr>
              <a:t>Moira Rankin</a:t>
            </a:r>
          </a:p>
          <a:p>
            <a:pPr marL="0"/>
            <a:r>
              <a:rPr lang="en-US" altLang="en-US" sz="1800" b="1" dirty="0">
                <a:solidFill>
                  <a:schemeClr val="bg1"/>
                </a:solidFill>
                <a:latin typeface="Arial" charset="0"/>
                <a:ea typeface="ヒラギノ角ゴ Pro W3" charset="-128"/>
                <a:cs typeface="ヒラギノ角ゴ Pro W3" charset="-128"/>
              </a:rPr>
              <a:t>Kirsty Menzies</a:t>
            </a:r>
          </a:p>
          <a:p>
            <a:pPr marL="0"/>
            <a:r>
              <a:rPr lang="en-US" altLang="en-US" sz="1800" b="1" dirty="0">
                <a:solidFill>
                  <a:schemeClr val="bg1"/>
                </a:solidFill>
                <a:latin typeface="Arial" charset="0"/>
                <a:ea typeface="ヒラギノ角ゴ Pro W3" charset="-128"/>
                <a:cs typeface="ヒラギノ角ゴ Pro W3" charset="-128"/>
              </a:rPr>
              <a:t>Emma Yan</a:t>
            </a:r>
            <a:endParaRPr lang="en-US" altLang="en-US" sz="1800" b="1" dirty="0">
              <a:solidFill>
                <a:schemeClr val="bg1"/>
              </a:solidFill>
              <a:latin typeface="Arial" charset="0"/>
              <a:ea typeface="ヒラギノ角ゴ Pro W3" charset="-128"/>
              <a:cs typeface="Arial"/>
            </a:endParaRPr>
          </a:p>
          <a:p>
            <a:pPr marL="0"/>
            <a:r>
              <a:rPr lang="en-US" altLang="en-US" sz="1800" b="1" dirty="0">
                <a:solidFill>
                  <a:schemeClr val="bg1"/>
                </a:solidFill>
                <a:latin typeface="Arial" charset="0"/>
                <a:ea typeface="ヒラギノ角ゴ Pro W3" charset="-128"/>
                <a:cs typeface="ヒラギノ角ゴ Pro W3" charset="-128"/>
              </a:rPr>
              <a:t>University Services Innovation Fund</a:t>
            </a:r>
          </a:p>
          <a:p>
            <a:pPr marL="0"/>
            <a:endParaRPr lang="en-US" altLang="en-US" dirty="0">
              <a:solidFill>
                <a:schemeClr val="bg1"/>
              </a:solidFill>
              <a:latin typeface="Arial" charset="0"/>
              <a:ea typeface="ヒラギノ角ゴ Pro W3" charset="-128"/>
              <a:cs typeface="ヒラギノ角ゴ Pro W3" charset="-128"/>
            </a:endParaRPr>
          </a:p>
        </p:txBody>
      </p:sp>
      <p:grpSp>
        <p:nvGrpSpPr>
          <p:cNvPr id="36" name="Group 35"/>
          <p:cNvGrpSpPr/>
          <p:nvPr/>
        </p:nvGrpSpPr>
        <p:grpSpPr>
          <a:xfrm>
            <a:off x="6596152" y="4321035"/>
            <a:ext cx="2584360" cy="639175"/>
            <a:chOff x="6596152" y="4321035"/>
            <a:chExt cx="2584360" cy="639175"/>
          </a:xfrm>
        </p:grpSpPr>
        <p:sp>
          <p:nvSpPr>
            <p:cNvPr id="37" name="TextBox 36"/>
            <p:cNvSpPr txBox="1"/>
            <p:nvPr/>
          </p:nvSpPr>
          <p:spPr>
            <a:xfrm>
              <a:off x="6596152" y="4321035"/>
              <a:ext cx="2584360" cy="369332"/>
            </a:xfrm>
            <a:prstGeom prst="rect">
              <a:avLst/>
            </a:prstGeom>
            <a:noFill/>
            <a:effectLst>
              <a:outerShdw blurRad="1270000" dist="50800" dir="5400000" sx="200000" sy="200000" algn="ctr" rotWithShape="0">
                <a:schemeClr val="tx1"/>
              </a:outerShdw>
            </a:effectLst>
          </p:spPr>
          <p:txBody>
            <a:bodyPr wrap="square" rtlCol="0">
              <a:spAutoFit/>
            </a:bodyPr>
            <a:lstStyle/>
            <a:p>
              <a:r>
                <a:rPr lang="en-US" sz="1800" b="1">
                  <a:solidFill>
                    <a:schemeClr val="bg1"/>
                  </a:solidFill>
                </a:rPr>
                <a:t>#</a:t>
              </a:r>
              <a:r>
                <a:rPr lang="en-US" sz="1800" b="1" err="1">
                  <a:solidFill>
                    <a:schemeClr val="bg1"/>
                  </a:solidFill>
                </a:rPr>
                <a:t>UofGWorldChangers</a:t>
              </a:r>
              <a:endParaRPr lang="en-US" sz="1800" b="1">
                <a:solidFill>
                  <a:schemeClr val="bg1"/>
                </a:solidFill>
              </a:endParaRPr>
            </a:p>
          </p:txBody>
        </p:sp>
        <p:grpSp>
          <p:nvGrpSpPr>
            <p:cNvPr id="38" name="Group 37"/>
            <p:cNvGrpSpPr/>
            <p:nvPr/>
          </p:nvGrpSpPr>
          <p:grpSpPr>
            <a:xfrm>
              <a:off x="6732240" y="4713989"/>
              <a:ext cx="2127863" cy="246221"/>
              <a:chOff x="6372200" y="4380462"/>
              <a:chExt cx="2127863" cy="246221"/>
            </a:xfrm>
          </p:grpSpPr>
          <p:sp>
            <p:nvSpPr>
              <p:cNvPr id="39" name="TextBox 38"/>
              <p:cNvSpPr txBox="1"/>
              <p:nvPr/>
            </p:nvSpPr>
            <p:spPr>
              <a:xfrm>
                <a:off x="7380312" y="4380462"/>
                <a:ext cx="1119751" cy="246221"/>
              </a:xfrm>
              <a:prstGeom prst="rect">
                <a:avLst/>
              </a:prstGeom>
              <a:noFill/>
            </p:spPr>
            <p:txBody>
              <a:bodyPr wrap="square" rtlCol="0">
                <a:spAutoFit/>
              </a:bodyPr>
              <a:lstStyle/>
              <a:p>
                <a:r>
                  <a:rPr lang="en-US" sz="1000" b="1">
                    <a:solidFill>
                      <a:schemeClr val="bg1"/>
                    </a:solidFill>
                    <a:ea typeface="Arial" charset="0"/>
                    <a:cs typeface="Arial" charset="0"/>
                  </a:rPr>
                  <a:t>@</a:t>
                </a:r>
                <a:r>
                  <a:rPr lang="en-US" sz="1000" b="1" err="1">
                    <a:solidFill>
                      <a:schemeClr val="bg1"/>
                    </a:solidFill>
                    <a:ea typeface="Arial" charset="0"/>
                    <a:cs typeface="Arial" charset="0"/>
                  </a:rPr>
                  <a:t>UofGlasgow</a:t>
                </a:r>
                <a:endParaRPr lang="en-US" sz="1000" b="1">
                  <a:solidFill>
                    <a:schemeClr val="bg1"/>
                  </a:solidFill>
                  <a:ea typeface="Arial" charset="0"/>
                  <a:cs typeface="Arial" charset="0"/>
                </a:endParaRPr>
              </a:p>
            </p:txBody>
          </p:sp>
          <p:grpSp>
            <p:nvGrpSpPr>
              <p:cNvPr id="40" name="Group 39"/>
              <p:cNvGrpSpPr/>
              <p:nvPr/>
            </p:nvGrpSpPr>
            <p:grpSpPr>
              <a:xfrm>
                <a:off x="6372200" y="4400085"/>
                <a:ext cx="986878" cy="202182"/>
                <a:chOff x="5868219" y="4773800"/>
                <a:chExt cx="986878" cy="202182"/>
              </a:xfrm>
            </p:grpSpPr>
            <p:pic>
              <p:nvPicPr>
                <p:cNvPr id="41" name="Picture 40"/>
                <p:cNvPicPr>
                  <a:picLocks noChangeAspect="1"/>
                </p:cNvPicPr>
                <p:nvPr/>
              </p:nvPicPr>
              <p:blipFill>
                <a:blip r:embed="rId4"/>
                <a:stretch>
                  <a:fillRect/>
                </a:stretch>
              </p:blipFill>
              <p:spPr>
                <a:xfrm>
                  <a:off x="6372200" y="4773800"/>
                  <a:ext cx="242653" cy="201600"/>
                </a:xfrm>
                <a:prstGeom prst="rect">
                  <a:avLst/>
                </a:prstGeom>
              </p:spPr>
            </p:pic>
            <p:pic>
              <p:nvPicPr>
                <p:cNvPr id="42" name="Picture 4" descr="C:\Users\am384c\Desktop\snapch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326" y="4773800"/>
                  <a:ext cx="202181" cy="2021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497" y="4773800"/>
                  <a:ext cx="201600" cy="201600"/>
                </a:xfrm>
                <a:prstGeom prst="rect">
                  <a:avLst/>
                </a:prstGeom>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8219" y="4778594"/>
                  <a:ext cx="197388" cy="197388"/>
                </a:xfrm>
                <a:prstGeom prst="rect">
                  <a:avLst/>
                </a:prstGeom>
              </p:spPr>
            </p:pic>
          </p:grpSp>
        </p:grpSp>
      </p:grpSp>
    </p:spTree>
    <p:extLst>
      <p:ext uri="{BB962C8B-B14F-4D97-AF65-F5344CB8AC3E}">
        <p14:creationId xmlns:p14="http://schemas.microsoft.com/office/powerpoint/2010/main" val="208389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Background</a:t>
            </a:r>
          </a:p>
        </p:txBody>
      </p:sp>
      <p:pic>
        <p:nvPicPr>
          <p:cNvPr id="8" name="Picture 7">
            <a:extLst>
              <a:ext uri="{FF2B5EF4-FFF2-40B4-BE49-F238E27FC236}">
                <a16:creationId xmlns:a16="http://schemas.microsoft.com/office/drawing/2014/main" id="{6C28A552-04D2-2E4B-914F-B6063D9F9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668" y="693634"/>
            <a:ext cx="4860032" cy="3600781"/>
          </a:xfrm>
          <a:prstGeom prst="rect">
            <a:avLst/>
          </a:prstGeom>
        </p:spPr>
      </p:pic>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sz="1800" b="1" kern="0" dirty="0">
                <a:solidFill>
                  <a:schemeClr val="tx1"/>
                </a:solidFill>
                <a:latin typeface="Arial" panose="020B0604020202020204" pitchFamily="34" charset="0"/>
                <a:cs typeface="Arial" panose="020B0604020202020204" pitchFamily="34" charset="0"/>
              </a:rPr>
              <a:t>Aim: </a:t>
            </a:r>
            <a:r>
              <a:rPr lang="en-GB" sz="1800" kern="0" dirty="0">
                <a:solidFill>
                  <a:schemeClr val="tx1"/>
                </a:solidFill>
                <a:latin typeface="Arial" panose="020B0604020202020204" pitchFamily="34" charset="0"/>
                <a:cs typeface="Arial" panose="020B0604020202020204" pitchFamily="34" charset="0"/>
              </a:rPr>
              <a:t>To create a </a:t>
            </a:r>
            <a:r>
              <a:rPr lang="en-GB" sz="1800" b="1" kern="0" dirty="0">
                <a:solidFill>
                  <a:schemeClr val="tx1"/>
                </a:solidFill>
                <a:latin typeface="Arial" panose="020B0604020202020204" pitchFamily="34" charset="0"/>
                <a:cs typeface="Arial" panose="020B0604020202020204" pitchFamily="34" charset="0"/>
              </a:rPr>
              <a:t>secure</a:t>
            </a:r>
            <a:r>
              <a:rPr lang="en-GB" sz="1800" kern="0" dirty="0">
                <a:solidFill>
                  <a:schemeClr val="tx1"/>
                </a:solidFill>
                <a:latin typeface="Arial" panose="020B0604020202020204" pitchFamily="34" charset="0"/>
                <a:cs typeface="Arial" panose="020B0604020202020204" pitchFamily="34" charset="0"/>
              </a:rPr>
              <a:t> and </a:t>
            </a:r>
            <a:r>
              <a:rPr lang="en-GB" sz="1800" b="1" kern="0" dirty="0">
                <a:solidFill>
                  <a:schemeClr val="tx1"/>
                </a:solidFill>
                <a:latin typeface="Arial" panose="020B0604020202020204" pitchFamily="34" charset="0"/>
                <a:cs typeface="Arial" panose="020B0604020202020204" pitchFamily="34" charset="0"/>
              </a:rPr>
              <a:t>searchable</a:t>
            </a:r>
            <a:r>
              <a:rPr lang="en-GB" sz="1800" kern="0" dirty="0">
                <a:solidFill>
                  <a:schemeClr val="tx1"/>
                </a:solidFill>
                <a:latin typeface="Arial" panose="020B0604020202020204" pitchFamily="34" charset="0"/>
                <a:cs typeface="Arial" panose="020B0604020202020204" pitchFamily="34" charset="0"/>
              </a:rPr>
              <a:t> repository for the born-digital films created by the </a:t>
            </a:r>
            <a:r>
              <a:rPr lang="en-GB" sz="1800" kern="0" dirty="0" err="1">
                <a:solidFill>
                  <a:schemeClr val="tx1"/>
                </a:solidFill>
                <a:latin typeface="Arial" panose="020B0604020202020204" pitchFamily="34" charset="0"/>
                <a:cs typeface="Arial" panose="020B0604020202020204" pitchFamily="34" charset="0"/>
              </a:rPr>
              <a:t>Comms</a:t>
            </a:r>
            <a:r>
              <a:rPr lang="en-GB" sz="1800" kern="0" dirty="0">
                <a:solidFill>
                  <a:schemeClr val="tx1"/>
                </a:solidFill>
                <a:latin typeface="Arial" panose="020B0604020202020204" pitchFamily="34" charset="0"/>
                <a:cs typeface="Arial" panose="020B0604020202020204" pitchFamily="34" charset="0"/>
              </a:rPr>
              <a:t> &amp; Public Affairs Office.</a:t>
            </a:r>
          </a:p>
          <a:p>
            <a:pPr marL="0" indent="0"/>
            <a:endParaRPr lang="en-GB" kern="0" dirty="0">
              <a:solidFill>
                <a:schemeClr val="tx1"/>
              </a:solidFill>
              <a:latin typeface="Arial" panose="020B0604020202020204" pitchFamily="34" charset="0"/>
              <a:cs typeface="Arial" panose="020B0604020202020204" pitchFamily="34" charset="0"/>
            </a:endParaRPr>
          </a:p>
          <a:p>
            <a:pPr marL="0" indent="0"/>
            <a:r>
              <a:rPr lang="en-GB" sz="1800" b="1" kern="0" dirty="0">
                <a:solidFill>
                  <a:schemeClr val="tx1"/>
                </a:solidFill>
                <a:latin typeface="Arial" panose="020B0604020202020204" pitchFamily="34" charset="0"/>
                <a:cs typeface="Arial" panose="020B0604020202020204" pitchFamily="34" charset="0"/>
              </a:rPr>
              <a:t>Stakeholders</a:t>
            </a:r>
          </a:p>
          <a:p>
            <a:pPr>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Library &amp; Archives</a:t>
            </a:r>
          </a:p>
          <a:p>
            <a:pPr>
              <a:buFont typeface="Arial" panose="020B0604020202020204" pitchFamily="34" charset="0"/>
              <a:buChar char="•"/>
            </a:pPr>
            <a:r>
              <a:rPr lang="en-GB" sz="1800" kern="0" dirty="0" err="1">
                <a:solidFill>
                  <a:schemeClr val="tx1"/>
                </a:solidFill>
                <a:latin typeface="Arial" panose="020B0604020202020204" pitchFamily="34" charset="0"/>
                <a:cs typeface="Arial" panose="020B0604020202020204" pitchFamily="34" charset="0"/>
              </a:rPr>
              <a:t>Comms</a:t>
            </a:r>
            <a:r>
              <a:rPr lang="en-GB" sz="1800" kern="0" dirty="0">
                <a:solidFill>
                  <a:schemeClr val="tx1"/>
                </a:solidFill>
                <a:latin typeface="Arial" panose="020B0604020202020204" pitchFamily="34" charset="0"/>
                <a:cs typeface="Arial" panose="020B0604020202020204" pitchFamily="34" charset="0"/>
              </a:rPr>
              <a:t> &amp; Public Affairs Office</a:t>
            </a:r>
          </a:p>
          <a:p>
            <a:pPr marL="0" indent="0"/>
            <a:r>
              <a:rPr lang="en-GB" sz="1800" b="1" kern="0" dirty="0">
                <a:solidFill>
                  <a:schemeClr val="tx1"/>
                </a:solidFill>
                <a:latin typeface="Arial" panose="020B0604020202020204" pitchFamily="34" charset="0"/>
                <a:cs typeface="Arial" panose="020B0604020202020204" pitchFamily="34" charset="0"/>
              </a:rPr>
              <a:t>Funding</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US Innovation Fund</a:t>
            </a:r>
          </a:p>
          <a:p>
            <a:pPr>
              <a:buFont typeface="Arial" panose="020B0604020202020204" pitchFamily="34" charset="0"/>
              <a:buChar char="•"/>
            </a:pPr>
            <a:endParaRPr lang="en-GB" sz="1800"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103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Wider Context</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4032449"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Explosion of Born Digital content</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Digital Preservation</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Digital Preservation Policy</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Extending use of </a:t>
            </a:r>
            <a:r>
              <a:rPr lang="en-GB" sz="1800" kern="0" dirty="0" err="1">
                <a:solidFill>
                  <a:schemeClr val="tx1"/>
                </a:solidFill>
                <a:latin typeface="Arial" panose="020B0604020202020204" pitchFamily="34" charset="0"/>
                <a:cs typeface="Arial" panose="020B0604020202020204" pitchFamily="34" charset="0"/>
              </a:rPr>
              <a:t>EMu</a:t>
            </a:r>
            <a:r>
              <a:rPr lang="en-GB" sz="1800" kern="0" dirty="0">
                <a:solidFill>
                  <a:schemeClr val="tx1"/>
                </a:solidFill>
                <a:latin typeface="Arial" panose="020B0604020202020204" pitchFamily="34" charset="0"/>
                <a:cs typeface="Arial" panose="020B0604020202020204" pitchFamily="34" charset="0"/>
              </a:rPr>
              <a:t>/</a:t>
            </a:r>
            <a:r>
              <a:rPr lang="en-GB" sz="1800" kern="0" dirty="0" err="1">
                <a:solidFill>
                  <a:schemeClr val="tx1"/>
                </a:solidFill>
                <a:latin typeface="Arial" panose="020B0604020202020204" pitchFamily="34" charset="0"/>
                <a:cs typeface="Arial" panose="020B0604020202020204" pitchFamily="34" charset="0"/>
              </a:rPr>
              <a:t>Imu</a:t>
            </a: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Challenge of the Digital for </a:t>
            </a:r>
            <a:r>
              <a:rPr lang="en-GB" sz="1800" kern="0" dirty="0" err="1">
                <a:solidFill>
                  <a:schemeClr val="tx1"/>
                </a:solidFill>
                <a:latin typeface="Arial" panose="020B0604020202020204" pitchFamily="34" charset="0"/>
                <a:cs typeface="Arial" panose="020B0604020202020204" pitchFamily="34" charset="0"/>
              </a:rPr>
              <a:t>Comms</a:t>
            </a: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800"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kern="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kern="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D57EBB-0CA9-5B46-9279-127A218CFCBA}"/>
              </a:ext>
            </a:extLst>
          </p:cNvPr>
          <p:cNvPicPr>
            <a:picLocks noChangeAspect="1"/>
          </p:cNvPicPr>
          <p:nvPr/>
        </p:nvPicPr>
        <p:blipFill rotWithShape="1">
          <a:blip r:embed="rId4">
            <a:extLst>
              <a:ext uri="{28A0092B-C50C-407E-A947-70E740481C1C}">
                <a14:useLocalDpi xmlns:a14="http://schemas.microsoft.com/office/drawing/2010/main" val="0"/>
              </a:ext>
            </a:extLst>
          </a:blip>
          <a:srcRect t="13803"/>
          <a:stretch/>
        </p:blipFill>
        <p:spPr>
          <a:xfrm>
            <a:off x="4572000" y="1079500"/>
            <a:ext cx="4416587" cy="2775857"/>
          </a:xfrm>
          <a:prstGeom prst="rect">
            <a:avLst/>
          </a:prstGeom>
        </p:spPr>
      </p:pic>
    </p:spTree>
    <p:extLst>
      <p:ext uri="{BB962C8B-B14F-4D97-AF65-F5344CB8AC3E}">
        <p14:creationId xmlns:p14="http://schemas.microsoft.com/office/powerpoint/2010/main" val="78154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The Films</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sz="1800" b="1" kern="0" dirty="0">
                <a:solidFill>
                  <a:schemeClr val="tx1"/>
                </a:solidFill>
                <a:latin typeface="Arial" panose="020B0604020202020204" pitchFamily="34" charset="0"/>
                <a:cs typeface="Arial" panose="020B0604020202020204" pitchFamily="34" charset="0"/>
              </a:rPr>
              <a:t>Films produced since 2015 for </a:t>
            </a:r>
          </a:p>
          <a:p>
            <a:pPr marL="285750" indent="-285750">
              <a:buFont typeface="Arial" panose="020B0604020202020204" pitchFamily="34" charset="0"/>
              <a:buChar char="•"/>
            </a:pPr>
            <a:r>
              <a:rPr lang="en-GB" sz="1800" kern="0" dirty="0" err="1">
                <a:solidFill>
                  <a:schemeClr val="tx1"/>
                </a:solidFill>
                <a:latin typeface="Arial" panose="020B0604020202020204" pitchFamily="34" charset="0"/>
                <a:cs typeface="Arial" panose="020B0604020202020204" pitchFamily="34" charset="0"/>
              </a:rPr>
              <a:t>UoG</a:t>
            </a:r>
            <a:r>
              <a:rPr lang="en-GB" sz="1800" kern="0" dirty="0">
                <a:solidFill>
                  <a:schemeClr val="tx1"/>
                </a:solidFill>
                <a:latin typeface="Arial" panose="020B0604020202020204" pitchFamily="34" charset="0"/>
                <a:cs typeface="Arial" panose="020B0604020202020204" pitchFamily="34" charset="0"/>
              </a:rPr>
              <a:t> website </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Facebook </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Twitter</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YouTube</a:t>
            </a:r>
          </a:p>
          <a:p>
            <a:pPr marL="0" indent="0"/>
            <a:r>
              <a:rPr lang="en-GB" sz="1800" b="1" kern="0" dirty="0">
                <a:solidFill>
                  <a:schemeClr val="tx1"/>
                </a:solidFill>
                <a:latin typeface="Arial" panose="020B0604020202020204" pitchFamily="34" charset="0"/>
                <a:cs typeface="Arial" panose="020B0604020202020204" pitchFamily="34" charset="0"/>
              </a:rPr>
              <a:t>Funding</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Research  &amp; Learning</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People, &amp; Events </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Buildings &amp; Community</a:t>
            </a:r>
          </a:p>
        </p:txBody>
      </p:sp>
      <p:pic>
        <p:nvPicPr>
          <p:cNvPr id="7" name="Picture 6">
            <a:extLst>
              <a:ext uri="{FF2B5EF4-FFF2-40B4-BE49-F238E27FC236}">
                <a16:creationId xmlns:a16="http://schemas.microsoft.com/office/drawing/2014/main" id="{70FA5EEC-7FA6-7545-9F3B-54350E7C2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372" y="727100"/>
            <a:ext cx="4425043" cy="3729828"/>
          </a:xfrm>
          <a:prstGeom prst="rect">
            <a:avLst/>
          </a:prstGeom>
        </p:spPr>
      </p:pic>
    </p:spTree>
    <p:extLst>
      <p:ext uri="{BB962C8B-B14F-4D97-AF65-F5344CB8AC3E}">
        <p14:creationId xmlns:p14="http://schemas.microsoft.com/office/powerpoint/2010/main" val="268716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Why </a:t>
            </a:r>
            <a:r>
              <a:rPr lang="en-US" dirty="0" err="1"/>
              <a:t>EMu</a:t>
            </a:r>
            <a:r>
              <a:rPr lang="en-US" dirty="0"/>
              <a:t> &amp; Sapphire?</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ISAD (G)  and EAD compliant</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strong support base</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tailored to our requirements</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good global reputation</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longevity</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joined-up University collections</a:t>
            </a:r>
          </a:p>
        </p:txBody>
      </p:sp>
      <p:pic>
        <p:nvPicPr>
          <p:cNvPr id="10" name="Picture 9">
            <a:extLst>
              <a:ext uri="{FF2B5EF4-FFF2-40B4-BE49-F238E27FC236}">
                <a16:creationId xmlns:a16="http://schemas.microsoft.com/office/drawing/2014/main" id="{18ECD860-1CBC-0F41-97CC-BBC630F9E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272" y="1079500"/>
            <a:ext cx="4065813" cy="3049360"/>
          </a:xfrm>
          <a:prstGeom prst="rect">
            <a:avLst/>
          </a:prstGeom>
        </p:spPr>
      </p:pic>
    </p:spTree>
    <p:extLst>
      <p:ext uri="{BB962C8B-B14F-4D97-AF65-F5344CB8AC3E}">
        <p14:creationId xmlns:p14="http://schemas.microsoft.com/office/powerpoint/2010/main" val="197156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The Team</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nchor="t"/>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sz="1800" b="1" kern="0" dirty="0">
                <a:solidFill>
                  <a:schemeClr val="tx1"/>
                </a:solidFill>
                <a:latin typeface="Arial" panose="020B0604020202020204" pitchFamily="34" charset="0"/>
                <a:cs typeface="Arial" panose="020B0604020202020204" pitchFamily="34" charset="0"/>
              </a:rPr>
              <a:t>Staffing</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William J Nixon (Sponsor)</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Emma Yan (Project Manager)</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Managed project</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Kirsty Menzies (Project Officer)</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Collected files</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Reviewed files</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Uploaded into </a:t>
            </a:r>
            <a:r>
              <a:rPr lang="en-GB" sz="1800" kern="0" dirty="0" err="1">
                <a:solidFill>
                  <a:schemeClr val="tx1"/>
                </a:solidFill>
                <a:latin typeface="Arial" panose="020B0604020202020204" pitchFamily="34" charset="0"/>
                <a:cs typeface="Arial" panose="020B0604020202020204" pitchFamily="34" charset="0"/>
              </a:rPr>
              <a:t>EMu</a:t>
            </a:r>
            <a:endParaRPr lang="en-GB" sz="1800" kern="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CA07460-DC66-E649-A5E9-14BA9C14D3DF}"/>
              </a:ext>
            </a:extLst>
          </p:cNvPr>
          <p:cNvPicPr>
            <a:picLocks noChangeAspect="1"/>
          </p:cNvPicPr>
          <p:nvPr/>
        </p:nvPicPr>
        <p:blipFill rotWithShape="1">
          <a:blip r:embed="rId4">
            <a:extLst>
              <a:ext uri="{28A0092B-C50C-407E-A947-70E740481C1C}">
                <a14:useLocalDpi xmlns:a14="http://schemas.microsoft.com/office/drawing/2010/main" val="0"/>
              </a:ext>
            </a:extLst>
          </a:blip>
          <a:srcRect t="15789"/>
          <a:stretch/>
        </p:blipFill>
        <p:spPr>
          <a:xfrm>
            <a:off x="4283968" y="1079500"/>
            <a:ext cx="4658196" cy="3181739"/>
          </a:xfrm>
          <a:prstGeom prst="rect">
            <a:avLst/>
          </a:prstGeom>
        </p:spPr>
      </p:pic>
    </p:spTree>
    <p:extLst>
      <p:ext uri="{BB962C8B-B14F-4D97-AF65-F5344CB8AC3E}">
        <p14:creationId xmlns:p14="http://schemas.microsoft.com/office/powerpoint/2010/main" val="378359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Overview</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nchor="t"/>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Upload</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Catalogue/Accession</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Reference Numbers</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Names &gt; Party Records</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Controlled Index Terms</a:t>
            </a: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Topics</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Discovery</a:t>
            </a:r>
            <a:endParaRPr lang="en-US" sz="1800" kern="0" dirty="0">
              <a:solidFill>
                <a:schemeClr val="tx1"/>
              </a:solidFill>
              <a:latin typeface="Arial" panose="020B0604020202020204" pitchFamily="34" charset="0"/>
              <a:cs typeface="Arial" panose="020B0604020202020204" pitchFamily="34" charset="0"/>
            </a:endParaRPr>
          </a:p>
          <a:p>
            <a:pPr marL="285750">
              <a:buFont typeface="Arial" panose="020B0604020202020204" pitchFamily="34" charset="0"/>
              <a:buChar char="•"/>
            </a:pPr>
            <a:r>
              <a:rPr lang="en-GB" sz="2200" kern="0" dirty="0">
                <a:solidFill>
                  <a:schemeClr val="tx1"/>
                </a:solidFill>
                <a:latin typeface="Arial" panose="020B0604020202020204" pitchFamily="34" charset="0"/>
                <a:cs typeface="Arial" panose="020B0604020202020204" pitchFamily="34" charset="0"/>
              </a:rPr>
              <a:t> </a:t>
            </a:r>
            <a:r>
              <a:rPr lang="en-GB" sz="2200" kern="0" dirty="0" err="1">
                <a:solidFill>
                  <a:schemeClr val="tx1"/>
                </a:solidFill>
                <a:latin typeface="Arial" panose="020B0604020202020204" pitchFamily="34" charset="0"/>
                <a:cs typeface="Arial" panose="020B0604020202020204" pitchFamily="34" charset="0"/>
              </a:rPr>
              <a:t>IMu</a:t>
            </a:r>
            <a:endParaRPr lang="en-GB" sz="2200" dirty="0" err="1">
              <a:solidFill>
                <a:schemeClr val="tx1"/>
              </a:solidFill>
              <a:cs typeface="Calibri"/>
            </a:endParaRPr>
          </a:p>
          <a:p>
            <a:pPr marL="400050" lvl="1"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University of Glasgow</a:t>
            </a:r>
            <a:endParaRPr lang="en-US" sz="1800" b="0" kern="0" dirty="0">
              <a:solidFill>
                <a:schemeClr val="tx1"/>
              </a:solidFill>
              <a:latin typeface="Arial" panose="020B0604020202020204" pitchFamily="34" charset="0"/>
              <a:cs typeface="Arial" panose="020B0604020202020204" pitchFamily="34" charset="0"/>
            </a:endParaRPr>
          </a:p>
          <a:p>
            <a:pPr lvl="1" indent="0">
              <a:buFont typeface="Arial" panose="020B0604020202020204" pitchFamily="34" charset="0"/>
              <a:buChar char="•"/>
            </a:pPr>
            <a:endParaRPr lang="en-GB" sz="1800" kern="0" dirty="0">
              <a:solidFill>
                <a:schemeClr val="tx1"/>
              </a:solidFill>
              <a:latin typeface="Arial" panose="020B0604020202020204" pitchFamily="34" charset="0"/>
              <a:cs typeface="Arial" panose="020B0604020202020204" pitchFamily="34" charset="0"/>
            </a:endParaRPr>
          </a:p>
          <a:p>
            <a:pPr marL="0" indent="0"/>
            <a:endParaRPr lang="en-GB" kern="0" dirty="0">
              <a:solidFill>
                <a:schemeClr val="tx1"/>
              </a:solidFill>
              <a:latin typeface="Arial" panose="020B0604020202020204" pitchFamily="34" charset="0"/>
              <a:cs typeface="Arial" panose="020B0604020202020204" pitchFamily="34" charset="0"/>
            </a:endParaRPr>
          </a:p>
        </p:txBody>
      </p:sp>
      <p:pic>
        <p:nvPicPr>
          <p:cNvPr id="17410" name="Picture 2" descr="/var/folders/p8/h24_g9ls3x9dvr3sflpg0lhm0000gn/T/com.microsoft.Powerpoint/WebArchiveCopyPasteTempFiles/Z">
            <a:extLst>
              <a:ext uri="{FF2B5EF4-FFF2-40B4-BE49-F238E27FC236}">
                <a16:creationId xmlns:a16="http://schemas.microsoft.com/office/drawing/2014/main" id="{97D7B669-9E78-8042-B8EA-A5AEC29EC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6"/>
          <a:stretch/>
        </p:blipFill>
        <p:spPr bwMode="auto">
          <a:xfrm>
            <a:off x="5682343" y="118733"/>
            <a:ext cx="3161844" cy="222218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var/folders/p8/h24_g9ls3x9dvr3sflpg0lhm0000gn/T/com.microsoft.Powerpoint/WebArchiveCopyPasteTempFiles/gsKT9kKRzMNwfCv2DwW9rUOVy0o8XWECVWoon+eAmqyEr8Jwrvi1Mh4+GQoOtwhrvkX3whz0KDrx6P8DFZe4R7GhFMgAAAAASUVORK5CYII=">
            <a:extLst>
              <a:ext uri="{FF2B5EF4-FFF2-40B4-BE49-F238E27FC236}">
                <a16:creationId xmlns:a16="http://schemas.microsoft.com/office/drawing/2014/main" id="{0E48B219-2AC8-1C4F-8467-521860315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513" y="0"/>
            <a:ext cx="9413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87E924F-8919-D544-928C-DF6139CF85A5}"/>
              </a:ext>
            </a:extLst>
          </p:cNvPr>
          <p:cNvSpPr/>
          <p:nvPr/>
        </p:nvSpPr>
        <p:spPr>
          <a:xfrm>
            <a:off x="4445202" y="2340918"/>
            <a:ext cx="253596" cy="461665"/>
          </a:xfrm>
          <a:prstGeom prst="rect">
            <a:avLst/>
          </a:prstGeom>
        </p:spPr>
        <p:txBody>
          <a:bodyPr wrap="none">
            <a:spAutoFit/>
          </a:bodyPr>
          <a:lstStyle/>
          <a:p>
            <a:r>
              <a:rPr lang="en-GB" dirty="0">
                <a:solidFill>
                  <a:srgbClr val="000000"/>
                </a:solidFill>
                <a:latin typeface="-webkit-standard"/>
              </a:rPr>
              <a:t> </a:t>
            </a:r>
            <a:endParaRPr lang="en-US" dirty="0"/>
          </a:p>
        </p:txBody>
      </p:sp>
      <p:pic>
        <p:nvPicPr>
          <p:cNvPr id="17416" name="Picture 8" descr="/var/folders/p8/h24_g9ls3x9dvr3sflpg0lhm0000gn/T/com.microsoft.Powerpoint/WebArchiveCopyPasteTempFiles/2Q==">
            <a:extLst>
              <a:ext uri="{FF2B5EF4-FFF2-40B4-BE49-F238E27FC236}">
                <a16:creationId xmlns:a16="http://schemas.microsoft.com/office/drawing/2014/main" id="{459C9698-1D4F-CB42-A1AA-CD10F94F30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56" t="3311"/>
          <a:stretch/>
        </p:blipFill>
        <p:spPr bwMode="auto">
          <a:xfrm>
            <a:off x="5822178" y="2459651"/>
            <a:ext cx="2882174" cy="262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4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Overview</a:t>
            </a:r>
          </a:p>
        </p:txBody>
      </p:sp>
      <p:sp>
        <p:nvSpPr>
          <p:cNvPr id="2" name="Rectangle 1">
            <a:extLst>
              <a:ext uri="{FF2B5EF4-FFF2-40B4-BE49-F238E27FC236}">
                <a16:creationId xmlns:a16="http://schemas.microsoft.com/office/drawing/2014/main" id="{087E924F-8919-D544-928C-DF6139CF85A5}"/>
              </a:ext>
            </a:extLst>
          </p:cNvPr>
          <p:cNvSpPr/>
          <p:nvPr/>
        </p:nvSpPr>
        <p:spPr>
          <a:xfrm>
            <a:off x="4445202" y="2340918"/>
            <a:ext cx="253596" cy="461665"/>
          </a:xfrm>
          <a:prstGeom prst="rect">
            <a:avLst/>
          </a:prstGeom>
        </p:spPr>
        <p:txBody>
          <a:bodyPr wrap="none">
            <a:spAutoFit/>
          </a:bodyPr>
          <a:lstStyle/>
          <a:p>
            <a:r>
              <a:rPr lang="en-GB" dirty="0">
                <a:solidFill>
                  <a:srgbClr val="000000"/>
                </a:solidFill>
                <a:latin typeface="-webkit-standard"/>
              </a:rPr>
              <a:t> </a:t>
            </a:r>
            <a:endParaRPr lang="en-US" dirty="0"/>
          </a:p>
        </p:txBody>
      </p:sp>
      <p:pic>
        <p:nvPicPr>
          <p:cNvPr id="3" name="sapphire demo.mov">
            <a:hlinkClick r:id="" action="ppaction://media"/>
            <a:extLst>
              <a:ext uri="{FF2B5EF4-FFF2-40B4-BE49-F238E27FC236}">
                <a16:creationId xmlns:a16="http://schemas.microsoft.com/office/drawing/2014/main" id="{A8516970-A3B9-A248-9091-25705E7D21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4064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9" name="Title 8">
            <a:extLst>
              <a:ext uri="{FF2B5EF4-FFF2-40B4-BE49-F238E27FC236}">
                <a16:creationId xmlns:a16="http://schemas.microsoft.com/office/drawing/2014/main" id="{834A2D88-A465-B44F-8709-9B9E1416EF18}"/>
              </a:ext>
            </a:extLst>
          </p:cNvPr>
          <p:cNvSpPr>
            <a:spLocks noGrp="1"/>
          </p:cNvSpPr>
          <p:nvPr>
            <p:ph type="title"/>
          </p:nvPr>
        </p:nvSpPr>
        <p:spPr>
          <a:xfrm>
            <a:off x="539551" y="1203599"/>
            <a:ext cx="6696745" cy="504055"/>
          </a:xfrm>
        </p:spPr>
        <p:txBody>
          <a:bodyPr anchor="t"/>
          <a:lstStyle/>
          <a:p>
            <a:r>
              <a:rPr lang="en-US" dirty="0"/>
              <a:t>Key Challenges</a:t>
            </a:r>
          </a:p>
        </p:txBody>
      </p:sp>
      <p:sp>
        <p:nvSpPr>
          <p:cNvPr id="11" name="Content Placeholder 2">
            <a:extLst>
              <a:ext uri="{FF2B5EF4-FFF2-40B4-BE49-F238E27FC236}">
                <a16:creationId xmlns:a16="http://schemas.microsoft.com/office/drawing/2014/main" id="{BDA42C1F-1C23-9B4B-8F97-3F72B15A1212}"/>
              </a:ext>
            </a:extLst>
          </p:cNvPr>
          <p:cNvSpPr txBox="1">
            <a:spLocks/>
          </p:cNvSpPr>
          <p:nvPr/>
        </p:nvSpPr>
        <p:spPr>
          <a:xfrm>
            <a:off x="539551" y="1851671"/>
            <a:ext cx="3744417" cy="3096343"/>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File Sizes</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Balancing Simplicity &amp; Ease</a:t>
            </a:r>
            <a:br>
              <a:rPr lang="en-GB" sz="1800" kern="0" dirty="0">
                <a:solidFill>
                  <a:schemeClr val="tx1"/>
                </a:solidFill>
                <a:latin typeface="Arial" panose="020B0604020202020204" pitchFamily="34" charset="0"/>
                <a:cs typeface="Arial" panose="020B0604020202020204" pitchFamily="34" charset="0"/>
              </a:rPr>
            </a:br>
            <a:r>
              <a:rPr lang="en-GB" sz="1800" kern="0" dirty="0">
                <a:solidFill>
                  <a:schemeClr val="tx1"/>
                </a:solidFill>
                <a:latin typeface="Arial" panose="020B0604020202020204" pitchFamily="34" charset="0"/>
                <a:cs typeface="Arial" panose="020B0604020202020204" pitchFamily="34" charset="0"/>
              </a:rPr>
              <a:t>of Use (and value)</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Cataloguing the material</a:t>
            </a:r>
          </a:p>
          <a:p>
            <a:pPr marL="285750" indent="-285750">
              <a:buFont typeface="Arial" panose="020B0604020202020204" pitchFamily="34" charset="0"/>
              <a:buChar char="•"/>
            </a:pPr>
            <a:r>
              <a:rPr lang="en-GB" sz="1800" kern="0" dirty="0">
                <a:solidFill>
                  <a:schemeClr val="tx1"/>
                </a:solidFill>
                <a:latin typeface="Arial" panose="020B0604020202020204" pitchFamily="34" charset="0"/>
                <a:cs typeface="Arial" panose="020B0604020202020204" pitchFamily="34" charset="0"/>
              </a:rPr>
              <a:t>Wide Range of Formats</a:t>
            </a:r>
          </a:p>
          <a:p>
            <a:pPr marL="285750" indent="-285750">
              <a:buFont typeface="Arial" panose="020B0604020202020204" pitchFamily="34" charset="0"/>
              <a:buChar char="•"/>
            </a:pPr>
            <a:endParaRPr lang="en-GB" kern="0" dirty="0">
              <a:solidFill>
                <a:schemeClr val="tx1"/>
              </a:solidFill>
              <a:latin typeface="Arial" panose="020B0604020202020204" pitchFamily="34" charset="0"/>
              <a:cs typeface="Arial" panose="020B0604020202020204" pitchFamily="34" charset="0"/>
            </a:endParaRPr>
          </a:p>
        </p:txBody>
      </p:sp>
      <p:pic>
        <p:nvPicPr>
          <p:cNvPr id="18434" name="Picture 2" descr="/var/folders/p8/h24_g9ls3x9dvr3sflpg0lhm0000gn/T/com.microsoft.Powerpoint/WebArchiveCopyPasteTempFiles/2Q==">
            <a:extLst>
              <a:ext uri="{FF2B5EF4-FFF2-40B4-BE49-F238E27FC236}">
                <a16:creationId xmlns:a16="http://schemas.microsoft.com/office/drawing/2014/main" id="{6BBBCB20-80D8-5147-9BDF-41004E740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994" y="1079500"/>
            <a:ext cx="5000410" cy="355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392673"/>
      </p:ext>
    </p:extLst>
  </p:cSld>
  <p:clrMapOvr>
    <a:masterClrMapping/>
  </p:clrMapOvr>
</p:sld>
</file>

<file path=ppt/theme/theme1.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1310</Words>
  <Application>Microsoft Macintosh PowerPoint</Application>
  <PresentationFormat>On-screen Show (16:9)</PresentationFormat>
  <Paragraphs>227</Paragraphs>
  <Slides>12</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ＭＳ Ｐゴシック</vt:lpstr>
      <vt:lpstr>ヒラギノ角ゴ Pro W3</vt:lpstr>
      <vt:lpstr>-webkit-standard</vt:lpstr>
      <vt:lpstr>Arial</vt:lpstr>
      <vt:lpstr>Calibri</vt:lpstr>
      <vt:lpstr>Times New Roman</vt:lpstr>
      <vt:lpstr>UoG_PowerPoint_16.9</vt:lpstr>
      <vt:lpstr>Lights, Camera, Deposit: Using EMu and Sapphire to create a Digital Media Repository</vt:lpstr>
      <vt:lpstr>Background</vt:lpstr>
      <vt:lpstr>Wider Context</vt:lpstr>
      <vt:lpstr>The Films</vt:lpstr>
      <vt:lpstr>Why EMu &amp; Sapphire?</vt:lpstr>
      <vt:lpstr>The Team</vt:lpstr>
      <vt:lpstr>Overview</vt:lpstr>
      <vt:lpstr>Overview</vt:lpstr>
      <vt:lpstr>Key Challenges</vt:lpstr>
      <vt:lpstr>Sapphire</vt:lpstr>
      <vt:lpstr>Next Steps</vt:lpstr>
      <vt:lpstr>Thanks (and Questions)</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your Research Reputation, or, 3 Simple Steps</dc:title>
  <cp:lastModifiedBy>William Nixon</cp:lastModifiedBy>
  <cp:revision>31</cp:revision>
  <dcterms:modified xsi:type="dcterms:W3CDTF">2018-05-24T09:30:40Z</dcterms:modified>
</cp:coreProperties>
</file>