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70" r:id="rId2"/>
    <p:sldId id="506" r:id="rId3"/>
    <p:sldId id="499" r:id="rId4"/>
    <p:sldId id="505" r:id="rId5"/>
    <p:sldId id="501" r:id="rId6"/>
    <p:sldId id="507" r:id="rId7"/>
    <p:sldId id="500" r:id="rId8"/>
    <p:sldId id="504" r:id="rId9"/>
    <p:sldId id="503" r:id="rId10"/>
    <p:sldId id="502" r:id="rId11"/>
    <p:sldId id="436" r:id="rId1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7"/>
    <a:srgbClr val="394753"/>
    <a:srgbClr val="003560"/>
    <a:srgbClr val="003865"/>
    <a:srgbClr val="284F76"/>
    <a:srgbClr val="3E474E"/>
    <a:srgbClr val="032952"/>
    <a:srgbClr val="00213B"/>
    <a:srgbClr val="5B5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6"/>
    <p:restoredTop sz="55839"/>
  </p:normalViewPr>
  <p:slideViewPr>
    <p:cSldViewPr snapToGrid="0">
      <p:cViewPr varScale="1">
        <p:scale>
          <a:sx n="59" d="100"/>
          <a:sy n="59" d="100"/>
        </p:scale>
        <p:origin x="1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433B5-D728-E146-B948-C37A5EC05FB8}" type="datetimeFigureOut">
              <a:rPr lang="en-US" smtClean="0"/>
              <a:t>5/25/18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02F00-C535-204F-B4B5-528FB2DC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8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345"/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04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6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345"/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6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345"/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63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92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3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8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345"/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11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345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35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345"/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80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345"/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634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74781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spc="-10">
          <a:solidFill>
            <a:srgbClr val="483F6A"/>
          </a:solidFill>
          <a:latin typeface="Times New Roman"/>
          <a:ea typeface="ヒラギノ角ゴ Pro W3" charset="0"/>
          <a:cs typeface="Times New Roman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F5961"/>
          </a:solidFill>
          <a:latin typeface="+mn-lt"/>
          <a:ea typeface="ヒラギノ角ゴ Pro W3" charset="0"/>
          <a:cs typeface="ヒラギノ角ゴ Pro W3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ヒラギノ角ゴ Pro W3" charset="0"/>
          <a:cs typeface="ＭＳ Ｐゴシック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939902"/>
            <a:ext cx="789540" cy="10330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42D661D-1C99-C146-901E-B2E00233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6" y="1250950"/>
            <a:ext cx="5900597" cy="1314232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 lang="en-US" dirty="0"/>
              <a:t>Lights, Camera, Deposit:</a:t>
            </a:r>
            <a:br>
              <a:rPr lang="en-US" dirty="0"/>
            </a:br>
            <a:r>
              <a:rPr lang="en-US" dirty="0"/>
              <a:t>Using </a:t>
            </a:r>
            <a:r>
              <a:rPr lang="en-US" dirty="0" err="1"/>
              <a:t>EMu</a:t>
            </a:r>
            <a:r>
              <a:rPr lang="en-US" dirty="0"/>
              <a:t> and Sapphire to create a Digital Media Repository</a:t>
            </a:r>
            <a:endParaRPr 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ACB264-22F0-FA45-BB5F-C1707292D05F}"/>
              </a:ext>
            </a:extLst>
          </p:cNvPr>
          <p:cNvSpPr txBox="1">
            <a:spLocks/>
          </p:cNvSpPr>
          <p:nvPr/>
        </p:nvSpPr>
        <p:spPr bwMode="auto">
          <a:xfrm>
            <a:off x="467546" y="2571750"/>
            <a:ext cx="617818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F59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marL="4445" indent="0"/>
            <a:r>
              <a:rPr lang="en-US" altLang="en-US" sz="2000" kern="0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@</a:t>
            </a:r>
            <a:r>
              <a:rPr lang="en-US" altLang="en-US" sz="2000" kern="0" dirty="0" err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WilliamJNixon</a:t>
            </a:r>
            <a:r>
              <a:rPr lang="en-US" altLang="en-US" sz="2000" kern="0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, Kirsty Menzies, Emma Yan</a:t>
            </a:r>
            <a:br>
              <a:rPr lang="en-US" altLang="en-US" sz="2000" kern="0" dirty="0">
                <a:solidFill>
                  <a:srgbClr val="FFFFFE"/>
                </a:solidFill>
                <a:latin typeface="Arial" charset="0"/>
                <a:ea typeface="ヒラギノ角ゴ Pro W3" charset="-128"/>
                <a:cs typeface="Arial"/>
              </a:rPr>
            </a:br>
            <a:r>
              <a:rPr lang="en-US" altLang="en-US" sz="2000" kern="0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Arial"/>
              </a:rPr>
              <a:t>University of Glasgow Library, Information Services</a:t>
            </a:r>
            <a:endParaRPr lang="en-US" dirty="0"/>
          </a:p>
          <a:p>
            <a:pPr marL="4445" indent="0"/>
            <a:r>
              <a:rPr lang="en-US" altLang="en-US" sz="2000" kern="0">
                <a:solidFill>
                  <a:schemeClr val="bg1"/>
                </a:solidFill>
                <a:latin typeface="Arial" charset="0"/>
                <a:ea typeface="ヒラギノ角ゴ Pro W3" charset="-128"/>
                <a:cs typeface="Arial"/>
              </a:rPr>
              <a:t>#AxiellEU2018</a:t>
            </a:r>
            <a:endParaRPr lang="en-US" altLang="en-US" sz="2000" kern="0" dirty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r>
              <a:rPr lang="en-US" altLang="en-US" sz="2000" kern="0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24th May, 2018</a:t>
            </a:r>
            <a:endParaRPr lang="en-US" altLang="en-US" sz="2000" kern="0" dirty="0">
              <a:solidFill>
                <a:schemeClr val="bg1"/>
              </a:solidFill>
              <a:latin typeface="Arial" charset="0"/>
              <a:ea typeface="ヒラギノ角ゴ Pro W3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77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34A2D88-A465-B44F-8709-9B9E1416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1203599"/>
            <a:ext cx="6696745" cy="504055"/>
          </a:xfrm>
        </p:spPr>
        <p:txBody>
          <a:bodyPr anchor="t"/>
          <a:lstStyle/>
          <a:p>
            <a:r>
              <a:rPr lang="en-US" dirty="0"/>
              <a:t>Next Steps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A42C1F-1C23-9B4B-8F97-3F72B15A1212}"/>
              </a:ext>
            </a:extLst>
          </p:cNvPr>
          <p:cNvSpPr txBox="1">
            <a:spLocks/>
          </p:cNvSpPr>
          <p:nvPr/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F59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</a:t>
            </a:r>
            <a:endParaRPr lang="en-GB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with </a:t>
            </a:r>
            <a:r>
              <a:rPr lang="en-GB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Comms</a:t>
            </a:r>
            <a:endParaRPr lang="en-GB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</a:t>
            </a:r>
            <a:r>
              <a:rPr lang="en-GB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Comms</a:t>
            </a:r>
            <a:endParaRPr lang="en-GB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rollout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Preservation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D1649-A4DB-7343-BA0B-39BE80C42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4" y="685801"/>
            <a:ext cx="4495772" cy="37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67544" y="1250950"/>
            <a:ext cx="5184775" cy="1320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Thanks (and Questions)</a:t>
            </a:r>
            <a:endParaRPr lang="en-US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7544" y="2571749"/>
            <a:ext cx="7776864" cy="174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/>
            <a:r>
              <a:rPr lang="en-US" altLang="en-US" sz="2800" b="1" spc="-10" dirty="0">
                <a:solidFill>
                  <a:schemeClr val="bg1"/>
                </a:solidFill>
                <a:latin typeface="Arial" charset="0"/>
                <a:cs typeface="Arial" charset="0"/>
              </a:rPr>
              <a:t>Acknowledgements</a:t>
            </a:r>
          </a:p>
          <a:p>
            <a:pPr marL="0"/>
            <a:r>
              <a:rPr lang="en-US" altLang="en-US" sz="1800" b="1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Moira Rankin</a:t>
            </a:r>
          </a:p>
          <a:p>
            <a:pPr marL="0"/>
            <a:r>
              <a:rPr lang="en-US" altLang="en-US" sz="1800" b="1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Kirsty Menzies</a:t>
            </a:r>
          </a:p>
          <a:p>
            <a:pPr marL="0"/>
            <a:r>
              <a:rPr lang="en-US" altLang="en-US" sz="1800" b="1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Emma Yan</a:t>
            </a:r>
            <a:endParaRPr lang="en-US" altLang="en-US" sz="1800" b="1" dirty="0">
              <a:solidFill>
                <a:schemeClr val="bg1"/>
              </a:solidFill>
              <a:latin typeface="Arial" charset="0"/>
              <a:ea typeface="ヒラギノ角ゴ Pro W3" charset="-128"/>
              <a:cs typeface="Arial"/>
            </a:endParaRPr>
          </a:p>
          <a:p>
            <a:pPr marL="0"/>
            <a:r>
              <a:rPr lang="en-US" altLang="en-US" sz="1800" b="1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University Services Innovation Fund</a:t>
            </a:r>
          </a:p>
          <a:p>
            <a:pPr marL="0"/>
            <a:endParaRPr lang="en-US" altLang="en-US" dirty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596152" y="4321035"/>
            <a:ext cx="2584360" cy="639175"/>
            <a:chOff x="6596152" y="4321035"/>
            <a:chExt cx="2584360" cy="639175"/>
          </a:xfrm>
        </p:grpSpPr>
        <p:sp>
          <p:nvSpPr>
            <p:cNvPr id="37" name="TextBox 36"/>
            <p:cNvSpPr txBox="1"/>
            <p:nvPr/>
          </p:nvSpPr>
          <p:spPr>
            <a:xfrm>
              <a:off x="6596152" y="4321035"/>
              <a:ext cx="2584360" cy="369332"/>
            </a:xfrm>
            <a:prstGeom prst="rect">
              <a:avLst/>
            </a:prstGeom>
            <a:noFill/>
            <a:effectLst>
              <a:outerShdw blurRad="1270000" dist="50800" dir="5400000" sx="200000" sy="2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#</a:t>
              </a:r>
              <a:r>
                <a:rPr lang="en-US" sz="1800" b="1" err="1">
                  <a:solidFill>
                    <a:schemeClr val="bg1"/>
                  </a:solidFill>
                </a:rPr>
                <a:t>UofGWorldChangers</a:t>
              </a:r>
              <a:endParaRPr lang="en-US" sz="1800" b="1">
                <a:solidFill>
                  <a:schemeClr val="bg1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732240" y="4713989"/>
              <a:ext cx="2127863" cy="246221"/>
              <a:chOff x="6372200" y="4380462"/>
              <a:chExt cx="2127863" cy="246221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7380312" y="4380462"/>
                <a:ext cx="111975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>
                    <a:solidFill>
                      <a:schemeClr val="bg1"/>
                    </a:solidFill>
                    <a:ea typeface="Arial" charset="0"/>
                    <a:cs typeface="Arial" charset="0"/>
                  </a:rPr>
                  <a:t>@</a:t>
                </a:r>
                <a:r>
                  <a:rPr lang="en-US" sz="1000" b="1" err="1">
                    <a:solidFill>
                      <a:schemeClr val="bg1"/>
                    </a:solidFill>
                    <a:ea typeface="Arial" charset="0"/>
                    <a:cs typeface="Arial" charset="0"/>
                  </a:rPr>
                  <a:t>UofGlasgow</a:t>
                </a:r>
                <a:endParaRPr lang="en-US" sz="1000" b="1">
                  <a:solidFill>
                    <a:schemeClr val="bg1"/>
                  </a:solidFill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6372200" y="4400085"/>
                <a:ext cx="986878" cy="202182"/>
                <a:chOff x="5868219" y="4773800"/>
                <a:chExt cx="986878" cy="202182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72200" y="4773800"/>
                  <a:ext cx="242653" cy="201600"/>
                </a:xfrm>
                <a:prstGeom prst="rect">
                  <a:avLst/>
                </a:prstGeom>
              </p:spPr>
            </p:pic>
            <p:pic>
              <p:nvPicPr>
                <p:cNvPr id="42" name="Picture 4" descr="C:\Users\am384c\Desktop\snapchat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6326" y="4773800"/>
                  <a:ext cx="202181" cy="202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53497" y="4773800"/>
                  <a:ext cx="201600" cy="201600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68219" y="4778594"/>
                  <a:ext cx="197388" cy="19738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08389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34A2D88-A465-B44F-8709-9B9E1416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1203599"/>
            <a:ext cx="6696745" cy="504055"/>
          </a:xfrm>
        </p:spPr>
        <p:txBody>
          <a:bodyPr anchor="t"/>
          <a:lstStyle/>
          <a:p>
            <a:r>
              <a:rPr lang="en-US" dirty="0"/>
              <a:t>Background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8A552-04D2-2E4B-914F-B6063D9F9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68" y="693634"/>
            <a:ext cx="4860032" cy="360078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A42C1F-1C23-9B4B-8F97-3F72B15A1212}"/>
              </a:ext>
            </a:extLst>
          </p:cNvPr>
          <p:cNvSpPr txBox="1">
            <a:spLocks/>
          </p:cNvSpPr>
          <p:nvPr/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F59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a </a:t>
            </a:r>
            <a:r>
              <a:rPr lang="en-GB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searchable</a:t>
            </a: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repository for the born-digital films created by the </a:t>
            </a:r>
            <a:r>
              <a:rPr lang="en-GB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Comms</a:t>
            </a: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Public Affairs Office.</a:t>
            </a:r>
          </a:p>
          <a:p>
            <a:pPr marL="0" indent="0"/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GB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&amp; Archives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Comms</a:t>
            </a: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Public Affairs Office</a:t>
            </a:r>
          </a:p>
          <a:p>
            <a:pPr marL="0" indent="0"/>
            <a:r>
              <a:rPr lang="en-GB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Innovation Fund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0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34A2D88-A465-B44F-8709-9B9E1416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1203599"/>
            <a:ext cx="6696745" cy="504055"/>
          </a:xfrm>
        </p:spPr>
        <p:txBody>
          <a:bodyPr anchor="t"/>
          <a:lstStyle/>
          <a:p>
            <a:r>
              <a:rPr lang="en-US" dirty="0"/>
              <a:t>The Team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A42C1F-1C23-9B4B-8F97-3F72B15A1212}"/>
              </a:ext>
            </a:extLst>
          </p:cNvPr>
          <p:cNvSpPr txBox="1">
            <a:spLocks/>
          </p:cNvSpPr>
          <p:nvPr/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F59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 J Nixon (Sponsor)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 Yan (Project Manager)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Kirsty Menzies (Project Officer)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Collected files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files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Uploaded into </a:t>
            </a:r>
            <a:r>
              <a:rPr lang="en-GB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</a:t>
            </a:r>
            <a:endParaRPr lang="en-GB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07460-DC66-E649-A5E9-14BA9C14D3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/>
          <a:stretch/>
        </p:blipFill>
        <p:spPr>
          <a:xfrm>
            <a:off x="4283968" y="1079500"/>
            <a:ext cx="4658196" cy="31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9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34A2D88-A465-B44F-8709-9B9E1416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1203599"/>
            <a:ext cx="6696745" cy="504055"/>
          </a:xfrm>
        </p:spPr>
        <p:txBody>
          <a:bodyPr anchor="t"/>
          <a:lstStyle/>
          <a:p>
            <a:r>
              <a:rPr lang="en-US" dirty="0"/>
              <a:t>Wider Context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A42C1F-1C23-9B4B-8F97-3F72B15A1212}"/>
              </a:ext>
            </a:extLst>
          </p:cNvPr>
          <p:cNvSpPr txBox="1">
            <a:spLocks/>
          </p:cNvSpPr>
          <p:nvPr/>
        </p:nvSpPr>
        <p:spPr>
          <a:xfrm>
            <a:off x="539551" y="1851671"/>
            <a:ext cx="4032449" cy="30963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F59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Explosion of Born Digital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Preservation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Preservation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Extending use of </a:t>
            </a:r>
            <a:r>
              <a:rPr lang="en-GB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</a:t>
            </a: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</a:t>
            </a:r>
            <a:endParaRPr lang="en-GB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of the Digital for </a:t>
            </a:r>
            <a:r>
              <a:rPr lang="en-GB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Comms</a:t>
            </a:r>
            <a:endParaRPr lang="en-GB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D57EBB-0CA9-5B46-9279-127A218CFC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3"/>
          <a:stretch/>
        </p:blipFill>
        <p:spPr>
          <a:xfrm>
            <a:off x="4572000" y="1079500"/>
            <a:ext cx="4416587" cy="27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4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34A2D88-A465-B44F-8709-9B9E1416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1203599"/>
            <a:ext cx="6696745" cy="504055"/>
          </a:xfrm>
        </p:spPr>
        <p:txBody>
          <a:bodyPr anchor="t"/>
          <a:lstStyle/>
          <a:p>
            <a:r>
              <a:rPr lang="en-US" dirty="0"/>
              <a:t>The Films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A42C1F-1C23-9B4B-8F97-3F72B15A1212}"/>
              </a:ext>
            </a:extLst>
          </p:cNvPr>
          <p:cNvSpPr txBox="1">
            <a:spLocks/>
          </p:cNvSpPr>
          <p:nvPr/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F59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Films produced since 2015 for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UoG</a:t>
            </a: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</a:p>
          <a:p>
            <a:pPr marL="0" indent="0"/>
            <a:r>
              <a:rPr lang="en-GB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 &amp;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People, &amp; Events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 &amp; Community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FA5EEC-7FA6-7545-9F3B-54350E7C2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2" y="727100"/>
            <a:ext cx="4425043" cy="37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6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34A2D88-A465-B44F-8709-9B9E1416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1203599"/>
            <a:ext cx="6696745" cy="504055"/>
          </a:xfrm>
        </p:spPr>
        <p:txBody>
          <a:bodyPr anchor="t"/>
          <a:lstStyle/>
          <a:p>
            <a:r>
              <a:rPr lang="en-US" dirty="0"/>
              <a:t>Why </a:t>
            </a:r>
            <a:r>
              <a:rPr lang="en-US" dirty="0" err="1"/>
              <a:t>EMu</a:t>
            </a:r>
            <a:r>
              <a:rPr lang="en-US" dirty="0"/>
              <a:t> &amp; Sapphire?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A42C1F-1C23-9B4B-8F97-3F72B15A1212}"/>
              </a:ext>
            </a:extLst>
          </p:cNvPr>
          <p:cNvSpPr txBox="1">
            <a:spLocks/>
          </p:cNvSpPr>
          <p:nvPr/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F59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ISAD (G)  and EAD compliant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support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tailored to our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global 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joined-up University collections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ECD860-1CBC-0F41-97CC-BBC630F9E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72" y="1079500"/>
            <a:ext cx="4065813" cy="304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6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34A2D88-A465-B44F-8709-9B9E1416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1203599"/>
            <a:ext cx="6696745" cy="504055"/>
          </a:xfrm>
        </p:spPr>
        <p:txBody>
          <a:bodyPr anchor="t"/>
          <a:lstStyle/>
          <a:p>
            <a:r>
              <a:rPr lang="en-US" dirty="0"/>
              <a:t>Overview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A42C1F-1C23-9B4B-8F97-3F72B15A1212}"/>
              </a:ext>
            </a:extLst>
          </p:cNvPr>
          <p:cNvSpPr txBox="1">
            <a:spLocks/>
          </p:cNvSpPr>
          <p:nvPr/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F59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Catalogue/Accession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Numbers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 &gt; Party Records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Index Terms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endParaRPr lang="en-US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GB" sz="2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2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</a:t>
            </a:r>
            <a:endParaRPr lang="en-GB" sz="2200" dirty="0" err="1">
              <a:solidFill>
                <a:schemeClr val="tx1"/>
              </a:solidFill>
              <a:cs typeface="Calibri"/>
            </a:endParaRP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Glasgow</a:t>
            </a:r>
            <a:endParaRPr lang="en-US" sz="1800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Font typeface="Arial" panose="020B0604020202020204" pitchFamily="34" charset="0"/>
              <a:buChar char="•"/>
            </a:pPr>
            <a:endParaRPr lang="en-GB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/var/folders/p8/h24_g9ls3x9dvr3sflpg0lhm0000gn/T/com.microsoft.Powerpoint/WebArchiveCopyPasteTempFiles/Z">
            <a:extLst>
              <a:ext uri="{FF2B5EF4-FFF2-40B4-BE49-F238E27FC236}">
                <a16:creationId xmlns:a16="http://schemas.microsoft.com/office/drawing/2014/main" id="{97D7B669-9E78-8042-B8EA-A5AEC29EC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/>
          <a:stretch/>
        </p:blipFill>
        <p:spPr bwMode="auto">
          <a:xfrm>
            <a:off x="5682343" y="118733"/>
            <a:ext cx="3161844" cy="222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/var/folders/p8/h24_g9ls3x9dvr3sflpg0lhm0000gn/T/com.microsoft.Powerpoint/WebArchiveCopyPasteTempFiles/gsKT9kKRzMNwfCv2DwW9rUOVy0o8XWECVWoon+eAmqyEr8Jwrvi1Mh4+GQoOtwhrvkX3whz0KDrx6P8DFZe4R7GhFMgAAAAASUVORK5CYII=">
            <a:extLst>
              <a:ext uri="{FF2B5EF4-FFF2-40B4-BE49-F238E27FC236}">
                <a16:creationId xmlns:a16="http://schemas.microsoft.com/office/drawing/2014/main" id="{0E48B219-2AC8-1C4F-8467-521860315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0"/>
            <a:ext cx="941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7E924F-8919-D544-928C-DF6139CF85A5}"/>
              </a:ext>
            </a:extLst>
          </p:cNvPr>
          <p:cNvSpPr/>
          <p:nvPr/>
        </p:nvSpPr>
        <p:spPr>
          <a:xfrm>
            <a:off x="4445202" y="234091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-webkit-standard"/>
              </a:rPr>
              <a:t> </a:t>
            </a:r>
            <a:endParaRPr lang="en-US" dirty="0"/>
          </a:p>
        </p:txBody>
      </p:sp>
      <p:pic>
        <p:nvPicPr>
          <p:cNvPr id="17416" name="Picture 8" descr="/var/folders/p8/h24_g9ls3x9dvr3sflpg0lhm0000gn/T/com.microsoft.Powerpoint/WebArchiveCopyPasteTempFiles/2Q==">
            <a:extLst>
              <a:ext uri="{FF2B5EF4-FFF2-40B4-BE49-F238E27FC236}">
                <a16:creationId xmlns:a16="http://schemas.microsoft.com/office/drawing/2014/main" id="{459C9698-1D4F-CB42-A1AA-CD10F94F3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3311"/>
          <a:stretch/>
        </p:blipFill>
        <p:spPr bwMode="auto">
          <a:xfrm>
            <a:off x="5822178" y="2459651"/>
            <a:ext cx="2882174" cy="26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4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34A2D88-A465-B44F-8709-9B9E1416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1203599"/>
            <a:ext cx="6696745" cy="504055"/>
          </a:xfrm>
        </p:spPr>
        <p:txBody>
          <a:bodyPr anchor="t"/>
          <a:lstStyle/>
          <a:p>
            <a:r>
              <a:rPr lang="en-US" dirty="0"/>
              <a:t>Key Challenges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A42C1F-1C23-9B4B-8F97-3F72B15A1212}"/>
              </a:ext>
            </a:extLst>
          </p:cNvPr>
          <p:cNvSpPr txBox="1">
            <a:spLocks/>
          </p:cNvSpPr>
          <p:nvPr/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F59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Simplicity &amp; Ease</a:t>
            </a:r>
            <a:b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Use (and value)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Cataloguing the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Range of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/var/folders/p8/h24_g9ls3x9dvr3sflpg0lhm0000gn/T/com.microsoft.Powerpoint/WebArchiveCopyPasteTempFiles/2Q==">
            <a:extLst>
              <a:ext uri="{FF2B5EF4-FFF2-40B4-BE49-F238E27FC236}">
                <a16:creationId xmlns:a16="http://schemas.microsoft.com/office/drawing/2014/main" id="{6BBBCB20-80D8-5147-9BDF-41004E740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94" y="1079500"/>
            <a:ext cx="5000410" cy="35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9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34A2D88-A465-B44F-8709-9B9E1416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1203599"/>
            <a:ext cx="6696745" cy="504055"/>
          </a:xfrm>
        </p:spPr>
        <p:txBody>
          <a:bodyPr anchor="t"/>
          <a:lstStyle/>
          <a:p>
            <a:r>
              <a:rPr lang="en-US" dirty="0"/>
              <a:t>Sapphire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A42C1F-1C23-9B4B-8F97-3F72B15A1212}"/>
              </a:ext>
            </a:extLst>
          </p:cNvPr>
          <p:cNvSpPr txBox="1">
            <a:spLocks/>
          </p:cNvSpPr>
          <p:nvPr/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F59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 essential information from the </a:t>
            </a:r>
            <a:r>
              <a:rPr lang="en-GB" sz="18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Comms</a:t>
            </a:r>
            <a:r>
              <a:rPr lang="en-GB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 including:</a:t>
            </a:r>
          </a:p>
          <a:p>
            <a:pPr marL="0" indent="0"/>
            <a:endParaRPr lang="en-GB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Project Title (Title)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Description (Description)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Name of Participants (Control Names)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Date(s)</a:t>
            </a:r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GB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E94388F-8BFB-2E44-8621-F20DBD8BA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8" y="1592401"/>
            <a:ext cx="4753446" cy="231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1086"/>
      </p:ext>
    </p:extLst>
  </p:cSld>
  <p:clrMapOvr>
    <a:masterClrMapping/>
  </p:clrMapOvr>
</p:sld>
</file>

<file path=ppt/theme/theme1.xml><?xml version="1.0" encoding="utf-8"?>
<a:theme xmlns:a="http://schemas.openxmlformats.org/drawingml/2006/main" name="UoG_PowerPoint_16.9">
  <a:themeElements>
    <a:clrScheme name="University colours">
      <a:dk1>
        <a:srgbClr val="002542"/>
      </a:dk1>
      <a:lt1>
        <a:srgbClr val="FFFFFE"/>
      </a:lt1>
      <a:dk2>
        <a:srgbClr val="354047"/>
      </a:dk2>
      <a:lt2>
        <a:srgbClr val="C54520"/>
      </a:lt2>
      <a:accent1>
        <a:srgbClr val="63548B"/>
      </a:accent1>
      <a:accent2>
        <a:srgbClr val="8D0C64"/>
      </a:accent2>
      <a:accent3>
        <a:srgbClr val="CF1C20"/>
      </a:accent3>
      <a:accent4>
        <a:srgbClr val="4B3B7D"/>
      </a:accent4>
      <a:accent5>
        <a:srgbClr val="003824"/>
      </a:accent5>
      <a:accent6>
        <a:srgbClr val="500B29"/>
      </a:accent6>
      <a:hlink>
        <a:srgbClr val="584B3D"/>
      </a:hlink>
      <a:folHlink>
        <a:srgbClr val="0068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253</Words>
  <Application>Microsoft Macintosh PowerPoint</Application>
  <PresentationFormat>On-screen Show (16:9)</PresentationFormat>
  <Paragraphs>96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ヒラギノ角ゴ Pro W3</vt:lpstr>
      <vt:lpstr>-webkit-standard</vt:lpstr>
      <vt:lpstr>Arial</vt:lpstr>
      <vt:lpstr>Calibri</vt:lpstr>
      <vt:lpstr>Times New Roman</vt:lpstr>
      <vt:lpstr>UoG_PowerPoint_16.9</vt:lpstr>
      <vt:lpstr>Lights, Camera, Deposit: Using EMu and Sapphire to create a Digital Media Repository</vt:lpstr>
      <vt:lpstr>Background</vt:lpstr>
      <vt:lpstr>The Team</vt:lpstr>
      <vt:lpstr>Wider Context</vt:lpstr>
      <vt:lpstr>The Films</vt:lpstr>
      <vt:lpstr>Why EMu &amp; Sapphire?</vt:lpstr>
      <vt:lpstr>Overview</vt:lpstr>
      <vt:lpstr>Key Challenges</vt:lpstr>
      <vt:lpstr>Sapphire</vt:lpstr>
      <vt:lpstr>Next Steps</vt:lpstr>
      <vt:lpstr>Thanks (and Questions)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 your Research Reputation, or, 3 Simple Steps</dc:title>
  <cp:lastModifiedBy>William Nixon</cp:lastModifiedBy>
  <cp:revision>35</cp:revision>
  <dcterms:modified xsi:type="dcterms:W3CDTF">2018-05-25T09:37:36Z</dcterms:modified>
</cp:coreProperties>
</file>