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5" r:id="rId3"/>
    <p:sldId id="266" r:id="rId4"/>
    <p:sldId id="274" r:id="rId5"/>
    <p:sldId id="275" r:id="rId6"/>
    <p:sldId id="287" r:id="rId7"/>
    <p:sldId id="278" r:id="rId8"/>
    <p:sldId id="276" r:id="rId9"/>
    <p:sldId id="279" r:id="rId10"/>
    <p:sldId id="280" r:id="rId11"/>
    <p:sldId id="281" r:id="rId12"/>
    <p:sldId id="282" r:id="rId13"/>
    <p:sldId id="283" r:id="rId14"/>
    <p:sldId id="270" r:id="rId15"/>
    <p:sldId id="271" r:id="rId16"/>
    <p:sldId id="288" r:id="rId17"/>
    <p:sldId id="289" r:id="rId18"/>
    <p:sldId id="290" r:id="rId19"/>
    <p:sldId id="291" r:id="rId20"/>
    <p:sldId id="268" r:id="rId21"/>
    <p:sldId id="284" r:id="rId22"/>
    <p:sldId id="272" r:id="rId23"/>
    <p:sldId id="273" r:id="rId24"/>
    <p:sldId id="285" r:id="rId25"/>
    <p:sldId id="286" r:id="rId26"/>
    <p:sldId id="292"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annon" initials="PC" lastIdx="1" clrIdx="0">
    <p:extLst>
      <p:ext uri="{19B8F6BF-5375-455C-9EA6-DF929625EA0E}">
        <p15:presenceInfo xmlns:p15="http://schemas.microsoft.com/office/powerpoint/2012/main" userId="S-1-5-21-3392181128-250301629-2379905336-328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1D0"/>
    <a:srgbClr val="CDDDAC"/>
    <a:srgbClr val="DFA7A6"/>
    <a:srgbClr val="A5D5E2"/>
    <a:srgbClr val="4F81BD"/>
    <a:srgbClr val="ACC776"/>
    <a:srgbClr val="C35855"/>
    <a:srgbClr val="EF9C67"/>
    <a:srgbClr val="00213C"/>
    <a:srgbClr val="004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42" autoAdjust="0"/>
  </p:normalViewPr>
  <p:slideViewPr>
    <p:cSldViewPr>
      <p:cViewPr varScale="1">
        <p:scale>
          <a:sx n="77" d="100"/>
          <a:sy n="77" d="100"/>
        </p:scale>
        <p:origin x="108" y="606"/>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B976F-970B-42AF-B3F3-62ED449998F3}" type="doc">
      <dgm:prSet loTypeId="urn:microsoft.com/office/officeart/2005/8/layout/venn1" loCatId="relationship" qsTypeId="urn:microsoft.com/office/officeart/2005/8/quickstyle/simple1" qsCatId="simple" csTypeId="urn:microsoft.com/office/officeart/2005/8/colors/colorful1" csCatId="colorful" phldr="1"/>
      <dgm:spPr/>
    </dgm:pt>
    <dgm:pt modelId="{20F49EC9-9411-4F02-A232-F1DAF9B32FBA}">
      <dgm:prSet phldrT="[Text]"/>
      <dgm:spPr/>
      <dgm:t>
        <a:bodyPr/>
        <a:lstStyle/>
        <a:p>
          <a:r>
            <a:rPr lang="en-US" dirty="0" smtClean="0">
              <a:latin typeface="Arial" panose="020B0604020202020204" pitchFamily="34" charset="0"/>
              <a:cs typeface="Arial" panose="020B0604020202020204" pitchFamily="34" charset="0"/>
            </a:rPr>
            <a:t>INTERVENTION</a:t>
          </a:r>
          <a:endParaRPr lang="en-US" dirty="0">
            <a:latin typeface="Arial" panose="020B0604020202020204" pitchFamily="34" charset="0"/>
            <a:cs typeface="Arial" panose="020B0604020202020204" pitchFamily="34" charset="0"/>
          </a:endParaRPr>
        </a:p>
      </dgm:t>
    </dgm:pt>
    <dgm:pt modelId="{BD19DBCC-3F63-48C0-96AE-9DD6F03AD154}" type="parTrans" cxnId="{E0C61D9C-86BA-4CF5-A4B2-C4A3E9C0BF01}">
      <dgm:prSet/>
      <dgm:spPr/>
      <dgm:t>
        <a:bodyPr/>
        <a:lstStyle/>
        <a:p>
          <a:endParaRPr lang="en-US"/>
        </a:p>
      </dgm:t>
    </dgm:pt>
    <dgm:pt modelId="{17A8BAC2-B087-44BE-9434-6FE799B79DE8}" type="sibTrans" cxnId="{E0C61D9C-86BA-4CF5-A4B2-C4A3E9C0BF01}">
      <dgm:prSet/>
      <dgm:spPr/>
      <dgm:t>
        <a:bodyPr/>
        <a:lstStyle/>
        <a:p>
          <a:endParaRPr lang="en-US"/>
        </a:p>
      </dgm:t>
    </dgm:pt>
    <dgm:pt modelId="{C3DAF510-4C7A-49BE-95F3-9BE63046BAEC}">
      <dgm:prSet/>
      <dgm:spPr/>
      <dgm:t>
        <a:bodyPr/>
        <a:lstStyle/>
        <a:p>
          <a:r>
            <a:rPr lang="en-US" dirty="0" smtClean="0">
              <a:latin typeface="Arial" panose="020B0604020202020204" pitchFamily="34" charset="0"/>
              <a:cs typeface="Arial" panose="020B0604020202020204" pitchFamily="34" charset="0"/>
            </a:rPr>
            <a:t>CONDITION</a:t>
          </a:r>
          <a:endParaRPr lang="en-US" dirty="0">
            <a:latin typeface="Arial" panose="020B0604020202020204" pitchFamily="34" charset="0"/>
            <a:cs typeface="Arial" panose="020B0604020202020204" pitchFamily="34" charset="0"/>
          </a:endParaRPr>
        </a:p>
      </dgm:t>
    </dgm:pt>
    <dgm:pt modelId="{0A4FB124-A2CE-404E-BA75-0E8AF49DAB1A}" type="parTrans" cxnId="{73E58B35-3090-49B2-BEA7-E35E932505E0}">
      <dgm:prSet/>
      <dgm:spPr/>
      <dgm:t>
        <a:bodyPr/>
        <a:lstStyle/>
        <a:p>
          <a:endParaRPr lang="en-US"/>
        </a:p>
      </dgm:t>
    </dgm:pt>
    <dgm:pt modelId="{B597D1F0-7014-4DF5-B9BC-99AFF6C71EB1}" type="sibTrans" cxnId="{73E58B35-3090-49B2-BEA7-E35E932505E0}">
      <dgm:prSet/>
      <dgm:spPr/>
      <dgm:t>
        <a:bodyPr/>
        <a:lstStyle/>
        <a:p>
          <a:endParaRPr lang="en-US"/>
        </a:p>
      </dgm:t>
    </dgm:pt>
    <dgm:pt modelId="{25EFABA4-8CB0-44FB-B41F-2AC3AA9285FE}">
      <dgm:prSet/>
      <dgm:spPr/>
      <dgm:t>
        <a:bodyPr/>
        <a:lstStyle/>
        <a:p>
          <a:r>
            <a:rPr lang="en-US" dirty="0" smtClean="0">
              <a:latin typeface="Arial" panose="020B0604020202020204" pitchFamily="34" charset="0"/>
              <a:cs typeface="Arial" panose="020B0604020202020204" pitchFamily="34" charset="0"/>
            </a:rPr>
            <a:t>STUDY TYPE</a:t>
          </a:r>
          <a:endParaRPr lang="en-US" dirty="0">
            <a:latin typeface="Arial" panose="020B0604020202020204" pitchFamily="34" charset="0"/>
            <a:cs typeface="Arial" panose="020B0604020202020204" pitchFamily="34" charset="0"/>
          </a:endParaRPr>
        </a:p>
      </dgm:t>
    </dgm:pt>
    <dgm:pt modelId="{599618F6-D48A-45DE-8844-E498B94D0118}" type="parTrans" cxnId="{B4BFE19C-631B-4056-95AA-A49AC33A1D2A}">
      <dgm:prSet/>
      <dgm:spPr/>
      <dgm:t>
        <a:bodyPr/>
        <a:lstStyle/>
        <a:p>
          <a:endParaRPr lang="en-US"/>
        </a:p>
      </dgm:t>
    </dgm:pt>
    <dgm:pt modelId="{D3334489-B053-4C62-9765-6167EB6BD4EE}" type="sibTrans" cxnId="{B4BFE19C-631B-4056-95AA-A49AC33A1D2A}">
      <dgm:prSet/>
      <dgm:spPr/>
      <dgm:t>
        <a:bodyPr/>
        <a:lstStyle/>
        <a:p>
          <a:endParaRPr lang="en-US"/>
        </a:p>
      </dgm:t>
    </dgm:pt>
    <dgm:pt modelId="{96E69BB5-D6A5-4BF7-8F3B-65D7ECF93161}">
      <dgm:prSet/>
      <dgm:spPr/>
      <dgm:t>
        <a:bodyPr/>
        <a:lstStyle/>
        <a:p>
          <a:r>
            <a:rPr lang="en-US" dirty="0" smtClean="0">
              <a:latin typeface="Arial" panose="020B0604020202020204" pitchFamily="34" charset="0"/>
              <a:cs typeface="Arial" panose="020B0604020202020204" pitchFamily="34" charset="0"/>
            </a:rPr>
            <a:t>POPULATION</a:t>
          </a:r>
          <a:endParaRPr lang="en-US" dirty="0">
            <a:latin typeface="Arial" panose="020B0604020202020204" pitchFamily="34" charset="0"/>
            <a:cs typeface="Arial" panose="020B0604020202020204" pitchFamily="34" charset="0"/>
          </a:endParaRPr>
        </a:p>
      </dgm:t>
    </dgm:pt>
    <dgm:pt modelId="{71CB1578-3358-4AB1-AA8E-294EE6D66DFA}" type="parTrans" cxnId="{0CB1E216-CF0A-4922-BD67-C3FBC90C251B}">
      <dgm:prSet/>
      <dgm:spPr/>
      <dgm:t>
        <a:bodyPr/>
        <a:lstStyle/>
        <a:p>
          <a:endParaRPr lang="en-US"/>
        </a:p>
      </dgm:t>
    </dgm:pt>
    <dgm:pt modelId="{5912E70E-15D4-4214-804C-7C615ECC4DE6}" type="sibTrans" cxnId="{0CB1E216-CF0A-4922-BD67-C3FBC90C251B}">
      <dgm:prSet/>
      <dgm:spPr/>
      <dgm:t>
        <a:bodyPr/>
        <a:lstStyle/>
        <a:p>
          <a:endParaRPr lang="en-US"/>
        </a:p>
      </dgm:t>
    </dgm:pt>
    <dgm:pt modelId="{8F97F43A-9C91-46ED-BA48-A6F9B88E5955}" type="pres">
      <dgm:prSet presAssocID="{FB6B976F-970B-42AF-B3F3-62ED449998F3}" presName="compositeShape" presStyleCnt="0">
        <dgm:presLayoutVars>
          <dgm:chMax val="7"/>
          <dgm:dir/>
          <dgm:resizeHandles val="exact"/>
        </dgm:presLayoutVars>
      </dgm:prSet>
      <dgm:spPr/>
    </dgm:pt>
    <dgm:pt modelId="{37375E74-D24C-4506-879E-F0EDBD3DF13B}" type="pres">
      <dgm:prSet presAssocID="{20F49EC9-9411-4F02-A232-F1DAF9B32FBA}" presName="circ1" presStyleLbl="vennNode1" presStyleIdx="0" presStyleCnt="4"/>
      <dgm:spPr/>
      <dgm:t>
        <a:bodyPr/>
        <a:lstStyle/>
        <a:p>
          <a:endParaRPr lang="en-US"/>
        </a:p>
      </dgm:t>
    </dgm:pt>
    <dgm:pt modelId="{F30290F7-B9EF-4423-A587-64BABBE74E2C}" type="pres">
      <dgm:prSet presAssocID="{20F49EC9-9411-4F02-A232-F1DAF9B32FBA}" presName="circ1Tx" presStyleLbl="revTx" presStyleIdx="0" presStyleCnt="0">
        <dgm:presLayoutVars>
          <dgm:chMax val="0"/>
          <dgm:chPref val="0"/>
          <dgm:bulletEnabled val="1"/>
        </dgm:presLayoutVars>
      </dgm:prSet>
      <dgm:spPr/>
      <dgm:t>
        <a:bodyPr/>
        <a:lstStyle/>
        <a:p>
          <a:endParaRPr lang="en-US"/>
        </a:p>
      </dgm:t>
    </dgm:pt>
    <dgm:pt modelId="{7C16030D-7B20-44B5-9D15-132B79FF4D1E}" type="pres">
      <dgm:prSet presAssocID="{C3DAF510-4C7A-49BE-95F3-9BE63046BAEC}" presName="circ2" presStyleLbl="vennNode1" presStyleIdx="1" presStyleCnt="4"/>
      <dgm:spPr/>
      <dgm:t>
        <a:bodyPr/>
        <a:lstStyle/>
        <a:p>
          <a:endParaRPr lang="en-US"/>
        </a:p>
      </dgm:t>
    </dgm:pt>
    <dgm:pt modelId="{BBFC4600-0B0B-4A92-B8B1-853D504C7ACD}" type="pres">
      <dgm:prSet presAssocID="{C3DAF510-4C7A-49BE-95F3-9BE63046BAEC}" presName="circ2Tx" presStyleLbl="revTx" presStyleIdx="0" presStyleCnt="0">
        <dgm:presLayoutVars>
          <dgm:chMax val="0"/>
          <dgm:chPref val="0"/>
          <dgm:bulletEnabled val="1"/>
        </dgm:presLayoutVars>
      </dgm:prSet>
      <dgm:spPr/>
      <dgm:t>
        <a:bodyPr/>
        <a:lstStyle/>
        <a:p>
          <a:endParaRPr lang="en-US"/>
        </a:p>
      </dgm:t>
    </dgm:pt>
    <dgm:pt modelId="{1B37DEDB-D186-4018-B7E5-C609C533453D}" type="pres">
      <dgm:prSet presAssocID="{25EFABA4-8CB0-44FB-B41F-2AC3AA9285FE}" presName="circ3" presStyleLbl="vennNode1" presStyleIdx="2" presStyleCnt="4"/>
      <dgm:spPr/>
      <dgm:t>
        <a:bodyPr/>
        <a:lstStyle/>
        <a:p>
          <a:endParaRPr lang="en-US"/>
        </a:p>
      </dgm:t>
    </dgm:pt>
    <dgm:pt modelId="{031664D1-4CF2-4942-8D89-932455BD8CFD}" type="pres">
      <dgm:prSet presAssocID="{25EFABA4-8CB0-44FB-B41F-2AC3AA9285FE}" presName="circ3Tx" presStyleLbl="revTx" presStyleIdx="0" presStyleCnt="0">
        <dgm:presLayoutVars>
          <dgm:chMax val="0"/>
          <dgm:chPref val="0"/>
          <dgm:bulletEnabled val="1"/>
        </dgm:presLayoutVars>
      </dgm:prSet>
      <dgm:spPr/>
      <dgm:t>
        <a:bodyPr/>
        <a:lstStyle/>
        <a:p>
          <a:endParaRPr lang="en-US"/>
        </a:p>
      </dgm:t>
    </dgm:pt>
    <dgm:pt modelId="{751B5406-A00A-4E95-A44D-59356D444AD9}" type="pres">
      <dgm:prSet presAssocID="{96E69BB5-D6A5-4BF7-8F3B-65D7ECF93161}" presName="circ4" presStyleLbl="vennNode1" presStyleIdx="3" presStyleCnt="4"/>
      <dgm:spPr/>
      <dgm:t>
        <a:bodyPr/>
        <a:lstStyle/>
        <a:p>
          <a:endParaRPr lang="en-US"/>
        </a:p>
      </dgm:t>
    </dgm:pt>
    <dgm:pt modelId="{AE25F303-5B1A-43C3-894E-9DD36A40C1A4}" type="pres">
      <dgm:prSet presAssocID="{96E69BB5-D6A5-4BF7-8F3B-65D7ECF93161}" presName="circ4Tx" presStyleLbl="revTx" presStyleIdx="0" presStyleCnt="0">
        <dgm:presLayoutVars>
          <dgm:chMax val="0"/>
          <dgm:chPref val="0"/>
          <dgm:bulletEnabled val="1"/>
        </dgm:presLayoutVars>
      </dgm:prSet>
      <dgm:spPr/>
      <dgm:t>
        <a:bodyPr/>
        <a:lstStyle/>
        <a:p>
          <a:endParaRPr lang="en-US"/>
        </a:p>
      </dgm:t>
    </dgm:pt>
  </dgm:ptLst>
  <dgm:cxnLst>
    <dgm:cxn modelId="{E0C61D9C-86BA-4CF5-A4B2-C4A3E9C0BF01}" srcId="{FB6B976F-970B-42AF-B3F3-62ED449998F3}" destId="{20F49EC9-9411-4F02-A232-F1DAF9B32FBA}" srcOrd="0" destOrd="0" parTransId="{BD19DBCC-3F63-48C0-96AE-9DD6F03AD154}" sibTransId="{17A8BAC2-B087-44BE-9434-6FE799B79DE8}"/>
    <dgm:cxn modelId="{F688BC27-A633-47B4-9355-A1202DD13602}" type="presOf" srcId="{96E69BB5-D6A5-4BF7-8F3B-65D7ECF93161}" destId="{AE25F303-5B1A-43C3-894E-9DD36A40C1A4}" srcOrd="1" destOrd="0" presId="urn:microsoft.com/office/officeart/2005/8/layout/venn1"/>
    <dgm:cxn modelId="{3766F2DA-8389-447E-ABE7-9751F4D4038F}" type="presOf" srcId="{FB6B976F-970B-42AF-B3F3-62ED449998F3}" destId="{8F97F43A-9C91-46ED-BA48-A6F9B88E5955}" srcOrd="0" destOrd="0" presId="urn:microsoft.com/office/officeart/2005/8/layout/venn1"/>
    <dgm:cxn modelId="{C64A1E44-7457-4697-9078-A2CDC4D58299}" type="presOf" srcId="{C3DAF510-4C7A-49BE-95F3-9BE63046BAEC}" destId="{BBFC4600-0B0B-4A92-B8B1-853D504C7ACD}" srcOrd="1" destOrd="0" presId="urn:microsoft.com/office/officeart/2005/8/layout/venn1"/>
    <dgm:cxn modelId="{0CB1E216-CF0A-4922-BD67-C3FBC90C251B}" srcId="{FB6B976F-970B-42AF-B3F3-62ED449998F3}" destId="{96E69BB5-D6A5-4BF7-8F3B-65D7ECF93161}" srcOrd="3" destOrd="0" parTransId="{71CB1578-3358-4AB1-AA8E-294EE6D66DFA}" sibTransId="{5912E70E-15D4-4214-804C-7C615ECC4DE6}"/>
    <dgm:cxn modelId="{AB776D87-B4A4-4F6C-9F52-06EEFFA699F0}" type="presOf" srcId="{20F49EC9-9411-4F02-A232-F1DAF9B32FBA}" destId="{F30290F7-B9EF-4423-A587-64BABBE74E2C}" srcOrd="1" destOrd="0" presId="urn:microsoft.com/office/officeart/2005/8/layout/venn1"/>
    <dgm:cxn modelId="{B4BFE19C-631B-4056-95AA-A49AC33A1D2A}" srcId="{FB6B976F-970B-42AF-B3F3-62ED449998F3}" destId="{25EFABA4-8CB0-44FB-B41F-2AC3AA9285FE}" srcOrd="2" destOrd="0" parTransId="{599618F6-D48A-45DE-8844-E498B94D0118}" sibTransId="{D3334489-B053-4C62-9765-6167EB6BD4EE}"/>
    <dgm:cxn modelId="{FDF2C45B-955B-435F-8D6F-049C2AC44760}" type="presOf" srcId="{25EFABA4-8CB0-44FB-B41F-2AC3AA9285FE}" destId="{031664D1-4CF2-4942-8D89-932455BD8CFD}" srcOrd="1" destOrd="0" presId="urn:microsoft.com/office/officeart/2005/8/layout/venn1"/>
    <dgm:cxn modelId="{3943A820-3D51-46E4-9A13-40EC50712FAA}" type="presOf" srcId="{96E69BB5-D6A5-4BF7-8F3B-65D7ECF93161}" destId="{751B5406-A00A-4E95-A44D-59356D444AD9}" srcOrd="0" destOrd="0" presId="urn:microsoft.com/office/officeart/2005/8/layout/venn1"/>
    <dgm:cxn modelId="{BAB0B02A-6FA5-47F4-B7D3-2D90D24B1F33}" type="presOf" srcId="{C3DAF510-4C7A-49BE-95F3-9BE63046BAEC}" destId="{7C16030D-7B20-44B5-9D15-132B79FF4D1E}" srcOrd="0" destOrd="0" presId="urn:microsoft.com/office/officeart/2005/8/layout/venn1"/>
    <dgm:cxn modelId="{73E58B35-3090-49B2-BEA7-E35E932505E0}" srcId="{FB6B976F-970B-42AF-B3F3-62ED449998F3}" destId="{C3DAF510-4C7A-49BE-95F3-9BE63046BAEC}" srcOrd="1" destOrd="0" parTransId="{0A4FB124-A2CE-404E-BA75-0E8AF49DAB1A}" sibTransId="{B597D1F0-7014-4DF5-B9BC-99AFF6C71EB1}"/>
    <dgm:cxn modelId="{EA6DC138-610D-45C9-9308-F81AB78CF32A}" type="presOf" srcId="{25EFABA4-8CB0-44FB-B41F-2AC3AA9285FE}" destId="{1B37DEDB-D186-4018-B7E5-C609C533453D}" srcOrd="0" destOrd="0" presId="urn:microsoft.com/office/officeart/2005/8/layout/venn1"/>
    <dgm:cxn modelId="{4CEA469B-19B8-40FA-BB8A-9C1B73AEAAD3}" type="presOf" srcId="{20F49EC9-9411-4F02-A232-F1DAF9B32FBA}" destId="{37375E74-D24C-4506-879E-F0EDBD3DF13B}" srcOrd="0" destOrd="0" presId="urn:microsoft.com/office/officeart/2005/8/layout/venn1"/>
    <dgm:cxn modelId="{70636E63-7C97-4056-8DE4-F04505A31B4E}" type="presParOf" srcId="{8F97F43A-9C91-46ED-BA48-A6F9B88E5955}" destId="{37375E74-D24C-4506-879E-F0EDBD3DF13B}" srcOrd="0" destOrd="0" presId="urn:microsoft.com/office/officeart/2005/8/layout/venn1"/>
    <dgm:cxn modelId="{3AFC86B8-56BA-4495-AF71-3A5C960A9D89}" type="presParOf" srcId="{8F97F43A-9C91-46ED-BA48-A6F9B88E5955}" destId="{F30290F7-B9EF-4423-A587-64BABBE74E2C}" srcOrd="1" destOrd="0" presId="urn:microsoft.com/office/officeart/2005/8/layout/venn1"/>
    <dgm:cxn modelId="{10D0B10F-9D8B-4F9D-863C-F31F471231C6}" type="presParOf" srcId="{8F97F43A-9C91-46ED-BA48-A6F9B88E5955}" destId="{7C16030D-7B20-44B5-9D15-132B79FF4D1E}" srcOrd="2" destOrd="0" presId="urn:microsoft.com/office/officeart/2005/8/layout/venn1"/>
    <dgm:cxn modelId="{65149259-AAEB-4D04-AA06-931018C0D53C}" type="presParOf" srcId="{8F97F43A-9C91-46ED-BA48-A6F9B88E5955}" destId="{BBFC4600-0B0B-4A92-B8B1-853D504C7ACD}" srcOrd="3" destOrd="0" presId="urn:microsoft.com/office/officeart/2005/8/layout/venn1"/>
    <dgm:cxn modelId="{F87CFEB5-A25E-40CD-BA88-F16BE4F6A84F}" type="presParOf" srcId="{8F97F43A-9C91-46ED-BA48-A6F9B88E5955}" destId="{1B37DEDB-D186-4018-B7E5-C609C533453D}" srcOrd="4" destOrd="0" presId="urn:microsoft.com/office/officeart/2005/8/layout/venn1"/>
    <dgm:cxn modelId="{66760F11-486F-4FAD-9743-4D19E52AC197}" type="presParOf" srcId="{8F97F43A-9C91-46ED-BA48-A6F9B88E5955}" destId="{031664D1-4CF2-4942-8D89-932455BD8CFD}" srcOrd="5" destOrd="0" presId="urn:microsoft.com/office/officeart/2005/8/layout/venn1"/>
    <dgm:cxn modelId="{2A8F1AC3-829E-4BAC-9FA8-E813E13EA427}" type="presParOf" srcId="{8F97F43A-9C91-46ED-BA48-A6F9B88E5955}" destId="{751B5406-A00A-4E95-A44D-59356D444AD9}" srcOrd="6" destOrd="0" presId="urn:microsoft.com/office/officeart/2005/8/layout/venn1"/>
    <dgm:cxn modelId="{750021B7-01BC-4637-A8D3-57FC013D96D1}" type="presParOf" srcId="{8F97F43A-9C91-46ED-BA48-A6F9B88E5955}" destId="{AE25F303-5B1A-43C3-894E-9DD36A40C1A4}" srcOrd="7"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75E74-D24C-4506-879E-F0EDBD3DF13B}">
      <dsp:nvSpPr>
        <dsp:cNvPr id="0" name=""/>
        <dsp:cNvSpPr/>
      </dsp:nvSpPr>
      <dsp:spPr>
        <a:xfrm>
          <a:off x="2683950" y="55478"/>
          <a:ext cx="2884906" cy="288490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INTERVENTION</a:t>
          </a:r>
          <a:endParaRPr lang="en-US" sz="1300" kern="1200" dirty="0">
            <a:latin typeface="Arial" panose="020B0604020202020204" pitchFamily="34" charset="0"/>
            <a:cs typeface="Arial" panose="020B0604020202020204" pitchFamily="34" charset="0"/>
          </a:endParaRPr>
        </a:p>
      </dsp:txBody>
      <dsp:txXfrm>
        <a:off x="3016824" y="443831"/>
        <a:ext cx="2219158" cy="915403"/>
      </dsp:txXfrm>
    </dsp:sp>
    <dsp:sp modelId="{7C16030D-7B20-44B5-9D15-132B79FF4D1E}">
      <dsp:nvSpPr>
        <dsp:cNvPr id="0" name=""/>
        <dsp:cNvSpPr/>
      </dsp:nvSpPr>
      <dsp:spPr>
        <a:xfrm>
          <a:off x="3959966" y="1331495"/>
          <a:ext cx="2884906" cy="28849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CONDITION</a:t>
          </a:r>
          <a:endParaRPr lang="en-US" sz="1300" kern="1200" dirty="0">
            <a:latin typeface="Arial" panose="020B0604020202020204" pitchFamily="34" charset="0"/>
            <a:cs typeface="Arial" panose="020B0604020202020204" pitchFamily="34" charset="0"/>
          </a:endParaRPr>
        </a:p>
      </dsp:txBody>
      <dsp:txXfrm>
        <a:off x="5513377" y="1664369"/>
        <a:ext cx="1109579" cy="2219158"/>
      </dsp:txXfrm>
    </dsp:sp>
    <dsp:sp modelId="{1B37DEDB-D186-4018-B7E5-C609C533453D}">
      <dsp:nvSpPr>
        <dsp:cNvPr id="0" name=""/>
        <dsp:cNvSpPr/>
      </dsp:nvSpPr>
      <dsp:spPr>
        <a:xfrm>
          <a:off x="2683950" y="2607511"/>
          <a:ext cx="2884906" cy="288490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STUDY TYPE</a:t>
          </a:r>
          <a:endParaRPr lang="en-US" sz="1300" kern="1200" dirty="0">
            <a:latin typeface="Arial" panose="020B0604020202020204" pitchFamily="34" charset="0"/>
            <a:cs typeface="Arial" panose="020B0604020202020204" pitchFamily="34" charset="0"/>
          </a:endParaRPr>
        </a:p>
      </dsp:txBody>
      <dsp:txXfrm>
        <a:off x="3016824" y="4188662"/>
        <a:ext cx="2219158" cy="915403"/>
      </dsp:txXfrm>
    </dsp:sp>
    <dsp:sp modelId="{751B5406-A00A-4E95-A44D-59356D444AD9}">
      <dsp:nvSpPr>
        <dsp:cNvPr id="0" name=""/>
        <dsp:cNvSpPr/>
      </dsp:nvSpPr>
      <dsp:spPr>
        <a:xfrm>
          <a:off x="1407933" y="1331495"/>
          <a:ext cx="2884906" cy="288490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POPULATION</a:t>
          </a:r>
          <a:endParaRPr lang="en-US" sz="1300" kern="1200" dirty="0">
            <a:latin typeface="Arial" panose="020B0604020202020204" pitchFamily="34" charset="0"/>
            <a:cs typeface="Arial" panose="020B0604020202020204" pitchFamily="34" charset="0"/>
          </a:endParaRPr>
        </a:p>
      </dsp:txBody>
      <dsp:txXfrm>
        <a:off x="1629849" y="1664369"/>
        <a:ext cx="1109579" cy="22191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B59C3-57FF-4952-8102-2B7CD17A661A}" type="datetimeFigureOut">
              <a:rPr lang="en-GB" smtClean="0"/>
              <a:t>21/03/2019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E5D22-312C-408D-B73B-B80DA5C384EF}" type="slidenum">
              <a:rPr lang="en-GB" smtClean="0"/>
              <a:t>‹#›</a:t>
            </a:fld>
            <a:endParaRPr lang="en-GB"/>
          </a:p>
        </p:txBody>
      </p:sp>
    </p:spTree>
    <p:extLst>
      <p:ext uri="{BB962C8B-B14F-4D97-AF65-F5344CB8AC3E}">
        <p14:creationId xmlns:p14="http://schemas.microsoft.com/office/powerpoint/2010/main" val="345428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a:t>
            </a:fld>
            <a:endParaRPr lang="en-GB"/>
          </a:p>
        </p:txBody>
      </p:sp>
    </p:spTree>
    <p:extLst>
      <p:ext uri="{BB962C8B-B14F-4D97-AF65-F5344CB8AC3E}">
        <p14:creationId xmlns:p14="http://schemas.microsoft.com/office/powerpoint/2010/main" val="397787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10</a:t>
            </a:fld>
            <a:endParaRPr lang="en-GB"/>
          </a:p>
        </p:txBody>
      </p:sp>
    </p:spTree>
    <p:extLst>
      <p:ext uri="{BB962C8B-B14F-4D97-AF65-F5344CB8AC3E}">
        <p14:creationId xmlns:p14="http://schemas.microsoft.com/office/powerpoint/2010/main" val="14631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11</a:t>
            </a:fld>
            <a:endParaRPr lang="en-GB"/>
          </a:p>
        </p:txBody>
      </p:sp>
    </p:spTree>
    <p:extLst>
      <p:ext uri="{BB962C8B-B14F-4D97-AF65-F5344CB8AC3E}">
        <p14:creationId xmlns:p14="http://schemas.microsoft.com/office/powerpoint/2010/main" val="202379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12</a:t>
            </a:fld>
            <a:endParaRPr lang="en-GB"/>
          </a:p>
        </p:txBody>
      </p:sp>
    </p:spTree>
    <p:extLst>
      <p:ext uri="{BB962C8B-B14F-4D97-AF65-F5344CB8AC3E}">
        <p14:creationId xmlns:p14="http://schemas.microsoft.com/office/powerpoint/2010/main" val="36854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13</a:t>
            </a:fld>
            <a:endParaRPr lang="en-GB"/>
          </a:p>
        </p:txBody>
      </p:sp>
    </p:spTree>
    <p:extLst>
      <p:ext uri="{BB962C8B-B14F-4D97-AF65-F5344CB8AC3E}">
        <p14:creationId xmlns:p14="http://schemas.microsoft.com/office/powerpoint/2010/main" val="329924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14</a:t>
            </a:fld>
            <a:endParaRPr lang="en-GB"/>
          </a:p>
        </p:txBody>
      </p:sp>
    </p:spTree>
    <p:extLst>
      <p:ext uri="{BB962C8B-B14F-4D97-AF65-F5344CB8AC3E}">
        <p14:creationId xmlns:p14="http://schemas.microsoft.com/office/powerpoint/2010/main" val="242680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15</a:t>
            </a:fld>
            <a:endParaRPr lang="en-GB"/>
          </a:p>
        </p:txBody>
      </p:sp>
    </p:spTree>
    <p:extLst>
      <p:ext uri="{BB962C8B-B14F-4D97-AF65-F5344CB8AC3E}">
        <p14:creationId xmlns:p14="http://schemas.microsoft.com/office/powerpoint/2010/main" val="25092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16</a:t>
            </a:fld>
            <a:endParaRPr lang="en-GB"/>
          </a:p>
        </p:txBody>
      </p:sp>
    </p:spTree>
    <p:extLst>
      <p:ext uri="{BB962C8B-B14F-4D97-AF65-F5344CB8AC3E}">
        <p14:creationId xmlns:p14="http://schemas.microsoft.com/office/powerpoint/2010/main" val="229460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headings are not just for systematic</a:t>
            </a:r>
            <a:r>
              <a:rPr lang="en-GB" baseline="0" dirty="0"/>
              <a:t> reviews, they go some way to ensuring that relevant papers are not missed. Arguably, they may also reduce geographical bias by retrieving articles with different spelling variations or articles from non-English language publications</a:t>
            </a:r>
            <a:r>
              <a:rPr lang="en-GB" baseline="0" dirty="0" smtClean="0"/>
              <a:t>.</a:t>
            </a:r>
          </a:p>
          <a:p>
            <a:endParaRPr lang="en-GB" baseline="0" dirty="0" smtClean="0"/>
          </a:p>
          <a:p>
            <a:pPr marL="0" indent="0">
              <a:lnSpc>
                <a:spcPct val="150000"/>
              </a:lnSpc>
              <a:buNone/>
            </a:pPr>
            <a:r>
              <a:rPr lang="en-GB" sz="1200" dirty="0" smtClean="0">
                <a:latin typeface="Arial" panose="020B0604020202020204" pitchFamily="34" charset="0"/>
                <a:cs typeface="Arial" panose="020B0604020202020204" pitchFamily="34" charset="0"/>
              </a:rPr>
              <a:t>Subject headings</a:t>
            </a:r>
          </a:p>
          <a:p>
            <a:pPr>
              <a:lnSpc>
                <a:spcPct val="150000"/>
              </a:lnSpc>
            </a:pPr>
            <a:r>
              <a:rPr lang="en-GB" sz="1200" dirty="0" smtClean="0">
                <a:latin typeface="Arial" panose="020B0604020202020204" pitchFamily="34" charset="0"/>
                <a:cs typeface="Arial" panose="020B0604020202020204" pitchFamily="34" charset="0"/>
              </a:rPr>
              <a:t>Controlled vocabulary</a:t>
            </a:r>
          </a:p>
          <a:p>
            <a:pPr>
              <a:lnSpc>
                <a:spcPct val="150000"/>
              </a:lnSpc>
            </a:pPr>
            <a:r>
              <a:rPr lang="en-GB" sz="1200" dirty="0" smtClean="0">
                <a:latin typeface="Arial" panose="020B0604020202020204" pitchFamily="34" charset="0"/>
                <a:cs typeface="Arial" panose="020B0604020202020204" pitchFamily="34" charset="0"/>
              </a:rPr>
              <a:t>Often hierarchical</a:t>
            </a:r>
          </a:p>
          <a:p>
            <a:pPr>
              <a:lnSpc>
                <a:spcPct val="150000"/>
              </a:lnSpc>
            </a:pPr>
            <a:r>
              <a:rPr lang="en-GB" sz="1200" dirty="0" smtClean="0">
                <a:latin typeface="Arial" panose="020B0604020202020204" pitchFamily="34" charset="0"/>
                <a:cs typeface="Arial" panose="020B0604020202020204" pitchFamily="34" charset="0"/>
              </a:rPr>
              <a:t>Increase the sensitivity of a search</a:t>
            </a:r>
          </a:p>
          <a:p>
            <a:pPr>
              <a:lnSpc>
                <a:spcPct val="150000"/>
              </a:lnSpc>
            </a:pPr>
            <a:r>
              <a:rPr lang="en-GB" sz="1200" dirty="0" smtClean="0">
                <a:latin typeface="Arial" panose="020B0604020202020204" pitchFamily="34" charset="0"/>
                <a:cs typeface="Arial" panose="020B0604020202020204" pitchFamily="34" charset="0"/>
              </a:rPr>
              <a:t>Are database-specific</a:t>
            </a:r>
          </a:p>
          <a:p>
            <a:pPr>
              <a:lnSpc>
                <a:spcPct val="150000"/>
              </a:lnSpc>
            </a:pPr>
            <a:r>
              <a:rPr lang="en-GB" sz="1200" dirty="0" smtClean="0">
                <a:latin typeface="Arial" panose="020B0604020202020204" pitchFamily="34" charset="0"/>
                <a:cs typeface="Arial" panose="020B0604020202020204" pitchFamily="34" charset="0"/>
              </a:rPr>
              <a:t>Some databases include sub-headings of the subject headings</a:t>
            </a:r>
          </a:p>
        </p:txBody>
      </p:sp>
      <p:sp>
        <p:nvSpPr>
          <p:cNvPr id="4" name="Slide Number Placeholder 3"/>
          <p:cNvSpPr>
            <a:spLocks noGrp="1"/>
          </p:cNvSpPr>
          <p:nvPr>
            <p:ph type="sldNum" sz="quarter" idx="10"/>
          </p:nvPr>
        </p:nvSpPr>
        <p:spPr/>
        <p:txBody>
          <a:bodyPr/>
          <a:lstStyle/>
          <a:p>
            <a:fld id="{F53E5D22-312C-408D-B73B-B80DA5C384EF}" type="slidenum">
              <a:rPr lang="en-GB" smtClean="0"/>
              <a:t>17</a:t>
            </a:fld>
            <a:endParaRPr lang="en-GB"/>
          </a:p>
        </p:txBody>
      </p:sp>
    </p:spTree>
    <p:extLst>
      <p:ext uri="{BB962C8B-B14F-4D97-AF65-F5344CB8AC3E}">
        <p14:creationId xmlns:p14="http://schemas.microsoft.com/office/powerpoint/2010/main" val="284261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 headings are not just for systematic</a:t>
            </a:r>
            <a:r>
              <a:rPr lang="en-GB" baseline="0" dirty="0"/>
              <a:t> reviews, they go some way to ensuring that relevant papers are not missed. Arguably, they may also reduce geographical bias by retrieving articles with different spelling variations or articles from non-English language publications.</a:t>
            </a:r>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18</a:t>
            </a:fld>
            <a:endParaRPr lang="en-GB"/>
          </a:p>
        </p:txBody>
      </p:sp>
    </p:spTree>
    <p:extLst>
      <p:ext uri="{BB962C8B-B14F-4D97-AF65-F5344CB8AC3E}">
        <p14:creationId xmlns:p14="http://schemas.microsoft.com/office/powerpoint/2010/main" val="394874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19</a:t>
            </a:fld>
            <a:endParaRPr lang="en-GB"/>
          </a:p>
        </p:txBody>
      </p:sp>
    </p:spTree>
    <p:extLst>
      <p:ext uri="{BB962C8B-B14F-4D97-AF65-F5344CB8AC3E}">
        <p14:creationId xmlns:p14="http://schemas.microsoft.com/office/powerpoint/2010/main" val="399055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a:t>
            </a:fld>
            <a:endParaRPr lang="en-GB"/>
          </a:p>
        </p:txBody>
      </p:sp>
    </p:spTree>
    <p:extLst>
      <p:ext uri="{BB962C8B-B14F-4D97-AF65-F5344CB8AC3E}">
        <p14:creationId xmlns:p14="http://schemas.microsoft.com/office/powerpoint/2010/main" val="181327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20</a:t>
            </a:fld>
            <a:endParaRPr lang="en-GB"/>
          </a:p>
        </p:txBody>
      </p:sp>
    </p:spTree>
    <p:extLst>
      <p:ext uri="{BB962C8B-B14F-4D97-AF65-F5344CB8AC3E}">
        <p14:creationId xmlns:p14="http://schemas.microsoft.com/office/powerpoint/2010/main" val="361255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21</a:t>
            </a:fld>
            <a:endParaRPr lang="en-GB"/>
          </a:p>
        </p:txBody>
      </p:sp>
    </p:spTree>
    <p:extLst>
      <p:ext uri="{BB962C8B-B14F-4D97-AF65-F5344CB8AC3E}">
        <p14:creationId xmlns:p14="http://schemas.microsoft.com/office/powerpoint/2010/main" val="307802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22</a:t>
            </a:fld>
            <a:endParaRPr lang="en-GB"/>
          </a:p>
        </p:txBody>
      </p:sp>
    </p:spTree>
    <p:extLst>
      <p:ext uri="{BB962C8B-B14F-4D97-AF65-F5344CB8AC3E}">
        <p14:creationId xmlns:p14="http://schemas.microsoft.com/office/powerpoint/2010/main" val="104948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23</a:t>
            </a:fld>
            <a:endParaRPr lang="en-GB"/>
          </a:p>
        </p:txBody>
      </p:sp>
    </p:spTree>
    <p:extLst>
      <p:ext uri="{BB962C8B-B14F-4D97-AF65-F5344CB8AC3E}">
        <p14:creationId xmlns:p14="http://schemas.microsoft.com/office/powerpoint/2010/main" val="373727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24</a:t>
            </a:fld>
            <a:endParaRPr lang="en-GB"/>
          </a:p>
        </p:txBody>
      </p:sp>
    </p:spTree>
    <p:extLst>
      <p:ext uri="{BB962C8B-B14F-4D97-AF65-F5344CB8AC3E}">
        <p14:creationId xmlns:p14="http://schemas.microsoft.com/office/powerpoint/2010/main" val="3959599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25</a:t>
            </a:fld>
            <a:endParaRPr lang="en-GB"/>
          </a:p>
        </p:txBody>
      </p:sp>
    </p:spTree>
    <p:extLst>
      <p:ext uri="{BB962C8B-B14F-4D97-AF65-F5344CB8AC3E}">
        <p14:creationId xmlns:p14="http://schemas.microsoft.com/office/powerpoint/2010/main" val="945683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26</a:t>
            </a:fld>
            <a:endParaRPr lang="en-GB"/>
          </a:p>
        </p:txBody>
      </p:sp>
    </p:spTree>
    <p:extLst>
      <p:ext uri="{BB962C8B-B14F-4D97-AF65-F5344CB8AC3E}">
        <p14:creationId xmlns:p14="http://schemas.microsoft.com/office/powerpoint/2010/main" val="269110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27</a:t>
            </a:fld>
            <a:endParaRPr lang="en-GB"/>
          </a:p>
        </p:txBody>
      </p:sp>
    </p:spTree>
    <p:extLst>
      <p:ext uri="{BB962C8B-B14F-4D97-AF65-F5344CB8AC3E}">
        <p14:creationId xmlns:p14="http://schemas.microsoft.com/office/powerpoint/2010/main" val="60881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3</a:t>
            </a:fld>
            <a:endParaRPr lang="en-GB"/>
          </a:p>
        </p:txBody>
      </p:sp>
    </p:spTree>
    <p:extLst>
      <p:ext uri="{BB962C8B-B14F-4D97-AF65-F5344CB8AC3E}">
        <p14:creationId xmlns:p14="http://schemas.microsoft.com/office/powerpoint/2010/main" val="294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4</a:t>
            </a:fld>
            <a:endParaRPr lang="en-GB"/>
          </a:p>
        </p:txBody>
      </p:sp>
    </p:spTree>
    <p:extLst>
      <p:ext uri="{BB962C8B-B14F-4D97-AF65-F5344CB8AC3E}">
        <p14:creationId xmlns:p14="http://schemas.microsoft.com/office/powerpoint/2010/main" val="188139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5</a:t>
            </a:fld>
            <a:endParaRPr lang="en-GB"/>
          </a:p>
        </p:txBody>
      </p:sp>
    </p:spTree>
    <p:extLst>
      <p:ext uri="{BB962C8B-B14F-4D97-AF65-F5344CB8AC3E}">
        <p14:creationId xmlns:p14="http://schemas.microsoft.com/office/powerpoint/2010/main" val="121770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6</a:t>
            </a:fld>
            <a:endParaRPr lang="en-GB"/>
          </a:p>
        </p:txBody>
      </p:sp>
    </p:spTree>
    <p:extLst>
      <p:ext uri="{BB962C8B-B14F-4D97-AF65-F5344CB8AC3E}">
        <p14:creationId xmlns:p14="http://schemas.microsoft.com/office/powerpoint/2010/main" val="219308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7</a:t>
            </a:fld>
            <a:endParaRPr lang="en-GB"/>
          </a:p>
        </p:txBody>
      </p:sp>
    </p:spTree>
    <p:extLst>
      <p:ext uri="{BB962C8B-B14F-4D97-AF65-F5344CB8AC3E}">
        <p14:creationId xmlns:p14="http://schemas.microsoft.com/office/powerpoint/2010/main" val="116186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8</a:t>
            </a:fld>
            <a:endParaRPr lang="en-GB"/>
          </a:p>
        </p:txBody>
      </p:sp>
    </p:spTree>
    <p:extLst>
      <p:ext uri="{BB962C8B-B14F-4D97-AF65-F5344CB8AC3E}">
        <p14:creationId xmlns:p14="http://schemas.microsoft.com/office/powerpoint/2010/main" val="175704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53E5D22-312C-408D-B73B-B80DA5C384EF}" type="slidenum">
              <a:rPr lang="en-GB" smtClean="0"/>
              <a:t>9</a:t>
            </a:fld>
            <a:endParaRPr lang="en-GB"/>
          </a:p>
        </p:txBody>
      </p:sp>
    </p:spTree>
    <p:extLst>
      <p:ext uri="{BB962C8B-B14F-4D97-AF65-F5344CB8AC3E}">
        <p14:creationId xmlns:p14="http://schemas.microsoft.com/office/powerpoint/2010/main" val="365109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08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31481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21/03/2019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21/03/2019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21/03/2019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21/03/2019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mailto:paul.cannon@glasgow.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orcid.org/0000-0001-8721-1481" TargetMode="External"/><Relationship Id="rId11" Type="http://schemas.openxmlformats.org/officeDocument/2006/relationships/hyperlink" Target="http://creativecommons.org/licenses/by/4.0/"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pcann_LI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nsplash.com/search/photos/magnifying-glass?utm_source=unsplash&amp;utm_medium=referral&amp;utm_content=creditCopyText" TargetMode="External"/><Relationship Id="rId4" Type="http://schemas.openxmlformats.org/officeDocument/2006/relationships/hyperlink" Target="https://unsplash.com/photos/d9ILr-dbEdg?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zdvrozV4Lr8?utm_source=unsplash&amp;utm_medium=referral&amp;utm_content=creditCopyTex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hyperlink" Target="https://meshb.nlm.nih.gov/record/ui?ui=D00036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hyperlink" Target="https://www.ncbi.nlm.nih.gov/pubmed/90467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8" Type="http://schemas.openxmlformats.org/officeDocument/2006/relationships/hyperlink" Target="https://www.cochranelibrary.com/cdsr/doi/10.1002/14651858.CD005465.pub4" TargetMode="External"/><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111/j.1471-1842.2009.00848.x"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hyperlink" Target="https://meshb.nlm.nih.gov/MeSHonDemand" TargetMode="External"/><Relationship Id="rId3" Type="http://schemas.openxmlformats.org/officeDocument/2006/relationships/image" Target="../media/image6.png"/><Relationship Id="rId7" Type="http://schemas.openxmlformats.org/officeDocument/2006/relationships/hyperlink" Target="http://hgserver2.amc.nl/cgi-bin/miner/miner2.cg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hyperlink" Target="http://www.nactem.ac.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onlinelibrary.wiley.com/doi/10.1002/14651858.CD009760.pub3/ful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8" Type="http://schemas.openxmlformats.org/officeDocument/2006/relationships/hyperlink" Target="http://opengrey.eu/" TargetMode="External"/><Relationship Id="rId3" Type="http://schemas.openxmlformats.org/officeDocument/2006/relationships/image" Target="../media/image6.png"/><Relationship Id="rId7" Type="http://schemas.openxmlformats.org/officeDocument/2006/relationships/hyperlink" Target="http://eleanor.lib.gla.ac.uk/search~S6/y?Databases%20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hyperlink" Target="https://www.evidence.nhs.uk/" TargetMode="External"/><Relationship Id="rId4" Type="http://schemas.openxmlformats.org/officeDocument/2006/relationships/image" Target="../media/image7.jpg"/><Relationship Id="rId9" Type="http://schemas.openxmlformats.org/officeDocument/2006/relationships/hyperlink" Target="https://www.ntis.gov/"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371/journal.pmed.1000097" TargetMode="External"/><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hyperlink" Target="http://prisma-statement.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jiNgKqKW5W4?utm_source=unsplash&amp;utm_medium=referral&amp;utm_content=creditCopyTex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training.cochrane.org/handbook" TargetMode="External"/><Relationship Id="rId13" Type="http://schemas.openxmlformats.org/officeDocument/2006/relationships/hyperlink" Target="https://doi.org/10.1080/02763869.2017.1259891" TargetMode="External"/><Relationship Id="rId3" Type="http://schemas.openxmlformats.org/officeDocument/2006/relationships/image" Target="../media/image6.png"/><Relationship Id="rId7" Type="http://schemas.openxmlformats.org/officeDocument/2006/relationships/hyperlink" Target="https://www.gla.ac.uk/myglasgow/library/" TargetMode="External"/><Relationship Id="rId12" Type="http://schemas.openxmlformats.org/officeDocument/2006/relationships/hyperlink" Target="http://prisma-statement.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campbellcollaboration.org/library/searching-for-studies-information-retrieval-guide-campbell-reviews.html" TargetMode="External"/><Relationship Id="rId5" Type="http://schemas.openxmlformats.org/officeDocument/2006/relationships/image" Target="../media/image8.jpg"/><Relationship Id="rId10" Type="http://schemas.openxmlformats.org/officeDocument/2006/relationships/hyperlink" Target="https://reviewersmanual.joannabriggs.org/" TargetMode="External"/><Relationship Id="rId4" Type="http://schemas.openxmlformats.org/officeDocument/2006/relationships/image" Target="../media/image7.jpg"/><Relationship Id="rId9" Type="http://schemas.openxmlformats.org/officeDocument/2006/relationships/hyperlink" Target="https://www.york.ac.uk/media/crd/Systematic_Reviews.pdf" TargetMode="External"/><Relationship Id="rId14" Type="http://schemas.openxmlformats.org/officeDocument/2006/relationships/hyperlink" Target="http://systematicreviewtools.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dshare.gla.ac.uk/78/" TargetMode="External"/><Relationship Id="rId13" Type="http://schemas.openxmlformats.org/officeDocument/2006/relationships/hyperlink" Target="mailto:paul.cannon@glasgow.ac.uk" TargetMode="External"/><Relationship Id="rId3" Type="http://schemas.openxmlformats.org/officeDocument/2006/relationships/image" Target="../media/image6.png"/><Relationship Id="rId7" Type="http://schemas.openxmlformats.org/officeDocument/2006/relationships/hyperlink" Target="https://bit.ly/2yqI20Y" TargetMode="External"/><Relationship Id="rId12" Type="http://schemas.openxmlformats.org/officeDocument/2006/relationships/hyperlink" Target="http://bit.ly/2lIaTG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edshare.gla.ac.uk/278" TargetMode="External"/><Relationship Id="rId5" Type="http://schemas.openxmlformats.org/officeDocument/2006/relationships/image" Target="../media/image8.jpg"/><Relationship Id="rId10" Type="http://schemas.openxmlformats.org/officeDocument/2006/relationships/hyperlink" Target="https://edshare.gla.ac.uk/76" TargetMode="External"/><Relationship Id="rId4" Type="http://schemas.openxmlformats.org/officeDocument/2006/relationships/image" Target="../media/image7.jpg"/><Relationship Id="rId9" Type="http://schemas.openxmlformats.org/officeDocument/2006/relationships/hyperlink" Target="https://edshare.gla.ac.uk/3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paul.cannon@glasgow.ac.uk" TargetMode="External"/><Relationship Id="rId3" Type="http://schemas.openxmlformats.org/officeDocument/2006/relationships/image" Target="../media/image21.jpeg"/><Relationship Id="rId7" Type="http://schemas.openxmlformats.org/officeDocument/2006/relationships/hyperlink" Target="http://orcid.org/0000-0001-8721-1481" TargetMode="External"/><Relationship Id="rId12" Type="http://schemas.openxmlformats.org/officeDocument/2006/relationships/hyperlink" Target="http://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gla.ac.uk/myglasgow/library/" TargetMode="Externa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twitter.com/pcann_LIS"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doi.org/10.1111/j.1471-1842.2009.00848.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hyperlink" Target="https://healthevidence.org/default.aspx" TargetMode="External"/><Relationship Id="rId13" Type="http://schemas.openxmlformats.org/officeDocument/2006/relationships/image" Target="../media/image8.jpg"/><Relationship Id="rId3" Type="http://schemas.openxmlformats.org/officeDocument/2006/relationships/hyperlink" Target="http://www.crd.york.ac.uk/PROSPERO/" TargetMode="External"/><Relationship Id="rId7" Type="http://schemas.openxmlformats.org/officeDocument/2006/relationships/hyperlink" Target="https://www.ncbi.nlm.nih.gov/pubmedhealth/finding-systematic-reviews/" TargetMode="External"/><Relationship Id="rId12"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tripdatabase.com/" TargetMode="External"/><Relationship Id="rId11" Type="http://schemas.openxmlformats.org/officeDocument/2006/relationships/image" Target="../media/image6.png"/><Relationship Id="rId5" Type="http://schemas.openxmlformats.org/officeDocument/2006/relationships/hyperlink" Target="http://joannabriggs.org/" TargetMode="External"/><Relationship Id="rId10" Type="http://schemas.openxmlformats.org/officeDocument/2006/relationships/hyperlink" Target="https://www.campbellcollaboration.org/" TargetMode="External"/><Relationship Id="rId4" Type="http://schemas.openxmlformats.org/officeDocument/2006/relationships/hyperlink" Target="http://onlinelibrary.wiley.com/cochranelibrary/search/" TargetMode="External"/><Relationship Id="rId9" Type="http://schemas.openxmlformats.org/officeDocument/2006/relationships/hyperlink" Target="http://eppi.ioe.ac.uk/cms/" TargetMode="Externa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dx.doi.org/10.1108/07378830610692127" TargetMode="External"/><Relationship Id="rId3" Type="http://schemas.openxmlformats.org/officeDocument/2006/relationships/image" Target="../media/image6.png"/><Relationship Id="rId7" Type="http://schemas.openxmlformats.org/officeDocument/2006/relationships/hyperlink" Target="https://acpjc.acponline.org/Content/123/3/issue/ACPJC-1995-123-3-A12.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dx.doi.org/10.1136/bmjgh-2018-001107" TargetMode="External"/><Relationship Id="rId5" Type="http://schemas.openxmlformats.org/officeDocument/2006/relationships/image" Target="../media/image8.jpg"/><Relationship Id="rId10" Type="http://schemas.openxmlformats.org/officeDocument/2006/relationships/hyperlink" Target="http://dx.doi.org/10.1046/j.1471-1842.2002.00378.x" TargetMode="External"/><Relationship Id="rId4" Type="http://schemas.openxmlformats.org/officeDocument/2006/relationships/image" Target="../media/image7.jpg"/><Relationship Id="rId9" Type="http://schemas.openxmlformats.org/officeDocument/2006/relationships/hyperlink" Target="http://dx.doi.org/10.1177/104973231245293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crd.york.ac.uk/PROSPERO/display_record.php?ID=CRD4201401500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12" Type="http://schemas.openxmlformats.org/officeDocument/2006/relationships/hyperlink" Target="http://www.crd.york.ac.uk/PROSPERO/display_record.php?ID=CRD4201401500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diagramDrawing" Target="../diagrams/drawing1.xml"/><Relationship Id="rId5" Type="http://schemas.openxmlformats.org/officeDocument/2006/relationships/image" Target="../media/image8.jpg"/><Relationship Id="rId10" Type="http://schemas.openxmlformats.org/officeDocument/2006/relationships/diagramColors" Target="../diagrams/colors1.xml"/><Relationship Id="rId4" Type="http://schemas.openxmlformats.org/officeDocument/2006/relationships/image" Target="../media/image7.jp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267"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607745"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sp>
        <p:nvSpPr>
          <p:cNvPr id="10" name="TextBox 9"/>
          <p:cNvSpPr txBox="1"/>
          <p:nvPr/>
        </p:nvSpPr>
        <p:spPr>
          <a:xfrm>
            <a:off x="467544" y="1293219"/>
            <a:ext cx="4320480" cy="1938992"/>
          </a:xfrm>
          <a:prstGeom prst="rect">
            <a:avLst/>
          </a:prstGeom>
          <a:noFill/>
        </p:spPr>
        <p:txBody>
          <a:bodyPr wrap="square" rtlCol="0">
            <a:spAutoFit/>
          </a:bodyPr>
          <a:lstStyle/>
          <a:p>
            <a:r>
              <a:rPr lang="en-GB" sz="4000" dirty="0" smtClean="0">
                <a:solidFill>
                  <a:schemeClr val="bg1"/>
                </a:solidFill>
                <a:latin typeface="Arial" panose="020B0604020202020204" pitchFamily="34" charset="0"/>
                <a:cs typeface="Arial" panose="020B0604020202020204" pitchFamily="34" charset="0"/>
              </a:rPr>
              <a:t>Introduction</a:t>
            </a:r>
          </a:p>
          <a:p>
            <a:r>
              <a:rPr lang="en-GB" sz="4000" dirty="0" smtClean="0">
                <a:solidFill>
                  <a:schemeClr val="bg1"/>
                </a:solidFill>
                <a:latin typeface="Arial" panose="020B0604020202020204" pitchFamily="34" charset="0"/>
                <a:cs typeface="Arial" panose="020B0604020202020204" pitchFamily="34" charset="0"/>
              </a:rPr>
              <a:t>to systematic</a:t>
            </a:r>
          </a:p>
          <a:p>
            <a:r>
              <a:rPr lang="en-GB" sz="4000" dirty="0" smtClean="0">
                <a:solidFill>
                  <a:schemeClr val="bg1"/>
                </a:solidFill>
                <a:latin typeface="Arial" panose="020B0604020202020204" pitchFamily="34" charset="0"/>
                <a:cs typeface="Arial" panose="020B0604020202020204" pitchFamily="34" charset="0"/>
              </a:rPr>
              <a:t>reviews</a:t>
            </a:r>
            <a:endParaRPr lang="en-GB" sz="4000" dirty="0">
              <a:solidFill>
                <a:schemeClr val="bg1"/>
              </a:solidFill>
              <a:latin typeface="Arial" panose="020B0604020202020204" pitchFamily="34" charset="0"/>
              <a:cs typeface="Arial" panose="020B0604020202020204" pitchFamily="34" charset="0"/>
            </a:endParaRPr>
          </a:p>
        </p:txBody>
      </p:sp>
      <p:sp>
        <p:nvSpPr>
          <p:cNvPr id="9" name="Rectangle 8">
            <a:hlinkClick r:id="rId6"/>
          </p:cNvPr>
          <p:cNvSpPr/>
          <p:nvPr/>
        </p:nvSpPr>
        <p:spPr>
          <a:xfrm>
            <a:off x="1054697" y="5843624"/>
            <a:ext cx="4498347" cy="400110"/>
          </a:xfrm>
          <a:prstGeom prst="rect">
            <a:avLst/>
          </a:prstGeom>
        </p:spPr>
        <p:txBody>
          <a:bodyPr wrap="none">
            <a:spAutoFit/>
          </a:bodyPr>
          <a:lstStyle/>
          <a:p>
            <a:r>
              <a:rPr lang="en-GB" sz="2000" dirty="0">
                <a:solidFill>
                  <a:schemeClr val="bg1"/>
                </a:solidFill>
                <a:latin typeface="Arial" panose="020B0604020202020204" pitchFamily="34" charset="0"/>
                <a:cs typeface="Arial" panose="020B0604020202020204" pitchFamily="34" charset="0"/>
              </a:rPr>
              <a:t>http://orcid.org/0000-0001-8721-1481 </a:t>
            </a:r>
          </a:p>
        </p:txBody>
      </p:sp>
      <p:sp>
        <p:nvSpPr>
          <p:cNvPr id="17" name="TextBox 16"/>
          <p:cNvSpPr txBox="1"/>
          <p:nvPr/>
        </p:nvSpPr>
        <p:spPr>
          <a:xfrm>
            <a:off x="467544" y="3488085"/>
            <a:ext cx="4392488" cy="1077218"/>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Paul Cannon</a:t>
            </a:r>
          </a:p>
          <a:p>
            <a:r>
              <a:rPr lang="en-GB" sz="2000" dirty="0">
                <a:solidFill>
                  <a:schemeClr val="bg1"/>
                </a:solidFill>
                <a:latin typeface="Arial" panose="020B0604020202020204" pitchFamily="34" charset="0"/>
                <a:cs typeface="Arial" panose="020B0604020202020204" pitchFamily="34" charset="0"/>
              </a:rPr>
              <a:t>College Librarian Medical, Veterinary &amp; Life Sciences</a:t>
            </a:r>
            <a:endParaRPr lang="en-GB" sz="2000" dirty="0">
              <a:latin typeface="Arial" panose="020B0604020202020204" pitchFamily="34" charset="0"/>
              <a:cs typeface="Arial" panose="020B0604020202020204" pitchFamily="34" charset="0"/>
            </a:endParaRPr>
          </a:p>
        </p:txBody>
      </p:sp>
      <p:sp>
        <p:nvSpPr>
          <p:cNvPr id="18" name="TextBox 17">
            <a:hlinkClick r:id="rId7"/>
          </p:cNvPr>
          <p:cNvSpPr txBox="1"/>
          <p:nvPr/>
        </p:nvSpPr>
        <p:spPr>
          <a:xfrm>
            <a:off x="467544" y="4821177"/>
            <a:ext cx="4968552" cy="400110"/>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paul.cannon@glasgow.ac.uk</a:t>
            </a:r>
            <a:endParaRPr lang="en-GB" sz="2000" dirty="0">
              <a:latin typeface="Arial" panose="020B0604020202020204" pitchFamily="34" charset="0"/>
              <a:cs typeface="Arial" panose="020B0604020202020204" pitchFamily="34" charset="0"/>
            </a:endParaRPr>
          </a:p>
        </p:txBody>
      </p:sp>
      <p:pic>
        <p:nvPicPr>
          <p:cNvPr id="11" name="Picture 6" descr="orcid-id"/>
          <p:cNvPicPr>
            <a:picLocks noChangeAspect="1" noChangeArrowheads="1"/>
          </p:cNvPicPr>
          <p:nvPr/>
        </p:nvPicPr>
        <p:blipFill>
          <a:blip r:embed="rId8" cstate="print">
            <a:extLst>
              <a:ext uri="{28A0092B-C50C-407E-A947-70E740481C1C}">
                <a14:useLocalDpi xmlns:a14="http://schemas.microsoft.com/office/drawing/2010/main" val="0"/>
              </a:ext>
            </a:extLst>
          </a:blip>
          <a:srcRect l="6168" t="9221" r="12207" b="10875"/>
          <a:stretch>
            <a:fillRect/>
          </a:stretch>
        </p:blipFill>
        <p:spPr bwMode="auto">
          <a:xfrm>
            <a:off x="561754" y="5803328"/>
            <a:ext cx="491807" cy="481368"/>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Box 11">
            <a:hlinkClick r:id="rId9"/>
          </p:cNvPr>
          <p:cNvSpPr txBox="1"/>
          <p:nvPr/>
        </p:nvSpPr>
        <p:spPr>
          <a:xfrm>
            <a:off x="467544" y="5147344"/>
            <a:ext cx="4968552" cy="400110"/>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@pcann_LIS</a:t>
            </a:r>
            <a:endParaRPr lang="en-GB" sz="20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754" y="6451619"/>
            <a:ext cx="838200" cy="295275"/>
          </a:xfrm>
          <a:prstGeom prst="rect">
            <a:avLst/>
          </a:prstGeom>
        </p:spPr>
      </p:pic>
      <p:sp>
        <p:nvSpPr>
          <p:cNvPr id="14" name="Rectangle 13"/>
          <p:cNvSpPr/>
          <p:nvPr/>
        </p:nvSpPr>
        <p:spPr>
          <a:xfrm>
            <a:off x="1399954" y="6476145"/>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11"/>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601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129547" y="3068960"/>
            <a:ext cx="2884906" cy="2884906"/>
            <a:chOff x="2683950" y="2607511"/>
            <a:chExt cx="2884906" cy="2884906"/>
          </a:xfrm>
        </p:grpSpPr>
        <p:sp>
          <p:nvSpPr>
            <p:cNvPr id="12" name="Oval 11"/>
            <p:cNvSpPr/>
            <p:nvPr/>
          </p:nvSpPr>
          <p:spPr>
            <a:xfrm>
              <a:off x="2683950" y="2607511"/>
              <a:ext cx="2884906" cy="288490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4" name="Oval 4"/>
            <p:cNvSpPr txBox="1"/>
            <p:nvPr/>
          </p:nvSpPr>
          <p:spPr>
            <a:xfrm>
              <a:off x="3016824" y="4188662"/>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STUDY TYPE</a:t>
              </a:r>
              <a:endParaRPr lang="en-US" sz="1300"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1907704" y="1664871"/>
            <a:ext cx="2884906" cy="2884906"/>
            <a:chOff x="1407933" y="1331495"/>
            <a:chExt cx="2884906" cy="2884906"/>
          </a:xfrm>
        </p:grpSpPr>
        <p:sp>
          <p:nvSpPr>
            <p:cNvPr id="16" name="Oval 15"/>
            <p:cNvSpPr/>
            <p:nvPr/>
          </p:nvSpPr>
          <p:spPr>
            <a:xfrm>
              <a:off x="1407933" y="1331495"/>
              <a:ext cx="2884906" cy="2884906"/>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8" name="Oval 4"/>
            <p:cNvSpPr txBox="1"/>
            <p:nvPr/>
          </p:nvSpPr>
          <p:spPr>
            <a:xfrm>
              <a:off x="1629849" y="1664369"/>
              <a:ext cx="1109579" cy="22191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POPULATION</a:t>
              </a:r>
              <a:endParaRPr lang="en-US" sz="13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4363958" y="1661618"/>
            <a:ext cx="2884906" cy="2884906"/>
            <a:chOff x="3959966" y="1331495"/>
            <a:chExt cx="2884906" cy="2884906"/>
          </a:xfrm>
        </p:grpSpPr>
        <p:sp>
          <p:nvSpPr>
            <p:cNvPr id="20" name="Oval 19"/>
            <p:cNvSpPr/>
            <p:nvPr/>
          </p:nvSpPr>
          <p:spPr>
            <a:xfrm>
              <a:off x="3959966" y="1331495"/>
              <a:ext cx="2884906" cy="2884906"/>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1" name="Oval 4"/>
            <p:cNvSpPr txBox="1"/>
            <p:nvPr/>
          </p:nvSpPr>
          <p:spPr>
            <a:xfrm>
              <a:off x="5513377" y="1664369"/>
              <a:ext cx="1109579" cy="22191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CONDITION</a:t>
              </a:r>
              <a:endParaRPr lang="en-US" sz="1300" kern="1200" dirty="0">
                <a:latin typeface="Arial" panose="020B0604020202020204" pitchFamily="34" charset="0"/>
                <a:cs typeface="Arial" panose="020B0604020202020204" pitchFamily="34" charset="0"/>
              </a:endParaRPr>
            </a:p>
          </p:txBody>
        </p:sp>
      </p:grpSp>
      <p:sp>
        <p:nvSpPr>
          <p:cNvPr id="22" name="Content Placeholder 2"/>
          <p:cNvSpPr txBox="1">
            <a:spLocks/>
          </p:cNvSpPr>
          <p:nvPr/>
        </p:nvSpPr>
        <p:spPr>
          <a:xfrm>
            <a:off x="457200" y="548680"/>
            <a:ext cx="8229600" cy="52565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smtClean="0">
                <a:latin typeface="Arial" panose="020B0604020202020204" pitchFamily="34" charset="0"/>
                <a:cs typeface="Arial" panose="020B0604020202020204" pitchFamily="34" charset="0"/>
              </a:rPr>
              <a:t>Remove the intervention…</a:t>
            </a:r>
          </a:p>
          <a:p>
            <a:pPr marL="0" indent="0">
              <a:buNone/>
            </a:pPr>
            <a:r>
              <a:rPr lang="en-GB" sz="1400" dirty="0">
                <a:latin typeface="Arial" panose="020B0604020202020204" pitchFamily="34" charset="0"/>
                <a:cs typeface="Arial" panose="020B0604020202020204" pitchFamily="34" charset="0"/>
              </a:rPr>
              <a:t>The most systematic method of retrieving </a:t>
            </a:r>
            <a:r>
              <a:rPr lang="en-GB" sz="1400" i="1" dirty="0" smtClean="0">
                <a:latin typeface="Arial" panose="020B0604020202020204" pitchFamily="34" charset="0"/>
                <a:cs typeface="Arial" panose="020B0604020202020204" pitchFamily="34" charset="0"/>
              </a:rPr>
              <a:t>all</a:t>
            </a:r>
            <a:r>
              <a:rPr lang="en-GB" sz="1400" dirty="0" smtClean="0">
                <a:latin typeface="Arial" panose="020B0604020202020204" pitchFamily="34" charset="0"/>
                <a:cs typeface="Arial" panose="020B0604020202020204" pitchFamily="34" charset="0"/>
              </a:rPr>
              <a:t> literature </a:t>
            </a:r>
            <a:r>
              <a:rPr lang="en-GB" sz="1400" dirty="0">
                <a:latin typeface="Arial" panose="020B0604020202020204" pitchFamily="34" charset="0"/>
                <a:cs typeface="Arial" panose="020B0604020202020204" pitchFamily="34" charset="0"/>
              </a:rPr>
              <a:t>on children with ADHD, but will retrieve </a:t>
            </a:r>
            <a:r>
              <a:rPr lang="en-GB" sz="1400" i="1" dirty="0" smtClean="0">
                <a:latin typeface="Arial" panose="020B0604020202020204" pitchFamily="34" charset="0"/>
                <a:cs typeface="Arial" panose="020B0604020202020204" pitchFamily="34" charset="0"/>
              </a:rPr>
              <a:t>lots</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of irrelevant results that are not intervention-led</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02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129547" y="3068960"/>
            <a:ext cx="2884906" cy="2884906"/>
            <a:chOff x="2683950" y="2607511"/>
            <a:chExt cx="2884906" cy="2884906"/>
          </a:xfrm>
        </p:grpSpPr>
        <p:sp>
          <p:nvSpPr>
            <p:cNvPr id="12" name="Oval 11"/>
            <p:cNvSpPr/>
            <p:nvPr/>
          </p:nvSpPr>
          <p:spPr>
            <a:xfrm>
              <a:off x="2683950" y="2607511"/>
              <a:ext cx="2884906" cy="288490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4" name="Oval 4"/>
            <p:cNvSpPr txBox="1"/>
            <p:nvPr/>
          </p:nvSpPr>
          <p:spPr>
            <a:xfrm>
              <a:off x="3016824" y="4188662"/>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STUDY TYPE</a:t>
              </a:r>
              <a:endParaRPr lang="en-US" sz="1300"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1907704" y="1664871"/>
            <a:ext cx="2884906" cy="2884906"/>
            <a:chOff x="1407933" y="1331495"/>
            <a:chExt cx="2884906" cy="2884906"/>
          </a:xfrm>
        </p:grpSpPr>
        <p:sp>
          <p:nvSpPr>
            <p:cNvPr id="16" name="Oval 15"/>
            <p:cNvSpPr/>
            <p:nvPr/>
          </p:nvSpPr>
          <p:spPr>
            <a:xfrm>
              <a:off x="1407933" y="1331495"/>
              <a:ext cx="2884906" cy="2884906"/>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8" name="Oval 4"/>
            <p:cNvSpPr txBox="1"/>
            <p:nvPr/>
          </p:nvSpPr>
          <p:spPr>
            <a:xfrm>
              <a:off x="1629849" y="1664369"/>
              <a:ext cx="1109579" cy="22191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POPULATION</a:t>
              </a:r>
              <a:endParaRPr lang="en-US" sz="1300" kern="1200" dirty="0">
                <a:latin typeface="Arial" panose="020B0604020202020204" pitchFamily="34" charset="0"/>
                <a:cs typeface="Arial" panose="020B0604020202020204" pitchFamily="34" charset="0"/>
              </a:endParaRPr>
            </a:p>
          </p:txBody>
        </p:sp>
      </p:grpSp>
      <p:grpSp>
        <p:nvGrpSpPr>
          <p:cNvPr id="19" name="Group 18"/>
          <p:cNvGrpSpPr/>
          <p:nvPr/>
        </p:nvGrpSpPr>
        <p:grpSpPr>
          <a:xfrm>
            <a:off x="4363958" y="1661618"/>
            <a:ext cx="2884906" cy="2884906"/>
            <a:chOff x="3959966" y="1331495"/>
            <a:chExt cx="2884906" cy="2884906"/>
          </a:xfrm>
        </p:grpSpPr>
        <p:sp>
          <p:nvSpPr>
            <p:cNvPr id="20" name="Oval 19"/>
            <p:cNvSpPr/>
            <p:nvPr/>
          </p:nvSpPr>
          <p:spPr>
            <a:xfrm>
              <a:off x="3959966" y="1331495"/>
              <a:ext cx="2884906" cy="2884906"/>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1" name="Oval 4"/>
            <p:cNvSpPr txBox="1"/>
            <p:nvPr/>
          </p:nvSpPr>
          <p:spPr>
            <a:xfrm>
              <a:off x="5513377" y="1664369"/>
              <a:ext cx="1109579" cy="22191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CONDITION</a:t>
              </a:r>
              <a:endParaRPr lang="en-US" sz="1300" kern="1200" dirty="0">
                <a:latin typeface="Arial" panose="020B0604020202020204" pitchFamily="34" charset="0"/>
                <a:cs typeface="Arial" panose="020B0604020202020204" pitchFamily="34" charset="0"/>
              </a:endParaRPr>
            </a:p>
          </p:txBody>
        </p:sp>
      </p:grpSp>
      <p:sp>
        <p:nvSpPr>
          <p:cNvPr id="22" name="Content Placeholder 2"/>
          <p:cNvSpPr txBox="1">
            <a:spLocks/>
          </p:cNvSpPr>
          <p:nvPr/>
        </p:nvSpPr>
        <p:spPr>
          <a:xfrm>
            <a:off x="457200" y="548680"/>
            <a:ext cx="8229600" cy="52565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F</a:t>
            </a:r>
            <a:r>
              <a:rPr lang="en-GB" b="1" dirty="0" smtClean="0">
                <a:latin typeface="Arial" panose="020B0604020202020204" pitchFamily="34" charset="0"/>
                <a:cs typeface="Arial" panose="020B0604020202020204" pitchFamily="34" charset="0"/>
              </a:rPr>
              <a:t>ocus on (a) particular intervention(s)…</a:t>
            </a:r>
          </a:p>
          <a:p>
            <a:pPr marL="0" indent="0">
              <a:buFont typeface="Arial" panose="020B0604020202020204" pitchFamily="34" charset="0"/>
              <a:buNone/>
            </a:pPr>
            <a:r>
              <a:rPr lang="en-GB" sz="1400" dirty="0" smtClean="0">
                <a:latin typeface="Arial" panose="020B0604020202020204" pitchFamily="34" charset="0"/>
                <a:cs typeface="Arial" panose="020B0604020202020204" pitchFamily="34" charset="0"/>
              </a:rPr>
              <a:t>If a specific intervention is chosen, naturally the number of results retrieved will be smaller. That may make the review more feasible with respect to time and resource limits, but may reduce the impact of the review.</a:t>
            </a:r>
          </a:p>
        </p:txBody>
      </p:sp>
      <p:grpSp>
        <p:nvGrpSpPr>
          <p:cNvPr id="17" name="Group 16"/>
          <p:cNvGrpSpPr/>
          <p:nvPr/>
        </p:nvGrpSpPr>
        <p:grpSpPr>
          <a:xfrm>
            <a:off x="3852000" y="1760358"/>
            <a:ext cx="1440000" cy="1440000"/>
            <a:chOff x="2683950" y="55478"/>
            <a:chExt cx="2884906" cy="2884906"/>
          </a:xfrm>
        </p:grpSpPr>
        <p:sp>
          <p:nvSpPr>
            <p:cNvPr id="23" name="Oval 22"/>
            <p:cNvSpPr/>
            <p:nvPr/>
          </p:nvSpPr>
          <p:spPr>
            <a:xfrm>
              <a:off x="2683950" y="55478"/>
              <a:ext cx="2884906" cy="28849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4" name="Oval 4"/>
            <p:cNvSpPr txBox="1"/>
            <p:nvPr/>
          </p:nvSpPr>
          <p:spPr>
            <a:xfrm>
              <a:off x="3016824" y="443831"/>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INTERVENTION</a:t>
              </a:r>
              <a:endParaRPr lang="en-US" sz="11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89780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p:cNvSpPr txBox="1">
            <a:spLocks/>
          </p:cNvSpPr>
          <p:nvPr/>
        </p:nvSpPr>
        <p:spPr>
          <a:xfrm>
            <a:off x="457200" y="548680"/>
            <a:ext cx="8229600" cy="52565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smtClean="0">
                <a:latin typeface="Arial" panose="020B0604020202020204" pitchFamily="34" charset="0"/>
                <a:cs typeface="Arial" panose="020B0604020202020204" pitchFamily="34" charset="0"/>
              </a:rPr>
              <a:t>Meta-analysis</a:t>
            </a:r>
          </a:p>
          <a:p>
            <a:pPr marL="0" indent="0">
              <a:buFont typeface="Arial" panose="020B0604020202020204" pitchFamily="34" charset="0"/>
              <a:buNone/>
            </a:pPr>
            <a:r>
              <a:rPr lang="en-GB" sz="1400" dirty="0" smtClean="0">
                <a:latin typeface="Arial" panose="020B0604020202020204" pitchFamily="34" charset="0"/>
                <a:cs typeface="Arial" panose="020B0604020202020204" pitchFamily="34" charset="0"/>
              </a:rPr>
              <a:t>Similar to the original search strategy, but with the addition of no intervention or placebo.</a:t>
            </a:r>
          </a:p>
        </p:txBody>
      </p:sp>
      <p:grpSp>
        <p:nvGrpSpPr>
          <p:cNvPr id="25" name="Group 24"/>
          <p:cNvGrpSpPr/>
          <p:nvPr/>
        </p:nvGrpSpPr>
        <p:grpSpPr>
          <a:xfrm>
            <a:off x="3492000" y="1500320"/>
            <a:ext cx="2160000" cy="2160000"/>
            <a:chOff x="2683950" y="55478"/>
            <a:chExt cx="2884906" cy="2884906"/>
          </a:xfrm>
        </p:grpSpPr>
        <p:sp>
          <p:nvSpPr>
            <p:cNvPr id="26" name="Oval 25"/>
            <p:cNvSpPr/>
            <p:nvPr/>
          </p:nvSpPr>
          <p:spPr>
            <a:xfrm>
              <a:off x="2683950" y="55478"/>
              <a:ext cx="2884906" cy="28849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7" name="Oval 4"/>
            <p:cNvSpPr txBox="1"/>
            <p:nvPr/>
          </p:nvSpPr>
          <p:spPr>
            <a:xfrm>
              <a:off x="3016824" y="1040229"/>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POPULATION +</a:t>
              </a:r>
            </a:p>
            <a:p>
              <a:pPr lvl="0" algn="ctr" defTabSz="5778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CONDITION +</a:t>
              </a:r>
            </a:p>
            <a:p>
              <a:pPr lvl="0" algn="ctr" defTabSz="5778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PHARMALOGICAL INTERVENTION</a:t>
              </a:r>
              <a:endParaRPr lang="en-US" sz="1100" kern="1200" dirty="0">
                <a:latin typeface="Arial" panose="020B0604020202020204" pitchFamily="34" charset="0"/>
                <a:cs typeface="Arial" panose="020B0604020202020204" pitchFamily="34" charset="0"/>
              </a:endParaRPr>
            </a:p>
          </p:txBody>
        </p:sp>
      </p:grpSp>
      <p:grpSp>
        <p:nvGrpSpPr>
          <p:cNvPr id="28" name="Group 27"/>
          <p:cNvGrpSpPr/>
          <p:nvPr/>
        </p:nvGrpSpPr>
        <p:grpSpPr>
          <a:xfrm>
            <a:off x="1332000" y="3861048"/>
            <a:ext cx="2160000" cy="2160000"/>
            <a:chOff x="2683950" y="55478"/>
            <a:chExt cx="2884906" cy="2884906"/>
          </a:xfrm>
        </p:grpSpPr>
        <p:sp>
          <p:nvSpPr>
            <p:cNvPr id="29" name="Oval 28"/>
            <p:cNvSpPr/>
            <p:nvPr/>
          </p:nvSpPr>
          <p:spPr>
            <a:xfrm>
              <a:off x="2683950" y="55478"/>
              <a:ext cx="2884906" cy="28849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0" name="Oval 4"/>
            <p:cNvSpPr txBox="1"/>
            <p:nvPr/>
          </p:nvSpPr>
          <p:spPr>
            <a:xfrm>
              <a:off x="3016824" y="1035919"/>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100" dirty="0">
                  <a:latin typeface="Arial" panose="020B0604020202020204" pitchFamily="34" charset="0"/>
                  <a:cs typeface="Arial" panose="020B0604020202020204" pitchFamily="34" charset="0"/>
                </a:rPr>
                <a:t>POPULATION </a:t>
              </a:r>
              <a:r>
                <a:rPr lang="en-US" sz="1100" dirty="0" smtClean="0">
                  <a:latin typeface="Arial" panose="020B0604020202020204" pitchFamily="34" charset="0"/>
                  <a:cs typeface="Arial" panose="020B0604020202020204" pitchFamily="34" charset="0"/>
                </a:rPr>
                <a:t>+</a:t>
              </a:r>
            </a:p>
            <a:p>
              <a:pPr lvl="0" algn="ctr" defTabSz="577850">
                <a:lnSpc>
                  <a:spcPct val="90000"/>
                </a:lnSpc>
                <a:spcBef>
                  <a:spcPct val="0"/>
                </a:spcBef>
                <a:spcAft>
                  <a:spcPct val="35000"/>
                </a:spcAft>
              </a:pPr>
              <a:r>
                <a:rPr lang="en-US" sz="1100" dirty="0" smtClean="0">
                  <a:latin typeface="Arial" panose="020B0604020202020204" pitchFamily="34" charset="0"/>
                  <a:cs typeface="Arial" panose="020B0604020202020204" pitchFamily="34" charset="0"/>
                </a:rPr>
                <a:t>CONDITION +</a:t>
              </a:r>
            </a:p>
            <a:p>
              <a:pPr lvl="0" algn="ctr" defTabSz="577850">
                <a:lnSpc>
                  <a:spcPct val="90000"/>
                </a:lnSpc>
                <a:spcBef>
                  <a:spcPct val="0"/>
                </a:spcBef>
                <a:spcAft>
                  <a:spcPct val="35000"/>
                </a:spcAft>
              </a:pPr>
              <a:r>
                <a:rPr lang="en-US" sz="1100" dirty="0" smtClean="0">
                  <a:latin typeface="Arial" panose="020B0604020202020204" pitchFamily="34" charset="0"/>
                  <a:cs typeface="Arial" panose="020B0604020202020204" pitchFamily="34" charset="0"/>
                </a:rPr>
                <a:t>NON-PHARMALOGICAL </a:t>
              </a:r>
              <a:r>
                <a:rPr lang="en-US" sz="1100" dirty="0">
                  <a:latin typeface="Arial" panose="020B0604020202020204" pitchFamily="34" charset="0"/>
                  <a:cs typeface="Arial" panose="020B0604020202020204" pitchFamily="34" charset="0"/>
                </a:rPr>
                <a:t>INTERVENTION</a:t>
              </a:r>
            </a:p>
          </p:txBody>
        </p:sp>
      </p:grpSp>
      <p:grpSp>
        <p:nvGrpSpPr>
          <p:cNvPr id="31" name="Group 30"/>
          <p:cNvGrpSpPr/>
          <p:nvPr/>
        </p:nvGrpSpPr>
        <p:grpSpPr>
          <a:xfrm>
            <a:off x="5652000" y="3857820"/>
            <a:ext cx="2160000" cy="2160000"/>
            <a:chOff x="2683950" y="55478"/>
            <a:chExt cx="2884906" cy="2884906"/>
          </a:xfrm>
        </p:grpSpPr>
        <p:sp>
          <p:nvSpPr>
            <p:cNvPr id="32" name="Oval 31"/>
            <p:cNvSpPr/>
            <p:nvPr/>
          </p:nvSpPr>
          <p:spPr>
            <a:xfrm>
              <a:off x="2683950" y="55478"/>
              <a:ext cx="2884906" cy="28849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3" name="Oval 4"/>
            <p:cNvSpPr txBox="1"/>
            <p:nvPr/>
          </p:nvSpPr>
          <p:spPr>
            <a:xfrm>
              <a:off x="3016824" y="1040229"/>
              <a:ext cx="2219158" cy="91540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100" dirty="0">
                  <a:latin typeface="Arial" panose="020B0604020202020204" pitchFamily="34" charset="0"/>
                  <a:cs typeface="Arial" panose="020B0604020202020204" pitchFamily="34" charset="0"/>
                </a:rPr>
                <a:t>POPULATION </a:t>
              </a:r>
              <a:r>
                <a:rPr lang="en-US" sz="1100" dirty="0" smtClean="0">
                  <a:latin typeface="Arial" panose="020B0604020202020204" pitchFamily="34" charset="0"/>
                  <a:cs typeface="Arial" panose="020B0604020202020204" pitchFamily="34" charset="0"/>
                </a:rPr>
                <a:t>+</a:t>
              </a:r>
            </a:p>
            <a:p>
              <a:pPr lvl="0" algn="ctr" defTabSz="577850">
                <a:lnSpc>
                  <a:spcPct val="90000"/>
                </a:lnSpc>
                <a:spcBef>
                  <a:spcPct val="0"/>
                </a:spcBef>
                <a:spcAft>
                  <a:spcPct val="35000"/>
                </a:spcAft>
              </a:pPr>
              <a:r>
                <a:rPr lang="en-US" sz="1100" dirty="0" smtClean="0">
                  <a:latin typeface="Arial" panose="020B0604020202020204" pitchFamily="34" charset="0"/>
                  <a:cs typeface="Arial" panose="020B0604020202020204" pitchFamily="34" charset="0"/>
                </a:rPr>
                <a:t>CONDITION +</a:t>
              </a:r>
            </a:p>
            <a:p>
              <a:pPr lvl="0" algn="ctr" defTabSz="577850">
                <a:lnSpc>
                  <a:spcPct val="90000"/>
                </a:lnSpc>
                <a:spcBef>
                  <a:spcPct val="0"/>
                </a:spcBef>
                <a:spcAft>
                  <a:spcPct val="35000"/>
                </a:spcAft>
              </a:pPr>
              <a:r>
                <a:rPr lang="en-US" sz="1100" dirty="0" smtClean="0">
                  <a:latin typeface="Arial" panose="020B0604020202020204" pitchFamily="34" charset="0"/>
                  <a:cs typeface="Arial" panose="020B0604020202020204" pitchFamily="34" charset="0"/>
                </a:rPr>
                <a:t>NO INTERVENTION OR PLACEBO</a:t>
              </a:r>
              <a:endParaRPr lang="en-US" sz="1100" dirty="0">
                <a:latin typeface="Arial" panose="020B0604020202020204" pitchFamily="34" charset="0"/>
                <a:cs typeface="Arial" panose="020B0604020202020204" pitchFamily="34" charset="0"/>
              </a:endParaRPr>
            </a:p>
          </p:txBody>
        </p:sp>
      </p:grpSp>
      <p:sp>
        <p:nvSpPr>
          <p:cNvPr id="2" name="Up-Down Arrow 1"/>
          <p:cNvSpPr/>
          <p:nvPr/>
        </p:nvSpPr>
        <p:spPr>
          <a:xfrm rot="2700000">
            <a:off x="3240000" y="3347946"/>
            <a:ext cx="504000" cy="9000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Up-Down Arrow 33"/>
          <p:cNvSpPr/>
          <p:nvPr/>
        </p:nvSpPr>
        <p:spPr>
          <a:xfrm rot="-2700000">
            <a:off x="5399999" y="3334221"/>
            <a:ext cx="504000" cy="9000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Down Arrow 34"/>
          <p:cNvSpPr/>
          <p:nvPr/>
        </p:nvSpPr>
        <p:spPr>
          <a:xfrm rot="-5400000">
            <a:off x="4320000" y="4487819"/>
            <a:ext cx="504000" cy="9000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1856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947" b="4453"/>
          <a:stretch/>
        </p:blipFill>
        <p:spPr>
          <a:xfrm>
            <a:off x="-1" y="1003695"/>
            <a:ext cx="9143998" cy="5881689"/>
          </a:xfrm>
          <a:prstGeom prst="rect">
            <a:avLst/>
          </a:prstGeom>
        </p:spPr>
      </p:pic>
      <p:sp>
        <p:nvSpPr>
          <p:cNvPr id="29" name="TextBox 28"/>
          <p:cNvSpPr txBox="1"/>
          <p:nvPr/>
        </p:nvSpPr>
        <p:spPr>
          <a:xfrm>
            <a:off x="-1" y="0"/>
            <a:ext cx="9143999" cy="1015663"/>
          </a:xfrm>
          <a:prstGeom prst="rect">
            <a:avLst/>
          </a:prstGeom>
          <a:noFill/>
        </p:spPr>
        <p:txBody>
          <a:bodyPr wrap="square" rtlCol="0">
            <a:spAutoFit/>
          </a:bodyPr>
          <a:lstStyle/>
          <a:p>
            <a:r>
              <a:rPr lang="en-GB" sz="3600" b="1" dirty="0" smtClean="0">
                <a:solidFill>
                  <a:schemeClr val="bg1"/>
                </a:solidFill>
                <a:latin typeface="Arial" panose="020B0604020202020204" pitchFamily="34" charset="0"/>
                <a:cs typeface="Arial" panose="020B0604020202020204" pitchFamily="34" charset="0"/>
              </a:rPr>
              <a:t>The importance of the scoping search</a:t>
            </a:r>
          </a:p>
          <a:p>
            <a:r>
              <a:rPr lang="en-GB" sz="1200" dirty="0">
                <a:solidFill>
                  <a:schemeClr val="bg1"/>
                </a:solidFill>
                <a:latin typeface="Arial" panose="020B0604020202020204" pitchFamily="34" charset="0"/>
                <a:cs typeface="Arial" panose="020B0604020202020204" pitchFamily="34" charset="0"/>
              </a:rPr>
              <a:t>These various methods of designing a search illustrate the importance of a scoping </a:t>
            </a:r>
            <a:r>
              <a:rPr lang="en-GB" sz="1200" dirty="0" smtClean="0">
                <a:solidFill>
                  <a:schemeClr val="bg1"/>
                </a:solidFill>
                <a:latin typeface="Arial" panose="020B0604020202020204" pitchFamily="34" charset="0"/>
                <a:cs typeface="Arial" panose="020B0604020202020204" pitchFamily="34" charset="0"/>
              </a:rPr>
              <a:t>search. A scoping search will </a:t>
            </a:r>
            <a:r>
              <a:rPr lang="en-GB" sz="1200" dirty="0">
                <a:solidFill>
                  <a:schemeClr val="bg1"/>
                </a:solidFill>
                <a:latin typeface="Arial" panose="020B0604020202020204" pitchFamily="34" charset="0"/>
                <a:cs typeface="Arial" panose="020B0604020202020204" pitchFamily="34" charset="0"/>
              </a:rPr>
              <a:t>help you define the field, find gaps in the literature and guide how you will structure a search and analyse the results</a:t>
            </a:r>
            <a:r>
              <a:rPr lang="en-GB" sz="1200" dirty="0" smtClean="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
        <p:nvSpPr>
          <p:cNvPr id="31" name="Rectangle 30"/>
          <p:cNvSpPr/>
          <p:nvPr/>
        </p:nvSpPr>
        <p:spPr>
          <a:xfrm>
            <a:off x="-1" y="6550223"/>
            <a:ext cx="9143999"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Photo by </a:t>
            </a:r>
            <a:r>
              <a:rPr lang="en-GB" sz="1400" dirty="0" err="1">
                <a:latin typeface="Arial" panose="020B0604020202020204" pitchFamily="34" charset="0"/>
                <a:cs typeface="Arial" panose="020B0604020202020204" pitchFamily="34" charset="0"/>
                <a:hlinkClick r:id="rId4"/>
              </a:rPr>
              <a:t>Olloweb</a:t>
            </a:r>
            <a:r>
              <a:rPr lang="en-GB" sz="1400" dirty="0">
                <a:latin typeface="Arial" panose="020B0604020202020204" pitchFamily="34" charset="0"/>
                <a:cs typeface="Arial" panose="020B0604020202020204" pitchFamily="34" charset="0"/>
                <a:hlinkClick r:id="rId4"/>
              </a:rPr>
              <a:t> Solutions</a:t>
            </a:r>
            <a:r>
              <a:rPr lang="en-GB" sz="1400" dirty="0">
                <a:latin typeface="Arial" panose="020B0604020202020204" pitchFamily="34" charset="0"/>
                <a:cs typeface="Arial" panose="020B0604020202020204" pitchFamily="34" charset="0"/>
              </a:rPr>
              <a:t> on </a:t>
            </a:r>
            <a:r>
              <a:rPr lang="en-GB" sz="1400" dirty="0" err="1">
                <a:latin typeface="Arial" panose="020B0604020202020204" pitchFamily="34" charset="0"/>
                <a:cs typeface="Arial" panose="020B0604020202020204" pitchFamily="34" charset="0"/>
                <a:hlinkClick r:id="rId5"/>
              </a:rPr>
              <a:t>Unsplash</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95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Advanced search techniques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256583"/>
          </a:xfrm>
        </p:spPr>
        <p:txBody>
          <a:bodyPr>
            <a:normAutofit/>
          </a:bodyPr>
          <a:lstStyle/>
          <a:p>
            <a:pPr marL="0" indent="0">
              <a:lnSpc>
                <a:spcPct val="150000"/>
              </a:lnSpc>
              <a:buNone/>
            </a:pPr>
            <a:r>
              <a:rPr lang="en-GB" b="1" dirty="0">
                <a:latin typeface="Arial" panose="020B0604020202020204" pitchFamily="34" charset="0"/>
                <a:cs typeface="Arial" panose="020B0604020202020204" pitchFamily="34" charset="0"/>
              </a:rPr>
              <a:t>Advanced search techniques</a:t>
            </a:r>
          </a:p>
          <a:p>
            <a:pPr marL="0" indent="0">
              <a:lnSpc>
                <a:spcPct val="150000"/>
              </a:lnSpc>
              <a:buNone/>
            </a:pPr>
            <a:r>
              <a:rPr lang="en-GB" sz="2000" dirty="0" smtClean="0">
                <a:latin typeface="Arial" panose="020B0604020202020204" pitchFamily="34" charset="0"/>
                <a:cs typeface="Arial" panose="020B0604020202020204" pitchFamily="34" charset="0"/>
              </a:rPr>
              <a:t>Boolean searching</a:t>
            </a:r>
          </a:p>
          <a:p>
            <a:pPr>
              <a:lnSpc>
                <a:spcPct val="150000"/>
              </a:lnSpc>
            </a:pPr>
            <a:r>
              <a:rPr lang="en-GB" sz="2000" dirty="0" smtClean="0">
                <a:latin typeface="Arial" panose="020B0604020202020204" pitchFamily="34" charset="0"/>
                <a:cs typeface="Arial" panose="020B0604020202020204" pitchFamily="34" charset="0"/>
              </a:rPr>
              <a:t>OR: increases sensitivity</a:t>
            </a:r>
          </a:p>
          <a:p>
            <a:pPr lvl="1">
              <a:lnSpc>
                <a:spcPct val="150000"/>
              </a:lnSpc>
            </a:pPr>
            <a:r>
              <a:rPr lang="en-GB" sz="1600" dirty="0" smtClean="0">
                <a:latin typeface="Arial" panose="020B0604020202020204" pitchFamily="34" charset="0"/>
                <a:cs typeface="Arial" panose="020B0604020202020204" pitchFamily="34" charset="0"/>
              </a:rPr>
              <a:t>use for different synonyms, spelling variants and acronyms, i.e. diet or eat or feed…</a:t>
            </a:r>
            <a:endParaRPr lang="en-GB" sz="1600"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AND: increases specificity</a:t>
            </a:r>
          </a:p>
          <a:p>
            <a:pPr lvl="1">
              <a:lnSpc>
                <a:spcPct val="150000"/>
              </a:lnSpc>
            </a:pPr>
            <a:r>
              <a:rPr lang="en-GB" sz="1600" dirty="0" smtClean="0">
                <a:latin typeface="Arial" panose="020B0604020202020204" pitchFamily="34" charset="0"/>
                <a:cs typeface="Arial" panose="020B0604020202020204" pitchFamily="34" charset="0"/>
              </a:rPr>
              <a:t>use to group different concepts that must be mentioned with the search results, i.e. GP and </a:t>
            </a:r>
            <a:r>
              <a:rPr lang="en-GB" sz="1600" dirty="0">
                <a:latin typeface="Arial" panose="020B0604020202020204" pitchFamily="34" charset="0"/>
                <a:cs typeface="Arial" panose="020B0604020202020204" pitchFamily="34" charset="0"/>
              </a:rPr>
              <a:t>CEA and abdominal </a:t>
            </a:r>
            <a:r>
              <a:rPr lang="en-GB" sz="1600" dirty="0" smtClean="0">
                <a:latin typeface="Arial" panose="020B0604020202020204" pitchFamily="34" charset="0"/>
                <a:cs typeface="Arial" panose="020B0604020202020204" pitchFamily="34" charset="0"/>
              </a:rPr>
              <a:t>pain</a:t>
            </a:r>
          </a:p>
          <a:p>
            <a:pPr>
              <a:lnSpc>
                <a:spcPct val="150000"/>
              </a:lnSpc>
            </a:pPr>
            <a:r>
              <a:rPr lang="en-GB" sz="2000" dirty="0" smtClean="0">
                <a:latin typeface="Arial" panose="020B0604020202020204" pitchFamily="34" charset="0"/>
                <a:cs typeface="Arial" panose="020B0604020202020204" pitchFamily="34" charset="0"/>
              </a:rPr>
              <a:t>NOT: exclude unwanted terms</a:t>
            </a:r>
          </a:p>
          <a:p>
            <a:pPr lvl="1">
              <a:lnSpc>
                <a:spcPct val="150000"/>
              </a:lnSpc>
            </a:pPr>
            <a:r>
              <a:rPr lang="en-GB" sz="1600" dirty="0" smtClean="0">
                <a:latin typeface="Arial" panose="020B0604020202020204" pitchFamily="34" charset="0"/>
                <a:cs typeface="Arial" panose="020B0604020202020204" pitchFamily="34" charset="0"/>
              </a:rPr>
              <a:t>in most circumstances, never use NOT; you may lose important references</a:t>
            </a:r>
          </a:p>
        </p:txBody>
      </p:sp>
    </p:spTree>
    <p:extLst>
      <p:ext uri="{BB962C8B-B14F-4D97-AF65-F5344CB8AC3E}">
        <p14:creationId xmlns:p14="http://schemas.microsoft.com/office/powerpoint/2010/main" val="68299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Advanced search techniques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256583"/>
          </a:xfrm>
        </p:spPr>
        <p:txBody>
          <a:bodyPr>
            <a:normAutofit fontScale="92500" lnSpcReduction="10000"/>
          </a:bodyPr>
          <a:lstStyle/>
          <a:p>
            <a:pPr marL="0" indent="0">
              <a:lnSpc>
                <a:spcPct val="150000"/>
              </a:lnSpc>
              <a:buNone/>
            </a:pPr>
            <a:r>
              <a:rPr lang="en-GB" b="1" dirty="0">
                <a:latin typeface="Arial" panose="020B0604020202020204" pitchFamily="34" charset="0"/>
                <a:cs typeface="Arial" panose="020B0604020202020204" pitchFamily="34" charset="0"/>
              </a:rPr>
              <a:t>Advanced search techniques</a:t>
            </a:r>
          </a:p>
          <a:p>
            <a:pPr marL="0" indent="0">
              <a:lnSpc>
                <a:spcPct val="150000"/>
              </a:lnSpc>
              <a:buNone/>
            </a:pPr>
            <a:r>
              <a:rPr lang="en-GB" sz="2000" dirty="0" smtClean="0">
                <a:latin typeface="Arial" panose="020B0604020202020204" pitchFamily="34" charset="0"/>
                <a:cs typeface="Arial" panose="020B0604020202020204" pitchFamily="34" charset="0"/>
              </a:rPr>
              <a:t>Search syntax</a:t>
            </a:r>
          </a:p>
          <a:p>
            <a:pPr>
              <a:lnSpc>
                <a:spcPct val="150000"/>
              </a:lnSpc>
            </a:pPr>
            <a:r>
              <a:rPr lang="en-GB" sz="2000" dirty="0" smtClean="0">
                <a:latin typeface="Arial" panose="020B0604020202020204" pitchFamily="34" charset="0"/>
                <a:cs typeface="Arial" panose="020B0604020202020204" pitchFamily="34" charset="0"/>
              </a:rPr>
              <a:t>Proximity: more sensitive than phrase searching</a:t>
            </a:r>
          </a:p>
          <a:p>
            <a:pPr lvl="1">
              <a:lnSpc>
                <a:spcPct val="150000"/>
              </a:lnSpc>
            </a:pPr>
            <a:r>
              <a:rPr lang="en-GB" sz="1600" dirty="0" smtClean="0">
                <a:latin typeface="Arial" panose="020B0604020202020204" pitchFamily="34" charset="0"/>
                <a:cs typeface="Arial" panose="020B0604020202020204" pitchFamily="34" charset="0"/>
              </a:rPr>
              <a:t>use to find words near each other, i.e. “mental health” adj3 (personnel or professional or staff…)</a:t>
            </a:r>
          </a:p>
          <a:p>
            <a:pPr lvl="2">
              <a:lnSpc>
                <a:spcPct val="150000"/>
              </a:lnSpc>
            </a:pPr>
            <a:r>
              <a:rPr lang="en-GB" sz="1500" dirty="0" smtClean="0">
                <a:latin typeface="Arial" panose="020B0604020202020204" pitchFamily="34" charset="0"/>
                <a:cs typeface="Arial" panose="020B0604020202020204" pitchFamily="34" charset="0"/>
              </a:rPr>
              <a:t>NOTE: the proximity syntax varies in each database, and is not supported in others</a:t>
            </a:r>
          </a:p>
          <a:p>
            <a:pPr>
              <a:lnSpc>
                <a:spcPct val="150000"/>
              </a:lnSpc>
            </a:pPr>
            <a:r>
              <a:rPr lang="en-GB" sz="2000" dirty="0" smtClean="0">
                <a:latin typeface="Arial" panose="020B0604020202020204" pitchFamily="34" charset="0"/>
                <a:cs typeface="Arial" panose="020B0604020202020204" pitchFamily="34" charset="0"/>
              </a:rPr>
              <a:t>Truncation: different word endings (or sometime beginnings)</a:t>
            </a:r>
          </a:p>
          <a:p>
            <a:pPr lvl="1">
              <a:lnSpc>
                <a:spcPct val="150000"/>
              </a:lnSpc>
            </a:pPr>
            <a:r>
              <a:rPr lang="en-GB" sz="1600" dirty="0" smtClean="0">
                <a:latin typeface="Arial" panose="020B0604020202020204" pitchFamily="34" charset="0"/>
                <a:cs typeface="Arial" panose="020B0604020202020204" pitchFamily="34" charset="0"/>
              </a:rPr>
              <a:t>use for singular, plural and adjectives, i.e. toxic* will retrieve toxic, toxicity, toxicology…</a:t>
            </a:r>
          </a:p>
          <a:p>
            <a:pPr>
              <a:lnSpc>
                <a:spcPct val="150000"/>
              </a:lnSpc>
            </a:pPr>
            <a:r>
              <a:rPr lang="en-GB" sz="2000" dirty="0" smtClean="0">
                <a:latin typeface="Arial" panose="020B0604020202020204" pitchFamily="34" charset="0"/>
                <a:cs typeface="Arial" panose="020B0604020202020204" pitchFamily="34" charset="0"/>
              </a:rPr>
              <a:t>Wildcards: spelling variations</a:t>
            </a:r>
          </a:p>
          <a:p>
            <a:pPr lvl="1">
              <a:lnSpc>
                <a:spcPct val="150000"/>
              </a:lnSpc>
            </a:pPr>
            <a:r>
              <a:rPr lang="en-GB" sz="1600" dirty="0" smtClean="0">
                <a:latin typeface="Arial" panose="020B0604020202020204" pitchFamily="34" charset="0"/>
                <a:cs typeface="Arial" panose="020B0604020202020204" pitchFamily="34" charset="0"/>
              </a:rPr>
              <a:t>use for British and American spelling amongst other uses, i.e. </a:t>
            </a:r>
            <a:r>
              <a:rPr lang="en-GB" sz="1600" dirty="0" err="1" smtClean="0">
                <a:latin typeface="Arial" panose="020B0604020202020204" pitchFamily="34" charset="0"/>
                <a:cs typeface="Arial" panose="020B0604020202020204" pitchFamily="34" charset="0"/>
              </a:rPr>
              <a:t>colo?r</a:t>
            </a:r>
            <a:r>
              <a:rPr lang="en-GB" sz="1600" dirty="0" smtClean="0">
                <a:latin typeface="Arial" panose="020B0604020202020204" pitchFamily="34" charset="0"/>
                <a:cs typeface="Arial" panose="020B0604020202020204" pitchFamily="34" charset="0"/>
              </a:rPr>
              <a:t> will retrieve </a:t>
            </a:r>
            <a:r>
              <a:rPr lang="en-GB" sz="1600" dirty="0" err="1" smtClean="0">
                <a:latin typeface="Arial" panose="020B0604020202020204" pitchFamily="34" charset="0"/>
                <a:cs typeface="Arial" panose="020B0604020202020204" pitchFamily="34" charset="0"/>
              </a:rPr>
              <a:t>color</a:t>
            </a:r>
            <a:r>
              <a:rPr lang="en-GB" sz="1600" dirty="0" smtClean="0">
                <a:latin typeface="Arial" panose="020B0604020202020204" pitchFamily="34" charset="0"/>
                <a:cs typeface="Arial" panose="020B0604020202020204" pitchFamily="34" charset="0"/>
              </a:rPr>
              <a:t> and colour</a:t>
            </a:r>
          </a:p>
          <a:p>
            <a:pPr lvl="2">
              <a:lnSpc>
                <a:spcPct val="150000"/>
              </a:lnSpc>
            </a:pPr>
            <a:r>
              <a:rPr lang="en-GB" sz="1500" dirty="0">
                <a:latin typeface="Arial" panose="020B0604020202020204" pitchFamily="34" charset="0"/>
                <a:cs typeface="Arial" panose="020B0604020202020204" pitchFamily="34" charset="0"/>
              </a:rPr>
              <a:t>NOTE: the </a:t>
            </a:r>
            <a:r>
              <a:rPr lang="en-GB" sz="1500" dirty="0" smtClean="0">
                <a:latin typeface="Arial" panose="020B0604020202020204" pitchFamily="34" charset="0"/>
                <a:cs typeface="Arial" panose="020B0604020202020204" pitchFamily="34" charset="0"/>
              </a:rPr>
              <a:t>wildcard </a:t>
            </a:r>
            <a:r>
              <a:rPr lang="en-GB" sz="1500" dirty="0">
                <a:latin typeface="Arial" panose="020B0604020202020204" pitchFamily="34" charset="0"/>
                <a:cs typeface="Arial" panose="020B0604020202020204" pitchFamily="34" charset="0"/>
              </a:rPr>
              <a:t>syntax varies in each database, and is not supported in </a:t>
            </a:r>
            <a:r>
              <a:rPr lang="en-GB" sz="1500" dirty="0" smtClean="0">
                <a:latin typeface="Arial" panose="020B0604020202020204" pitchFamily="34" charset="0"/>
                <a:cs typeface="Arial" panose="020B0604020202020204" pitchFamily="34" charset="0"/>
              </a:rPr>
              <a:t>others</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9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588"/>
          <a:stretch/>
        </p:blipFill>
        <p:spPr>
          <a:xfrm>
            <a:off x="0" y="656125"/>
            <a:ext cx="9144000" cy="5877272"/>
          </a:xfrm>
          <a:prstGeom prst="rect">
            <a:avLst/>
          </a:prstGeom>
        </p:spPr>
      </p:pic>
      <p:sp>
        <p:nvSpPr>
          <p:cNvPr id="29" name="TextBox 28"/>
          <p:cNvSpPr txBox="1"/>
          <p:nvPr/>
        </p:nvSpPr>
        <p:spPr>
          <a:xfrm>
            <a:off x="-1" y="0"/>
            <a:ext cx="9143999"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How would you describe the age of these people?</a:t>
            </a:r>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 y="6538837"/>
            <a:ext cx="3012363" cy="307777"/>
          </a:xfrm>
          <a:prstGeom prst="rect">
            <a:avLst/>
          </a:prstGeom>
        </p:spPr>
        <p:txBody>
          <a:bodyPr wrap="none">
            <a:spAutoFit/>
          </a:bodyPr>
          <a:lstStyle/>
          <a:p>
            <a:r>
              <a:rPr lang="en-GB" sz="1400" dirty="0">
                <a:solidFill>
                  <a:schemeClr val="bg1"/>
                </a:solidFill>
                <a:latin typeface="Arial" panose="020B0604020202020204" pitchFamily="34" charset="0"/>
                <a:cs typeface="Arial" panose="020B0604020202020204" pitchFamily="34" charset="0"/>
              </a:rPr>
              <a:t>Photo by </a:t>
            </a:r>
            <a:r>
              <a:rPr lang="en-GB" sz="1400" dirty="0" err="1">
                <a:solidFill>
                  <a:schemeClr val="bg1"/>
                </a:solidFill>
                <a:latin typeface="Arial" panose="020B0604020202020204" pitchFamily="34" charset="0"/>
                <a:cs typeface="Arial" panose="020B0604020202020204" pitchFamily="34" charset="0"/>
                <a:hlinkClick r:id="rId4"/>
              </a:rPr>
              <a:t>Elien</a:t>
            </a:r>
            <a:r>
              <a:rPr lang="en-GB" sz="1400" dirty="0">
                <a:solidFill>
                  <a:schemeClr val="bg1"/>
                </a:solidFill>
                <a:latin typeface="Arial" panose="020B0604020202020204" pitchFamily="34" charset="0"/>
                <a:cs typeface="Arial" panose="020B0604020202020204" pitchFamily="34" charset="0"/>
                <a:hlinkClick r:id="rId4"/>
              </a:rPr>
              <a:t> </a:t>
            </a:r>
            <a:r>
              <a:rPr lang="en-GB" sz="1400" dirty="0" err="1">
                <a:solidFill>
                  <a:schemeClr val="bg1"/>
                </a:solidFill>
                <a:latin typeface="Arial" panose="020B0604020202020204" pitchFamily="34" charset="0"/>
                <a:cs typeface="Arial" panose="020B0604020202020204" pitchFamily="34" charset="0"/>
                <a:hlinkClick r:id="rId4"/>
              </a:rPr>
              <a:t>Dumon</a:t>
            </a:r>
            <a:r>
              <a:rPr lang="en-GB" sz="1400" dirty="0">
                <a:solidFill>
                  <a:schemeClr val="bg1"/>
                </a:solidFill>
                <a:latin typeface="Arial" panose="020B0604020202020204" pitchFamily="34" charset="0"/>
                <a:cs typeface="Arial" panose="020B0604020202020204" pitchFamily="34" charset="0"/>
              </a:rPr>
              <a:t> on </a:t>
            </a:r>
            <a:r>
              <a:rPr lang="en-GB" sz="1400" dirty="0">
                <a:solidFill>
                  <a:schemeClr val="bg1"/>
                </a:solidFill>
                <a:latin typeface="Arial" panose="020B0604020202020204" pitchFamily="34" charset="0"/>
                <a:cs typeface="Arial" panose="020B0604020202020204" pitchFamily="34" charset="0"/>
                <a:hlinkClick r:id="rId5"/>
              </a:rPr>
              <a:t>Unsplash</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99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622" y="138648"/>
            <a:ext cx="7029450" cy="5019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Subject headings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a:stretch>
            <a:fillRect/>
          </a:stretch>
        </p:blipFill>
        <p:spPr>
          <a:xfrm>
            <a:off x="4454885" y="3140968"/>
            <a:ext cx="4686300" cy="2838450"/>
          </a:xfrm>
          <a:prstGeom prst="rect">
            <a:avLst/>
          </a:prstGeom>
        </p:spPr>
      </p:pic>
      <p:sp>
        <p:nvSpPr>
          <p:cNvPr id="18" name="Rectangle 17"/>
          <p:cNvSpPr/>
          <p:nvPr/>
        </p:nvSpPr>
        <p:spPr>
          <a:xfrm>
            <a:off x="107504" y="5910558"/>
            <a:ext cx="4104456"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9"/>
              </a:rPr>
              <a:t>https://</a:t>
            </a:r>
            <a:r>
              <a:rPr lang="en-GB" sz="1400" dirty="0" smtClean="0">
                <a:latin typeface="Arial" panose="020B0604020202020204" pitchFamily="34" charset="0"/>
                <a:cs typeface="Arial" panose="020B0604020202020204" pitchFamily="34" charset="0"/>
                <a:hlinkClick r:id="rId9"/>
              </a:rPr>
              <a:t>meshb.nlm.nih.gov/record/ui?ui=D000368</a:t>
            </a:r>
            <a:endParaRPr lang="en-GB" sz="1400" dirty="0">
              <a:latin typeface="Arial" panose="020B0604020202020204" pitchFamily="34" charset="0"/>
              <a:cs typeface="Arial" panose="020B0604020202020204" pitchFamily="34" charset="0"/>
            </a:endParaRPr>
          </a:p>
        </p:txBody>
      </p:sp>
      <p:sp>
        <p:nvSpPr>
          <p:cNvPr id="10" name="Rectangle 9"/>
          <p:cNvSpPr/>
          <p:nvPr/>
        </p:nvSpPr>
        <p:spPr>
          <a:xfrm>
            <a:off x="899592" y="2468465"/>
            <a:ext cx="6048672" cy="36004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flipV="1">
            <a:off x="1115616" y="2996950"/>
            <a:ext cx="2592288" cy="96952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857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Subject headings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8580442" y="1556792"/>
            <a:ext cx="400110" cy="3797447"/>
          </a:xfrm>
          <a:prstGeom prst="rect">
            <a:avLst/>
          </a:prstGeom>
        </p:spPr>
        <p:txBody>
          <a:bodyPr vert="vert270" wrap="square">
            <a:spAutoFit/>
          </a:bodyPr>
          <a:lstStyle/>
          <a:p>
            <a:r>
              <a:rPr lang="en-GB" sz="1400" dirty="0">
                <a:latin typeface="Arial" panose="020B0604020202020204" pitchFamily="34" charset="0"/>
                <a:cs typeface="Arial" panose="020B0604020202020204" pitchFamily="34" charset="0"/>
                <a:hlinkClick r:id="rId7"/>
              </a:rPr>
              <a:t>https://</a:t>
            </a:r>
            <a:r>
              <a:rPr lang="en-GB" sz="1400" dirty="0" smtClean="0">
                <a:latin typeface="Arial" panose="020B0604020202020204" pitchFamily="34" charset="0"/>
                <a:cs typeface="Arial" panose="020B0604020202020204" pitchFamily="34" charset="0"/>
                <a:hlinkClick r:id="rId7"/>
              </a:rPr>
              <a:t>www.ncbi.nlm.nih.gov/pubmed/9046700</a:t>
            </a:r>
            <a:endParaRPr lang="en-GB"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395536" y="110544"/>
            <a:ext cx="8264061" cy="6143364"/>
          </a:xfrm>
          <a:prstGeom prst="rect">
            <a:avLst/>
          </a:prstGeom>
        </p:spPr>
      </p:pic>
      <p:cxnSp>
        <p:nvCxnSpPr>
          <p:cNvPr id="15" name="Straight Connector 14"/>
          <p:cNvCxnSpPr/>
          <p:nvPr/>
        </p:nvCxnSpPr>
        <p:spPr>
          <a:xfrm flipV="1">
            <a:off x="2051720" y="620688"/>
            <a:ext cx="445286" cy="3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724128" y="620688"/>
            <a:ext cx="445286" cy="31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7544" y="1772816"/>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69414" y="1988840"/>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7544" y="4509120"/>
            <a:ext cx="792088" cy="360040"/>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Rectangle 13"/>
          <p:cNvSpPr/>
          <p:nvPr/>
        </p:nvSpPr>
        <p:spPr>
          <a:xfrm>
            <a:off x="467544" y="5157192"/>
            <a:ext cx="792088" cy="197048"/>
          </a:xfrm>
          <a:prstGeom prst="rect">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8877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Advanced search techniques</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stretch>
            <a:fillRect/>
          </a:stretch>
        </p:blipFill>
        <p:spPr>
          <a:xfrm>
            <a:off x="224177" y="260648"/>
            <a:ext cx="6389215" cy="5647339"/>
          </a:xfrm>
          <a:prstGeom prst="rect">
            <a:avLst/>
          </a:prstGeom>
        </p:spPr>
      </p:pic>
      <p:sp>
        <p:nvSpPr>
          <p:cNvPr id="13" name="TextBox 12"/>
          <p:cNvSpPr txBox="1"/>
          <p:nvPr/>
        </p:nvSpPr>
        <p:spPr>
          <a:xfrm>
            <a:off x="8468171" y="21766"/>
            <a:ext cx="676881" cy="6125101"/>
          </a:xfrm>
          <a:prstGeom prst="rect">
            <a:avLst/>
          </a:prstGeom>
          <a:noFill/>
        </p:spPr>
        <p:txBody>
          <a:bodyPr vert="vert270" wrap="square" rtlCol="0">
            <a:normAutofit lnSpcReduction="10000"/>
          </a:bodyPr>
          <a:lstStyle/>
          <a:p>
            <a:r>
              <a:rPr lang="en-GB" sz="1200" dirty="0" smtClean="0">
                <a:latin typeface="Arial" panose="020B0604020202020204" pitchFamily="34" charset="0"/>
                <a:cs typeface="Arial" panose="020B0604020202020204" pitchFamily="34" charset="0"/>
              </a:rPr>
              <a:t>Cameron, ID, Dyer, SM, </a:t>
            </a:r>
            <a:r>
              <a:rPr lang="en-GB" sz="1200" dirty="0" err="1" smtClean="0">
                <a:latin typeface="Arial" panose="020B0604020202020204" pitchFamily="34" charset="0"/>
                <a:cs typeface="Arial" panose="020B0604020202020204" pitchFamily="34" charset="0"/>
              </a:rPr>
              <a:t>Panagoda</a:t>
            </a:r>
            <a:r>
              <a:rPr lang="en-GB" sz="1200" dirty="0" smtClean="0">
                <a:latin typeface="Arial" panose="020B0604020202020204" pitchFamily="34" charset="0"/>
                <a:cs typeface="Arial" panose="020B0604020202020204" pitchFamily="34" charset="0"/>
              </a:rPr>
              <a:t>, CE, </a:t>
            </a:r>
            <a:r>
              <a:rPr lang="en-GB" sz="1200" dirty="0">
                <a:latin typeface="Arial" panose="020B0604020202020204" pitchFamily="34" charset="0"/>
                <a:cs typeface="Arial" panose="020B0604020202020204" pitchFamily="34" charset="0"/>
              </a:rPr>
              <a:t>et </a:t>
            </a:r>
            <a:r>
              <a:rPr lang="en-GB" sz="1200" dirty="0" smtClean="0">
                <a:latin typeface="Arial" panose="020B0604020202020204" pitchFamily="34" charset="0"/>
                <a:cs typeface="Arial" panose="020B0604020202020204" pitchFamily="34" charset="0"/>
              </a:rPr>
              <a:t>al. (2018) Interventions </a:t>
            </a:r>
            <a:r>
              <a:rPr lang="en-GB" sz="1200" dirty="0">
                <a:latin typeface="Arial" panose="020B0604020202020204" pitchFamily="34" charset="0"/>
                <a:cs typeface="Arial" panose="020B0604020202020204" pitchFamily="34" charset="0"/>
              </a:rPr>
              <a:t>for preventing falls in older people in care facilities and </a:t>
            </a:r>
            <a:r>
              <a:rPr lang="en-GB" sz="1200" dirty="0" smtClean="0">
                <a:latin typeface="Arial" panose="020B0604020202020204" pitchFamily="34" charset="0"/>
                <a:cs typeface="Arial" panose="020B0604020202020204" pitchFamily="34" charset="0"/>
              </a:rPr>
              <a:t>hospitals. Cochrane </a:t>
            </a:r>
            <a:r>
              <a:rPr lang="en-GB" sz="1200" dirty="0">
                <a:latin typeface="Arial" panose="020B0604020202020204" pitchFamily="34" charset="0"/>
                <a:cs typeface="Arial" panose="020B0604020202020204" pitchFamily="34" charset="0"/>
              </a:rPr>
              <a:t>Database of Systematic Reviews: </a:t>
            </a:r>
            <a:r>
              <a:rPr lang="en-GB" sz="1200" dirty="0">
                <a:latin typeface="Arial" panose="020B0604020202020204" pitchFamily="34" charset="0"/>
                <a:cs typeface="Arial" panose="020B0604020202020204" pitchFamily="34" charset="0"/>
                <a:hlinkClick r:id="rId8"/>
              </a:rPr>
              <a:t>https://</a:t>
            </a:r>
            <a:r>
              <a:rPr lang="en-GB" sz="1200" dirty="0" smtClean="0">
                <a:latin typeface="Arial" panose="020B0604020202020204" pitchFamily="34" charset="0"/>
                <a:cs typeface="Arial" panose="020B0604020202020204" pitchFamily="34" charset="0"/>
                <a:hlinkClick r:id="rId8"/>
              </a:rPr>
              <a:t>www.cochranelibrary.com/cdsr/doi/10.1002/14651858.CD005465.pub4</a:t>
            </a:r>
            <a:endParaRPr lang="en-GB" sz="1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stretch>
            <a:fillRect/>
          </a:stretch>
        </p:blipFill>
        <p:spPr>
          <a:xfrm>
            <a:off x="3391336" y="1340768"/>
            <a:ext cx="4656517" cy="1296144"/>
          </a:xfrm>
          <a:prstGeom prst="rect">
            <a:avLst/>
          </a:prstGeom>
          <a:ln w="76200">
            <a:solidFill>
              <a:srgbClr val="00B0F0"/>
            </a:solidFill>
          </a:ln>
        </p:spPr>
      </p:pic>
      <p:sp>
        <p:nvSpPr>
          <p:cNvPr id="14" name="Rectangle 13"/>
          <p:cNvSpPr/>
          <p:nvPr/>
        </p:nvSpPr>
        <p:spPr>
          <a:xfrm>
            <a:off x="224177" y="1484784"/>
            <a:ext cx="2259591" cy="6480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flipV="1">
            <a:off x="2483768" y="1298378"/>
            <a:ext cx="907568" cy="18315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3768" y="2132856"/>
            <a:ext cx="907568" cy="54644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307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How are systematic reviews defined?</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256583"/>
          </a:xfrm>
        </p:spPr>
        <p:txBody>
          <a:bodyPr>
            <a:normAutofit/>
          </a:bodyPr>
          <a:lstStyle/>
          <a:p>
            <a:pPr marL="0" indent="0">
              <a:buNone/>
            </a:pPr>
            <a:r>
              <a:rPr lang="en-GB" sz="3000" b="1" dirty="0" smtClean="0">
                <a:latin typeface="Arial" panose="020B0604020202020204" pitchFamily="34" charset="0"/>
                <a:cs typeface="Arial" panose="020B0604020202020204" pitchFamily="34" charset="0"/>
              </a:rPr>
              <a:t>Systematic reviews compared to other types of review</a:t>
            </a:r>
            <a:endParaRPr lang="en-GB" sz="30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367644" y="1551231"/>
            <a:ext cx="6408713" cy="4348769"/>
          </a:xfrm>
          <a:prstGeom prst="rect">
            <a:avLst/>
          </a:prstGeom>
        </p:spPr>
      </p:pic>
      <p:sp>
        <p:nvSpPr>
          <p:cNvPr id="3" name="Rectangle 2"/>
          <p:cNvSpPr/>
          <p:nvPr/>
        </p:nvSpPr>
        <p:spPr>
          <a:xfrm>
            <a:off x="1956793" y="5947680"/>
            <a:ext cx="5230414" cy="276999"/>
          </a:xfrm>
          <a:prstGeom prst="rect">
            <a:avLst/>
          </a:prstGeom>
        </p:spPr>
        <p:txBody>
          <a:bodyPr wrap="square">
            <a:spAutoFit/>
          </a:bodyPr>
          <a:lstStyle/>
          <a:p>
            <a:pPr algn="ctr"/>
            <a:r>
              <a:rPr lang="en-GB" sz="1200" dirty="0">
                <a:latin typeface="Arial" panose="020B0604020202020204" pitchFamily="34" charset="0"/>
                <a:cs typeface="Arial" panose="020B0604020202020204" pitchFamily="34" charset="0"/>
                <a:hlinkClick r:id="rId8"/>
              </a:rPr>
              <a:t>https://</a:t>
            </a:r>
            <a:r>
              <a:rPr lang="en-GB" sz="1200" dirty="0" smtClean="0">
                <a:latin typeface="Arial" panose="020B0604020202020204" pitchFamily="34" charset="0"/>
                <a:cs typeface="Arial" panose="020B0604020202020204" pitchFamily="34" charset="0"/>
                <a:hlinkClick r:id="rId8"/>
              </a:rPr>
              <a:t>doi.org/10.1111/j.1471-1842.2009.00848.x</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130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The right words and subject headings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363272" cy="5256583"/>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How do you find the right words?</a:t>
            </a:r>
          </a:p>
          <a:p>
            <a:pPr marL="0" indent="0">
              <a:lnSpc>
                <a:spcPct val="150000"/>
              </a:lnSpc>
              <a:buNone/>
            </a:pPr>
            <a:r>
              <a:rPr lang="en-GB" sz="2000" b="1" dirty="0">
                <a:latin typeface="Arial" panose="020B0604020202020204" pitchFamily="34" charset="0"/>
                <a:cs typeface="Arial" panose="020B0604020202020204" pitchFamily="34" charset="0"/>
              </a:rPr>
              <a:t>Previously identified literature</a:t>
            </a:r>
          </a:p>
          <a:p>
            <a:pPr>
              <a:lnSpc>
                <a:spcPct val="150000"/>
              </a:lnSpc>
            </a:pPr>
            <a:r>
              <a:rPr lang="en-GB" sz="2000" dirty="0">
                <a:latin typeface="Arial" panose="020B0604020202020204" pitchFamily="34" charset="0"/>
                <a:cs typeface="Arial" panose="020B0604020202020204" pitchFamily="34" charset="0"/>
              </a:rPr>
              <a:t>Language used in titles and abstracts</a:t>
            </a:r>
          </a:p>
          <a:p>
            <a:pPr>
              <a:lnSpc>
                <a:spcPct val="150000"/>
              </a:lnSpc>
            </a:pPr>
            <a:r>
              <a:rPr lang="en-GB" sz="2000" dirty="0">
                <a:latin typeface="Arial" panose="020B0604020202020204" pitchFamily="34" charset="0"/>
                <a:cs typeface="Arial" panose="020B0604020202020204" pitchFamily="34" charset="0"/>
              </a:rPr>
              <a:t>How literature is indexed </a:t>
            </a:r>
            <a:r>
              <a:rPr lang="en-GB" sz="2000" dirty="0" smtClean="0">
                <a:latin typeface="Arial" panose="020B0604020202020204" pitchFamily="34" charset="0"/>
                <a:cs typeface="Arial" panose="020B0604020202020204" pitchFamily="34" charset="0"/>
              </a:rPr>
              <a:t>[with subject headings] in databases</a:t>
            </a:r>
          </a:p>
          <a:p>
            <a:r>
              <a:rPr lang="en-GB" sz="2000" dirty="0" smtClean="0">
                <a:latin typeface="Arial" panose="020B0604020202020204" pitchFamily="34" charset="0"/>
                <a:cs typeface="Arial" panose="020B0604020202020204" pitchFamily="34" charset="0"/>
              </a:rPr>
              <a:t>These articles also act as signals for your search strategy – not retrieving them and your search might be too precise, you might not be using the right words or subject headings, or simply looking in the wrong place</a:t>
            </a:r>
          </a:p>
          <a:p>
            <a:pPr marL="0" indent="0">
              <a:lnSpc>
                <a:spcPct val="150000"/>
              </a:lnSpc>
              <a:buNone/>
            </a:pPr>
            <a:r>
              <a:rPr lang="en-GB" sz="2000" b="1" dirty="0" smtClean="0">
                <a:latin typeface="Arial" panose="020B0604020202020204" pitchFamily="34" charset="0"/>
                <a:cs typeface="Arial" panose="020B0604020202020204" pitchFamily="34" charset="0"/>
              </a:rPr>
              <a:t>Text mining</a:t>
            </a:r>
            <a:endParaRPr lang="en-GB" sz="2000" b="1"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7"/>
              </a:rPr>
              <a:t>PubMed PubReMiner</a:t>
            </a:r>
            <a:r>
              <a:rPr lang="en-GB" sz="2000" dirty="0" smtClean="0">
                <a:latin typeface="Arial" panose="020B0604020202020204" pitchFamily="34" charset="0"/>
                <a:cs typeface="Arial" panose="020B0604020202020204" pitchFamily="34" charset="0"/>
              </a:rPr>
              <a:t>: text mines PubMed</a:t>
            </a:r>
          </a:p>
          <a:p>
            <a:r>
              <a:rPr lang="en-GB" sz="2000" dirty="0" smtClean="0">
                <a:latin typeface="Arial" panose="020B0604020202020204" pitchFamily="34" charset="0"/>
                <a:cs typeface="Arial" panose="020B0604020202020204" pitchFamily="34" charset="0"/>
                <a:hlinkClick r:id="rId8"/>
              </a:rPr>
              <a:t>MeSH on Demand</a:t>
            </a:r>
            <a:r>
              <a:rPr lang="en-GB" sz="2000" dirty="0" smtClean="0">
                <a:latin typeface="Arial" panose="020B0604020202020204" pitchFamily="34" charset="0"/>
                <a:cs typeface="Arial" panose="020B0604020202020204" pitchFamily="34" charset="0"/>
              </a:rPr>
              <a:t>: identifies MeSH headings &amp; articles from PubMed</a:t>
            </a:r>
          </a:p>
          <a:p>
            <a:pPr>
              <a:lnSpc>
                <a:spcPct val="150000"/>
              </a:lnSpc>
            </a:pPr>
            <a:r>
              <a:rPr lang="en-GB" sz="2000" dirty="0" smtClean="0">
                <a:latin typeface="Arial" panose="020B0604020202020204" pitchFamily="34" charset="0"/>
                <a:cs typeface="Arial" panose="020B0604020202020204" pitchFamily="34" charset="0"/>
                <a:hlinkClick r:id="rId9"/>
              </a:rPr>
              <a:t>The National Centre for Text Mining</a:t>
            </a:r>
            <a:endParaRPr lang="en-GB"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780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Annotated search</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0"/>
            <a:ext cx="8229600" cy="6253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600" dirty="0">
                <a:latin typeface="Arial" panose="020B0604020202020204" pitchFamily="34" charset="0"/>
                <a:cs typeface="Arial" panose="020B0604020202020204" pitchFamily="34" charset="0"/>
              </a:rPr>
              <a:t>As an illustration, here is an annotated </a:t>
            </a:r>
            <a:r>
              <a:rPr lang="en-GB" sz="1600" dirty="0" smtClean="0">
                <a:latin typeface="Arial" panose="020B0604020202020204" pitchFamily="34" charset="0"/>
                <a:cs typeface="Arial" panose="020B0604020202020204" pitchFamily="34" charset="0"/>
              </a:rPr>
              <a:t>Ovid Medline search </a:t>
            </a:r>
            <a:r>
              <a:rPr lang="en-GB" sz="1600" dirty="0">
                <a:latin typeface="Arial" panose="020B0604020202020204" pitchFamily="34" charset="0"/>
                <a:cs typeface="Arial" panose="020B0604020202020204" pitchFamily="34" charset="0"/>
              </a:rPr>
              <a:t>from </a:t>
            </a:r>
            <a:r>
              <a:rPr lang="en-GB" sz="1600" dirty="0" err="1" smtClean="0">
                <a:latin typeface="Arial" panose="020B0604020202020204" pitchFamily="34" charset="0"/>
                <a:cs typeface="Arial" panose="020B0604020202020204" pitchFamily="34" charset="0"/>
              </a:rPr>
              <a:t>Elsner</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B, </a:t>
            </a:r>
            <a:r>
              <a:rPr lang="en-GB" sz="1600" dirty="0" err="1">
                <a:latin typeface="Arial" panose="020B0604020202020204" pitchFamily="34" charset="0"/>
                <a:cs typeface="Arial" panose="020B0604020202020204" pitchFamily="34" charset="0"/>
              </a:rPr>
              <a:t>Kugler</a:t>
            </a:r>
            <a:r>
              <a:rPr lang="en-GB" sz="1600" dirty="0">
                <a:latin typeface="Arial" panose="020B0604020202020204" pitchFamily="34" charset="0"/>
                <a:cs typeface="Arial" panose="020B0604020202020204" pitchFamily="34" charset="0"/>
              </a:rPr>
              <a:t> J, Pohl M, </a:t>
            </a:r>
            <a:r>
              <a:rPr lang="en-GB" sz="1600" dirty="0" err="1">
                <a:latin typeface="Arial" panose="020B0604020202020204" pitchFamily="34" charset="0"/>
                <a:cs typeface="Arial" panose="020B0604020202020204" pitchFamily="34" charset="0"/>
              </a:rPr>
              <a:t>Mehrholz</a:t>
            </a:r>
            <a:r>
              <a:rPr lang="en-GB" sz="1600" dirty="0">
                <a:latin typeface="Arial" panose="020B0604020202020204" pitchFamily="34" charset="0"/>
                <a:cs typeface="Arial" panose="020B0604020202020204" pitchFamily="34" charset="0"/>
              </a:rPr>
              <a:t> J. Transcranial direct current stimulation (</a:t>
            </a:r>
            <a:r>
              <a:rPr lang="en-GB" sz="1600" dirty="0" err="1">
                <a:latin typeface="Arial" panose="020B0604020202020204" pitchFamily="34" charset="0"/>
                <a:cs typeface="Arial" panose="020B0604020202020204" pitchFamily="34" charset="0"/>
              </a:rPr>
              <a:t>tDCS</a:t>
            </a:r>
            <a:r>
              <a:rPr lang="en-GB" sz="1600" dirty="0">
                <a:latin typeface="Arial" panose="020B0604020202020204" pitchFamily="34" charset="0"/>
                <a:cs typeface="Arial" panose="020B0604020202020204" pitchFamily="34" charset="0"/>
              </a:rPr>
              <a:t>) for improving aphasia in patients with aphasia after stroke. Cochrane Database of Systematic Reviews 2015, Issue 5. Art. No.: CD009760. DOI: </a:t>
            </a:r>
            <a:r>
              <a:rPr lang="en-GB" sz="1600" dirty="0">
                <a:latin typeface="Arial" panose="020B0604020202020204" pitchFamily="34" charset="0"/>
                <a:cs typeface="Arial" panose="020B0604020202020204" pitchFamily="34" charset="0"/>
                <a:hlinkClick r:id="rId7"/>
              </a:rPr>
              <a:t>10.1002/14651858.CD009760.pub3</a:t>
            </a:r>
            <a:r>
              <a:rPr lang="en-GB" sz="1600" dirty="0" smtClean="0">
                <a:latin typeface="Arial" panose="020B0604020202020204" pitchFamily="34" charset="0"/>
                <a:cs typeface="Arial" panose="020B0604020202020204" pitchFamily="34" charset="0"/>
              </a:rPr>
              <a:t>.</a:t>
            </a:r>
          </a:p>
          <a:p>
            <a:pPr>
              <a:spcAft>
                <a:spcPts val="600"/>
              </a:spcAft>
              <a:buFont typeface="+mj-lt"/>
              <a:buAutoNum type="arabicPeriod"/>
            </a:pPr>
            <a:r>
              <a:rPr lang="en-GB" sz="1100" dirty="0" err="1" smtClean="0">
                <a:latin typeface="Arial" panose="020B0604020202020204" pitchFamily="34" charset="0"/>
                <a:cs typeface="Arial" panose="020B0604020202020204" pitchFamily="34" charset="0"/>
              </a:rPr>
              <a:t>exp</a:t>
            </a:r>
            <a:r>
              <a:rPr lang="en-GB" sz="1100" dirty="0" smtClean="0">
                <a:latin typeface="Arial" panose="020B0604020202020204" pitchFamily="34" charset="0"/>
                <a:cs typeface="Arial" panose="020B0604020202020204" pitchFamily="34" charset="0"/>
              </a:rPr>
              <a:t> aphasia/</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language </a:t>
            </a:r>
            <a:r>
              <a:rPr lang="en-GB" sz="1100" dirty="0">
                <a:latin typeface="Arial" panose="020B0604020202020204" pitchFamily="34" charset="0"/>
                <a:cs typeface="Arial" panose="020B0604020202020204" pitchFamily="34" charset="0"/>
              </a:rPr>
              <a:t>disorders/ or speech disorders/ or anomia/</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speech-language </a:t>
            </a:r>
            <a:r>
              <a:rPr lang="en-GB" sz="1100" dirty="0">
                <a:latin typeface="Arial" panose="020B0604020202020204" pitchFamily="34" charset="0"/>
                <a:cs typeface="Arial" panose="020B0604020202020204" pitchFamily="34" charset="0"/>
              </a:rPr>
              <a:t>pathology/ or </a:t>
            </a:r>
            <a:r>
              <a:rPr lang="en-GB" sz="1100" dirty="0" err="1">
                <a:latin typeface="Arial" panose="020B0604020202020204" pitchFamily="34" charset="0"/>
                <a:cs typeface="Arial" panose="020B0604020202020204" pitchFamily="34" charset="0"/>
              </a:rPr>
              <a:t>exp</a:t>
            </a:r>
            <a:r>
              <a:rPr lang="en-GB" sz="1100" dirty="0">
                <a:latin typeface="Arial" panose="020B0604020202020204" pitchFamily="34" charset="0"/>
                <a:cs typeface="Arial" panose="020B0604020202020204" pitchFamily="34" charset="0"/>
              </a:rPr>
              <a:t> "rehabilitation of speech and language disorders"/</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err="1">
                <a:latin typeface="Arial" panose="020B0604020202020204" pitchFamily="34" charset="0"/>
                <a:cs typeface="Arial" panose="020B0604020202020204" pitchFamily="34" charset="0"/>
              </a:rPr>
              <a:t>aphasi</a:t>
            </a:r>
            <a:r>
              <a:rPr lang="en-GB" sz="1100" dirty="0">
                <a:latin typeface="Arial" panose="020B0604020202020204" pitchFamily="34" charset="0"/>
                <a:cs typeface="Arial" panose="020B0604020202020204" pitchFamily="34" charset="0"/>
              </a:rPr>
              <a:t>$ or </a:t>
            </a:r>
            <a:r>
              <a:rPr lang="en-GB" sz="1100" dirty="0" err="1">
                <a:latin typeface="Arial" panose="020B0604020202020204" pitchFamily="34" charset="0"/>
                <a:cs typeface="Arial" panose="020B0604020202020204" pitchFamily="34" charset="0"/>
              </a:rPr>
              <a:t>dysphasi</a:t>
            </a:r>
            <a:r>
              <a:rPr lang="en-GB" sz="1100" dirty="0">
                <a:latin typeface="Arial" panose="020B0604020202020204" pitchFamily="34" charset="0"/>
                <a:cs typeface="Arial" panose="020B0604020202020204" pitchFamily="34" charset="0"/>
              </a:rPr>
              <a:t>$ or anomia or anomic).tw.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speech or language or linguistic) adj5 (disorder$ or impair$ or problem$ or dysfunction)).tw.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speech or language or linguistic) adj5 (</a:t>
            </a:r>
            <a:r>
              <a:rPr lang="en-GB" sz="1100" dirty="0" err="1">
                <a:latin typeface="Arial" panose="020B0604020202020204" pitchFamily="34" charset="0"/>
                <a:cs typeface="Arial" panose="020B0604020202020204" pitchFamily="34" charset="0"/>
              </a:rPr>
              <a:t>therap</a:t>
            </a:r>
            <a:r>
              <a:rPr lang="en-GB" sz="1100" dirty="0">
                <a:latin typeface="Arial" panose="020B0604020202020204" pitchFamily="34" charset="0"/>
                <a:cs typeface="Arial" panose="020B0604020202020204" pitchFamily="34" charset="0"/>
              </a:rPr>
              <a:t>$ or train$ or </a:t>
            </a:r>
            <a:r>
              <a:rPr lang="en-GB" sz="1100" dirty="0" err="1">
                <a:latin typeface="Arial" panose="020B0604020202020204" pitchFamily="34" charset="0"/>
                <a:cs typeface="Arial" panose="020B0604020202020204" pitchFamily="34" charset="0"/>
              </a:rPr>
              <a:t>rehabilitat</a:t>
            </a:r>
            <a:r>
              <a:rPr lang="en-GB" sz="1100" dirty="0">
                <a:latin typeface="Arial" panose="020B0604020202020204" pitchFamily="34" charset="0"/>
                <a:cs typeface="Arial" panose="020B0604020202020204" pitchFamily="34" charset="0"/>
              </a:rPr>
              <a:t>$ or treat$ or </a:t>
            </a:r>
            <a:r>
              <a:rPr lang="en-GB" sz="1100" dirty="0" err="1">
                <a:latin typeface="Arial" panose="020B0604020202020204" pitchFamily="34" charset="0"/>
                <a:cs typeface="Arial" panose="020B0604020202020204" pitchFamily="34" charset="0"/>
              </a:rPr>
              <a:t>remediat</a:t>
            </a:r>
            <a:r>
              <a:rPr lang="en-GB" sz="1100" dirty="0">
                <a:latin typeface="Arial" panose="020B0604020202020204" pitchFamily="34" charset="0"/>
                <a:cs typeface="Arial" panose="020B0604020202020204" pitchFamily="34" charset="0"/>
              </a:rPr>
              <a:t>$ or intervention$ or </a:t>
            </a:r>
            <a:r>
              <a:rPr lang="en-GB" sz="1100" dirty="0" err="1">
                <a:latin typeface="Arial" panose="020B0604020202020204" pitchFamily="34" charset="0"/>
                <a:cs typeface="Arial" panose="020B0604020202020204" pitchFamily="34" charset="0"/>
              </a:rPr>
              <a:t>pathol</a:t>
            </a:r>
            <a:r>
              <a:rPr lang="en-GB" sz="1100" dirty="0">
                <a:latin typeface="Arial" panose="020B0604020202020204" pitchFamily="34" charset="0"/>
                <a:cs typeface="Arial" panose="020B0604020202020204" pitchFamily="34" charset="0"/>
              </a:rPr>
              <a:t>$)).tw.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or/1-6</a:t>
            </a:r>
            <a:endParaRPr lang="en-GB" sz="1100" dirty="0">
              <a:latin typeface="Arial" panose="020B0604020202020204" pitchFamily="34" charset="0"/>
              <a:cs typeface="Arial" panose="020B0604020202020204" pitchFamily="34" charset="0"/>
            </a:endParaRP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Electric </a:t>
            </a:r>
            <a:r>
              <a:rPr lang="en-GB" sz="1100" dirty="0">
                <a:latin typeface="Arial" panose="020B0604020202020204" pitchFamily="34" charset="0"/>
                <a:cs typeface="Arial" panose="020B0604020202020204" pitchFamily="34" charset="0"/>
              </a:rPr>
              <a:t>Stimulation </a:t>
            </a:r>
            <a:r>
              <a:rPr lang="en-GB" sz="1100" dirty="0" smtClean="0">
                <a:latin typeface="Arial" panose="020B0604020202020204" pitchFamily="34" charset="0"/>
                <a:cs typeface="Arial" panose="020B0604020202020204" pitchFamily="34" charset="0"/>
              </a:rPr>
              <a:t>Therapy/</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Electric Stimulation/</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Electrodes/</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transcranial adj5 direct current adj5 stimulation).tw.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transcranial adj5 DC adj5 stimulation).tw.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transcranial adj5 electric$ adj5 stimulation).tw.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a:t>
            </a:r>
            <a:r>
              <a:rPr lang="en-GB" sz="1100" dirty="0" err="1">
                <a:latin typeface="Arial" panose="020B0604020202020204" pitchFamily="34" charset="0"/>
                <a:cs typeface="Arial" panose="020B0604020202020204" pitchFamily="34" charset="0"/>
              </a:rPr>
              <a:t>tDCS</a:t>
            </a:r>
            <a:r>
              <a:rPr lang="en-GB" sz="1100" dirty="0">
                <a:latin typeface="Arial" panose="020B0604020202020204" pitchFamily="34" charset="0"/>
                <a:cs typeface="Arial" panose="020B0604020202020204" pitchFamily="34" charset="0"/>
              </a:rPr>
              <a:t> or A-</a:t>
            </a:r>
            <a:r>
              <a:rPr lang="en-GB" sz="1100" dirty="0" err="1">
                <a:latin typeface="Arial" panose="020B0604020202020204" pitchFamily="34" charset="0"/>
                <a:cs typeface="Arial" panose="020B0604020202020204" pitchFamily="34" charset="0"/>
              </a:rPr>
              <a:t>tDCS</a:t>
            </a:r>
            <a:r>
              <a:rPr lang="en-GB" sz="1100" dirty="0">
                <a:latin typeface="Arial" panose="020B0604020202020204" pitchFamily="34" charset="0"/>
                <a:cs typeface="Arial" panose="020B0604020202020204" pitchFamily="34" charset="0"/>
              </a:rPr>
              <a:t> or C-</a:t>
            </a:r>
            <a:r>
              <a:rPr lang="en-GB" sz="1100" dirty="0" err="1">
                <a:latin typeface="Arial" panose="020B0604020202020204" pitchFamily="34" charset="0"/>
                <a:cs typeface="Arial" panose="020B0604020202020204" pitchFamily="34" charset="0"/>
              </a:rPr>
              <a:t>tDCS</a:t>
            </a:r>
            <a:r>
              <a:rPr lang="en-GB" sz="1100" dirty="0">
                <a:latin typeface="Arial" panose="020B0604020202020204" pitchFamily="34" charset="0"/>
                <a:cs typeface="Arial" panose="020B0604020202020204" pitchFamily="34" charset="0"/>
              </a:rPr>
              <a:t> or S-</a:t>
            </a:r>
            <a:r>
              <a:rPr lang="en-GB" sz="1100" dirty="0" err="1">
                <a:latin typeface="Arial" panose="020B0604020202020204" pitchFamily="34" charset="0"/>
                <a:cs typeface="Arial" panose="020B0604020202020204" pitchFamily="34" charset="0"/>
              </a:rPr>
              <a:t>tDCS</a:t>
            </a:r>
            <a:r>
              <a:rPr lang="en-GB" sz="1100" dirty="0">
                <a:latin typeface="Arial" panose="020B0604020202020204" pitchFamily="34" charset="0"/>
                <a:cs typeface="Arial" panose="020B0604020202020204" pitchFamily="34" charset="0"/>
              </a:rPr>
              <a:t> or electrode$ or anode or anodes or anodal or cathode or cathodes or </a:t>
            </a:r>
            <a:r>
              <a:rPr lang="en-GB" sz="1100" dirty="0" err="1">
                <a:latin typeface="Arial" panose="020B0604020202020204" pitchFamily="34" charset="0"/>
                <a:cs typeface="Arial" panose="020B0604020202020204" pitchFamily="34" charset="0"/>
              </a:rPr>
              <a:t>cathodal</a:t>
            </a:r>
            <a:r>
              <a:rPr lang="en-GB" sz="1100" dirty="0">
                <a:latin typeface="Arial" panose="020B0604020202020204" pitchFamily="34" charset="0"/>
                <a:cs typeface="Arial" panose="020B0604020202020204" pitchFamily="34" charset="0"/>
              </a:rPr>
              <a:t>).tw.</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or/8-14</a:t>
            </a:r>
            <a:endParaRPr lang="en-GB" sz="1100" dirty="0">
              <a:latin typeface="Arial" panose="020B0604020202020204" pitchFamily="34" charset="0"/>
              <a:cs typeface="Arial" panose="020B0604020202020204" pitchFamily="34" charset="0"/>
            </a:endParaRP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7 </a:t>
            </a:r>
            <a:r>
              <a:rPr lang="en-GB" sz="1100" dirty="0">
                <a:latin typeface="Arial" panose="020B0604020202020204" pitchFamily="34" charset="0"/>
                <a:cs typeface="Arial" panose="020B0604020202020204" pitchFamily="34" charset="0"/>
              </a:rPr>
              <a:t>and 15</a:t>
            </a:r>
          </a:p>
          <a:p>
            <a:pPr>
              <a:spcAft>
                <a:spcPts val="600"/>
              </a:spcAft>
              <a:buFont typeface="+mj-lt"/>
              <a:buAutoNum type="arabicPeriod"/>
            </a:pPr>
            <a:r>
              <a:rPr lang="en-GB" sz="1100" dirty="0" err="1" smtClean="0">
                <a:latin typeface="Arial" panose="020B0604020202020204" pitchFamily="34" charset="0"/>
                <a:cs typeface="Arial" panose="020B0604020202020204" pitchFamily="34" charset="0"/>
              </a:rPr>
              <a:t>exp</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animals/ not humans.sh.</a:t>
            </a:r>
          </a:p>
          <a:p>
            <a:pPr>
              <a:spcAft>
                <a:spcPts val="600"/>
              </a:spcAft>
              <a:buFont typeface="+mj-lt"/>
              <a:buAutoNum type="arabicPeriod"/>
            </a:pPr>
            <a:r>
              <a:rPr lang="en-GB" sz="1100" dirty="0" smtClean="0">
                <a:latin typeface="Arial" panose="020B0604020202020204" pitchFamily="34" charset="0"/>
                <a:cs typeface="Arial" panose="020B0604020202020204" pitchFamily="34" charset="0"/>
              </a:rPr>
              <a:t>16 </a:t>
            </a:r>
            <a:r>
              <a:rPr lang="en-GB" sz="1100" dirty="0">
                <a:latin typeface="Arial" panose="020B0604020202020204" pitchFamily="34" charset="0"/>
                <a:cs typeface="Arial" panose="020B0604020202020204" pitchFamily="34" charset="0"/>
              </a:rPr>
              <a:t>not 17</a:t>
            </a:r>
            <a:endParaRPr lang="en-GB" sz="1100" dirty="0" smtClean="0">
              <a:latin typeface="Arial" panose="020B0604020202020204" pitchFamily="34" charset="0"/>
              <a:cs typeface="Arial" panose="020B0604020202020204" pitchFamily="34" charset="0"/>
            </a:endParaRPr>
          </a:p>
        </p:txBody>
      </p:sp>
      <p:sp>
        <p:nvSpPr>
          <p:cNvPr id="2" name="Rectangle 1"/>
          <p:cNvSpPr/>
          <p:nvPr/>
        </p:nvSpPr>
        <p:spPr>
          <a:xfrm>
            <a:off x="457200" y="1124744"/>
            <a:ext cx="584299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7200" y="1916831"/>
            <a:ext cx="7427168" cy="972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7200" y="2889395"/>
            <a:ext cx="1018456" cy="2515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57200" y="3183358"/>
            <a:ext cx="2458616" cy="82170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57200" y="4005063"/>
            <a:ext cx="8147248" cy="11755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7200" y="5193401"/>
            <a:ext cx="1018456" cy="24518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57200" y="5451358"/>
            <a:ext cx="1162472" cy="2098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57200" y="5716830"/>
            <a:ext cx="2242592" cy="21514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 y="5974367"/>
            <a:ext cx="1162472" cy="22308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40858" y="1288929"/>
            <a:ext cx="1594520" cy="461665"/>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Subject headings for Population concepts</a:t>
            </a:r>
            <a:endParaRPr lang="en-GB" sz="1200" i="1" dirty="0">
              <a:latin typeface="Arial" panose="020B0604020202020204" pitchFamily="34" charset="0"/>
              <a:cs typeface="Arial" panose="020B0604020202020204" pitchFamily="34" charset="0"/>
            </a:endParaRPr>
          </a:p>
        </p:txBody>
      </p:sp>
      <p:sp>
        <p:nvSpPr>
          <p:cNvPr id="19" name="TextBox 18"/>
          <p:cNvSpPr txBox="1"/>
          <p:nvPr/>
        </p:nvSpPr>
        <p:spPr>
          <a:xfrm>
            <a:off x="7962579" y="2078921"/>
            <a:ext cx="1181421" cy="646331"/>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Keywords for Population concepts</a:t>
            </a:r>
            <a:endParaRPr lang="en-GB" sz="1200" i="1" dirty="0">
              <a:latin typeface="Arial" panose="020B0604020202020204" pitchFamily="34" charset="0"/>
              <a:cs typeface="Arial" panose="020B0604020202020204" pitchFamily="34" charset="0"/>
            </a:endParaRPr>
          </a:p>
        </p:txBody>
      </p:sp>
      <p:sp>
        <p:nvSpPr>
          <p:cNvPr id="20" name="TextBox 19"/>
          <p:cNvSpPr txBox="1"/>
          <p:nvPr/>
        </p:nvSpPr>
        <p:spPr>
          <a:xfrm>
            <a:off x="1619672" y="2876682"/>
            <a:ext cx="1368152"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Population group</a:t>
            </a:r>
            <a:endParaRPr lang="en-GB" sz="1200" i="1" dirty="0">
              <a:latin typeface="Arial" panose="020B0604020202020204" pitchFamily="34" charset="0"/>
              <a:cs typeface="Arial" panose="020B0604020202020204" pitchFamily="34" charset="0"/>
            </a:endParaRPr>
          </a:p>
        </p:txBody>
      </p:sp>
      <p:sp>
        <p:nvSpPr>
          <p:cNvPr id="21" name="TextBox 20"/>
          <p:cNvSpPr txBox="1"/>
          <p:nvPr/>
        </p:nvSpPr>
        <p:spPr>
          <a:xfrm>
            <a:off x="2996668" y="3361236"/>
            <a:ext cx="1719347" cy="461665"/>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Subject headings for Intervention concepts</a:t>
            </a:r>
            <a:endParaRPr lang="en-GB" sz="1200" i="1" dirty="0">
              <a:latin typeface="Arial" panose="020B0604020202020204" pitchFamily="34" charset="0"/>
              <a:cs typeface="Arial" panose="020B0604020202020204" pitchFamily="34" charset="0"/>
            </a:endParaRPr>
          </a:p>
        </p:txBody>
      </p:sp>
      <p:sp>
        <p:nvSpPr>
          <p:cNvPr id="22" name="TextBox 21"/>
          <p:cNvSpPr txBox="1"/>
          <p:nvPr/>
        </p:nvSpPr>
        <p:spPr>
          <a:xfrm>
            <a:off x="7132706" y="3522202"/>
            <a:ext cx="1687766" cy="461665"/>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Keywords for Intervention concepts</a:t>
            </a:r>
            <a:endParaRPr lang="en-GB" sz="1200" i="1" dirty="0">
              <a:latin typeface="Arial" panose="020B0604020202020204" pitchFamily="34" charset="0"/>
              <a:cs typeface="Arial" panose="020B0604020202020204" pitchFamily="34" charset="0"/>
            </a:endParaRPr>
          </a:p>
        </p:txBody>
      </p:sp>
      <p:sp>
        <p:nvSpPr>
          <p:cNvPr id="23" name="TextBox 22"/>
          <p:cNvSpPr txBox="1"/>
          <p:nvPr/>
        </p:nvSpPr>
        <p:spPr>
          <a:xfrm>
            <a:off x="1619672" y="5146568"/>
            <a:ext cx="1594520"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Intervention group</a:t>
            </a:r>
            <a:endParaRPr lang="en-GB" sz="1200" i="1" dirty="0">
              <a:latin typeface="Arial" panose="020B0604020202020204" pitchFamily="34" charset="0"/>
              <a:cs typeface="Arial" panose="020B0604020202020204" pitchFamily="34" charset="0"/>
            </a:endParaRPr>
          </a:p>
        </p:txBody>
      </p:sp>
      <p:sp>
        <p:nvSpPr>
          <p:cNvPr id="24" name="TextBox 23"/>
          <p:cNvSpPr txBox="1"/>
          <p:nvPr/>
        </p:nvSpPr>
        <p:spPr>
          <a:xfrm>
            <a:off x="1653677" y="5413739"/>
            <a:ext cx="3528392"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Combined Population and Intervention groups</a:t>
            </a:r>
            <a:endParaRPr lang="en-GB" sz="1200" i="1" dirty="0">
              <a:latin typeface="Arial" panose="020B0604020202020204" pitchFamily="34" charset="0"/>
              <a:cs typeface="Arial" panose="020B0604020202020204" pitchFamily="34" charset="0"/>
            </a:endParaRPr>
          </a:p>
        </p:txBody>
      </p:sp>
      <p:sp>
        <p:nvSpPr>
          <p:cNvPr id="25" name="TextBox 24"/>
          <p:cNvSpPr txBox="1"/>
          <p:nvPr/>
        </p:nvSpPr>
        <p:spPr>
          <a:xfrm>
            <a:off x="2699792" y="5690738"/>
            <a:ext cx="2660297"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Animal/Human subject heading filter</a:t>
            </a:r>
            <a:endParaRPr lang="en-GB" sz="1200" i="1" dirty="0">
              <a:latin typeface="Arial" panose="020B0604020202020204" pitchFamily="34" charset="0"/>
              <a:cs typeface="Arial" panose="020B0604020202020204" pitchFamily="34" charset="0"/>
            </a:endParaRPr>
          </a:p>
        </p:txBody>
      </p:sp>
      <p:sp>
        <p:nvSpPr>
          <p:cNvPr id="26" name="TextBox 25"/>
          <p:cNvSpPr txBox="1"/>
          <p:nvPr/>
        </p:nvSpPr>
        <p:spPr>
          <a:xfrm>
            <a:off x="1635613" y="5948240"/>
            <a:ext cx="6652248" cy="276999"/>
          </a:xfrm>
          <a:prstGeom prst="rect">
            <a:avLst/>
          </a:prstGeom>
          <a:noFill/>
        </p:spPr>
        <p:txBody>
          <a:bodyPr wrap="square" rtlCol="0">
            <a:spAutoFit/>
          </a:bodyPr>
          <a:lstStyle/>
          <a:p>
            <a:r>
              <a:rPr lang="en-GB" sz="1200" i="1" dirty="0" smtClean="0">
                <a:latin typeface="Arial" panose="020B0604020202020204" pitchFamily="34" charset="0"/>
                <a:cs typeface="Arial" panose="020B0604020202020204" pitchFamily="34" charset="0"/>
              </a:rPr>
              <a:t>Combined Population and Intervention groups limited to human studies</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670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Grey literature</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256583"/>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Grey literature</a:t>
            </a:r>
          </a:p>
          <a:p>
            <a:pPr>
              <a:lnSpc>
                <a:spcPct val="150000"/>
              </a:lnSpc>
            </a:pPr>
            <a:r>
              <a:rPr lang="en-GB" sz="2000" dirty="0" smtClean="0">
                <a:latin typeface="Arial" panose="020B0604020202020204" pitchFamily="34" charset="0"/>
                <a:cs typeface="Arial" panose="020B0604020202020204" pitchFamily="34" charset="0"/>
              </a:rPr>
              <a:t>Conference proceedings and abstracts</a:t>
            </a:r>
          </a:p>
          <a:p>
            <a:pPr lvl="1">
              <a:lnSpc>
                <a:spcPct val="150000"/>
              </a:lnSpc>
            </a:pPr>
            <a:r>
              <a:rPr lang="en-GB" sz="1600" dirty="0" smtClean="0">
                <a:latin typeface="Arial" panose="020B0604020202020204" pitchFamily="34" charset="0"/>
                <a:cs typeface="Arial" panose="020B0604020202020204" pitchFamily="34" charset="0"/>
              </a:rPr>
              <a:t>Covered in Scopus, Web of Science and </a:t>
            </a:r>
            <a:r>
              <a:rPr lang="en-GB" sz="1600" dirty="0" err="1" smtClean="0">
                <a:latin typeface="Arial" panose="020B0604020202020204" pitchFamily="34" charset="0"/>
                <a:cs typeface="Arial" panose="020B0604020202020204" pitchFamily="34" charset="0"/>
                <a:hlinkClick r:id="rId7"/>
              </a:rPr>
              <a:t>PapersFirst</a:t>
            </a:r>
            <a:r>
              <a:rPr lang="en-GB" sz="1600" dirty="0" smtClean="0">
                <a:latin typeface="Arial" panose="020B0604020202020204" pitchFamily="34" charset="0"/>
                <a:cs typeface="Arial" panose="020B0604020202020204" pitchFamily="34" charset="0"/>
                <a:hlinkClick r:id="rId7"/>
              </a:rPr>
              <a:t> and </a:t>
            </a:r>
            <a:r>
              <a:rPr lang="en-GB" sz="1600" dirty="0" err="1" smtClean="0">
                <a:latin typeface="Arial" panose="020B0604020202020204" pitchFamily="34" charset="0"/>
                <a:cs typeface="Arial" panose="020B0604020202020204" pitchFamily="34" charset="0"/>
                <a:hlinkClick r:id="rId7"/>
              </a:rPr>
              <a:t>ProceedingsFirst</a:t>
            </a:r>
            <a:endParaRPr lang="en-GB" sz="16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Official publications</a:t>
            </a:r>
          </a:p>
          <a:p>
            <a:pPr lvl="1">
              <a:lnSpc>
                <a:spcPct val="150000"/>
              </a:lnSpc>
            </a:pPr>
            <a:r>
              <a:rPr lang="en-GB" sz="1600" dirty="0" smtClean="0">
                <a:latin typeface="Arial" panose="020B0604020202020204" pitchFamily="34" charset="0"/>
                <a:cs typeface="Arial" panose="020B0604020202020204" pitchFamily="34" charset="0"/>
              </a:rPr>
              <a:t>Government, NGOs, charities, professional bodies, etc.</a:t>
            </a:r>
          </a:p>
          <a:p>
            <a:pPr>
              <a:lnSpc>
                <a:spcPct val="150000"/>
              </a:lnSpc>
            </a:pPr>
            <a:r>
              <a:rPr lang="en-GB" sz="2000" dirty="0" smtClean="0">
                <a:latin typeface="Arial" panose="020B0604020202020204" pitchFamily="34" charset="0"/>
                <a:cs typeface="Arial" panose="020B0604020202020204" pitchFamily="34" charset="0"/>
              </a:rPr>
              <a:t>Sources</a:t>
            </a:r>
          </a:p>
          <a:p>
            <a:pPr lvl="1">
              <a:lnSpc>
                <a:spcPct val="150000"/>
              </a:lnSpc>
            </a:pPr>
            <a:r>
              <a:rPr lang="en-GB" sz="1600" dirty="0" smtClean="0">
                <a:latin typeface="Arial" panose="020B0604020202020204" pitchFamily="34" charset="0"/>
                <a:cs typeface="Arial" panose="020B0604020202020204" pitchFamily="34" charset="0"/>
                <a:hlinkClick r:id="rId8"/>
              </a:rPr>
              <a:t>Open Grey (EU)</a:t>
            </a:r>
            <a:endParaRPr lang="en-GB" sz="1600" dirty="0" smtClean="0">
              <a:latin typeface="Arial" panose="020B0604020202020204" pitchFamily="34" charset="0"/>
              <a:cs typeface="Arial" panose="020B0604020202020204" pitchFamily="34" charset="0"/>
            </a:endParaRPr>
          </a:p>
          <a:p>
            <a:pPr lvl="1">
              <a:lnSpc>
                <a:spcPct val="150000"/>
              </a:lnSpc>
            </a:pPr>
            <a:r>
              <a:rPr lang="en-GB" sz="1600" dirty="0" smtClean="0">
                <a:latin typeface="Arial" panose="020B0604020202020204" pitchFamily="34" charset="0"/>
                <a:cs typeface="Arial" panose="020B0604020202020204" pitchFamily="34" charset="0"/>
                <a:hlinkClick r:id="rId9"/>
              </a:rPr>
              <a:t>National Technical Information Service (US)</a:t>
            </a:r>
            <a:endParaRPr lang="en-GB" sz="1600" dirty="0" smtClean="0">
              <a:latin typeface="Arial" panose="020B0604020202020204" pitchFamily="34" charset="0"/>
              <a:cs typeface="Arial" panose="020B0604020202020204" pitchFamily="34" charset="0"/>
            </a:endParaRPr>
          </a:p>
          <a:p>
            <a:pPr lvl="1">
              <a:lnSpc>
                <a:spcPct val="150000"/>
              </a:lnSpc>
            </a:pPr>
            <a:r>
              <a:rPr lang="en-GB" sz="1600" dirty="0" smtClean="0">
                <a:latin typeface="Arial" panose="020B0604020202020204" pitchFamily="34" charset="0"/>
                <a:cs typeface="Arial" panose="020B0604020202020204" pitchFamily="34" charset="0"/>
                <a:hlinkClick r:id="rId10"/>
              </a:rPr>
              <a:t>NICE Evidence Search</a:t>
            </a:r>
            <a:endParaRPr lang="en-GB" sz="1600" dirty="0" smtClean="0">
              <a:latin typeface="Arial" panose="020B0604020202020204" pitchFamily="34" charset="0"/>
              <a:cs typeface="Arial" panose="020B0604020202020204" pitchFamily="34" charset="0"/>
            </a:endParaRPr>
          </a:p>
          <a:p>
            <a:pPr marL="57150" indent="0">
              <a:lnSpc>
                <a:spcPct val="150000"/>
              </a:lnSpc>
              <a:buNone/>
            </a:pPr>
            <a:endParaRPr lang="en-GB" sz="800" dirty="0">
              <a:latin typeface="Arial" panose="020B0604020202020204" pitchFamily="34" charset="0"/>
              <a:cs typeface="Arial" panose="020B0604020202020204" pitchFamily="34" charset="0"/>
            </a:endParaRPr>
          </a:p>
          <a:p>
            <a:pPr marL="57150" indent="0">
              <a:lnSpc>
                <a:spcPct val="150000"/>
              </a:lnSpc>
              <a:buNone/>
            </a:pPr>
            <a:r>
              <a:rPr lang="en-GB" sz="1800" dirty="0">
                <a:latin typeface="Arial" panose="020B0604020202020204" pitchFamily="34" charset="0"/>
                <a:cs typeface="Arial" panose="020B0604020202020204" pitchFamily="34" charset="0"/>
              </a:rPr>
              <a:t>Don’t underestimate grey literature. It is important to look beyond academic publications and to the professional use of information and knowledge</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873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methodologies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6574" y="762001"/>
            <a:ext cx="5490853" cy="45528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07504" y="5452155"/>
            <a:ext cx="9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200" dirty="0">
                <a:latin typeface="Arial" panose="020B0604020202020204" pitchFamily="34" charset="0"/>
                <a:cs typeface="Arial" panose="020B0604020202020204" pitchFamily="34" charset="0"/>
              </a:rPr>
              <a:t>Moher D, </a:t>
            </a:r>
            <a:r>
              <a:rPr lang="en-US" altLang="en-US" sz="1200" dirty="0" err="1">
                <a:latin typeface="Arial" panose="020B0604020202020204" pitchFamily="34" charset="0"/>
                <a:cs typeface="Arial" panose="020B0604020202020204" pitchFamily="34" charset="0"/>
              </a:rPr>
              <a:t>Liberati</a:t>
            </a:r>
            <a:r>
              <a:rPr lang="en-US" altLang="en-US" sz="1200" dirty="0">
                <a:latin typeface="Arial" panose="020B0604020202020204" pitchFamily="34" charset="0"/>
                <a:cs typeface="Arial" panose="020B0604020202020204" pitchFamily="34" charset="0"/>
              </a:rPr>
              <a:t> A, </a:t>
            </a:r>
            <a:r>
              <a:rPr lang="en-US" altLang="en-US" sz="1200" dirty="0" err="1">
                <a:latin typeface="Arial" panose="020B0604020202020204" pitchFamily="34" charset="0"/>
                <a:cs typeface="Arial" panose="020B0604020202020204" pitchFamily="34" charset="0"/>
              </a:rPr>
              <a:t>Tetzlaff</a:t>
            </a:r>
            <a:r>
              <a:rPr lang="en-US" altLang="en-US" sz="1200" dirty="0">
                <a:latin typeface="Arial" panose="020B0604020202020204" pitchFamily="34" charset="0"/>
                <a:cs typeface="Arial" panose="020B0604020202020204" pitchFamily="34" charset="0"/>
              </a:rPr>
              <a:t> J, Altman DG, The PRISMA Group (2009) Preferred Reporting Items for Systematic Reviews and Meta-Analyses: The PRISMA Statement. PLOS Medicine 6(7): e1000097. </a:t>
            </a:r>
            <a:r>
              <a:rPr lang="en-US" altLang="en-US" sz="1200" dirty="0">
                <a:latin typeface="Arial" panose="020B0604020202020204" pitchFamily="34" charset="0"/>
                <a:cs typeface="Arial" panose="020B0604020202020204" pitchFamily="34" charset="0"/>
                <a:hlinkClick r:id="rId8"/>
              </a:rPr>
              <a:t>https://</a:t>
            </a:r>
            <a:r>
              <a:rPr lang="en-US" altLang="en-US" sz="1200" dirty="0" smtClean="0">
                <a:latin typeface="Arial" panose="020B0604020202020204" pitchFamily="34" charset="0"/>
                <a:cs typeface="Arial" panose="020B0604020202020204" pitchFamily="34" charset="0"/>
                <a:hlinkClick r:id="rId8"/>
              </a:rPr>
              <a:t>doi.org/10.1371/journal.pmed.1000097</a:t>
            </a:r>
            <a:endParaRPr lang="en-US" altLang="en-US" sz="1200" dirty="0" smtClean="0">
              <a:latin typeface="Arial" panose="020B0604020202020204" pitchFamily="34" charset="0"/>
              <a:cs typeface="Arial" panose="020B0604020202020204" pitchFamily="34" charset="0"/>
            </a:endParaRPr>
          </a:p>
          <a:p>
            <a:endParaRPr lang="en-US" altLang="en-US" sz="1200" dirty="0" smtClean="0">
              <a:latin typeface="Arial" panose="020B0604020202020204" pitchFamily="34" charset="0"/>
              <a:cs typeface="Arial" panose="020B0604020202020204" pitchFamily="34" charset="0"/>
            </a:endParaRPr>
          </a:p>
          <a:p>
            <a:r>
              <a:rPr lang="en-US" altLang="en-US" sz="1200" dirty="0" smtClean="0">
                <a:latin typeface="Arial" panose="020B0604020202020204" pitchFamily="34" charset="0"/>
                <a:cs typeface="Arial" panose="020B0604020202020204" pitchFamily="34" charset="0"/>
              </a:rPr>
              <a:t>See also </a:t>
            </a:r>
            <a:r>
              <a:rPr lang="en-US" altLang="en-US" sz="1200" dirty="0" smtClean="0">
                <a:latin typeface="Arial" panose="020B0604020202020204" pitchFamily="34" charset="0"/>
                <a:cs typeface="Arial" panose="020B0604020202020204" pitchFamily="34" charset="0"/>
                <a:hlinkClick r:id="rId9"/>
              </a:rPr>
              <a:t>http</a:t>
            </a:r>
            <a:r>
              <a:rPr lang="en-US" altLang="en-US" sz="1200" dirty="0">
                <a:latin typeface="Arial" panose="020B0604020202020204" pitchFamily="34" charset="0"/>
                <a:cs typeface="Arial" panose="020B0604020202020204" pitchFamily="34" charset="0"/>
                <a:hlinkClick r:id="rId9"/>
              </a:rPr>
              <a:t>://</a:t>
            </a:r>
            <a:r>
              <a:rPr lang="en-US" altLang="en-US" sz="1200" dirty="0" smtClean="0">
                <a:latin typeface="Arial" panose="020B0604020202020204" pitchFamily="34" charset="0"/>
                <a:cs typeface="Arial" panose="020B0604020202020204" pitchFamily="34" charset="0"/>
                <a:hlinkClick r:id="rId9"/>
              </a:rPr>
              <a:t>prisma-statement.org</a:t>
            </a:r>
            <a:endParaRPr lang="en-US" altLang="en-US" sz="1200" dirty="0">
              <a:latin typeface="Arial" panose="020B0604020202020204" pitchFamily="34" charset="0"/>
              <a:cs typeface="Arial" panose="020B0604020202020204" pitchFamily="34" charset="0"/>
            </a:endParaRPr>
          </a:p>
        </p:txBody>
      </p:sp>
      <p:sp>
        <p:nvSpPr>
          <p:cNvPr id="13" name="Content Placeholder 2"/>
          <p:cNvSpPr>
            <a:spLocks noGrp="1"/>
          </p:cNvSpPr>
          <p:nvPr>
            <p:ph idx="1"/>
          </p:nvPr>
        </p:nvSpPr>
        <p:spPr>
          <a:xfrm>
            <a:off x="209996" y="0"/>
            <a:ext cx="8229600" cy="758747"/>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Reporting of systematic reviews</a:t>
            </a:r>
          </a:p>
        </p:txBody>
      </p:sp>
    </p:spTree>
    <p:extLst>
      <p:ext uri="{BB962C8B-B14F-4D97-AF65-F5344CB8AC3E}">
        <p14:creationId xmlns:p14="http://schemas.microsoft.com/office/powerpoint/2010/main" val="86598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267"/>
          <a:stretch/>
        </p:blipFill>
        <p:spPr>
          <a:xfrm>
            <a:off x="0" y="692695"/>
            <a:ext cx="9144000" cy="6153919"/>
          </a:xfrm>
          <a:prstGeom prst="rect">
            <a:avLst/>
          </a:prstGeom>
        </p:spPr>
      </p:pic>
      <p:sp>
        <p:nvSpPr>
          <p:cNvPr id="29" name="TextBox 28"/>
          <p:cNvSpPr txBox="1"/>
          <p:nvPr/>
        </p:nvSpPr>
        <p:spPr>
          <a:xfrm>
            <a:off x="-1" y="0"/>
            <a:ext cx="9143999" cy="646331"/>
          </a:xfrm>
          <a:prstGeom prst="rect">
            <a:avLst/>
          </a:prstGeom>
          <a:noFill/>
        </p:spPr>
        <p:txBody>
          <a:bodyPr wrap="square" rtlCol="0">
            <a:spAutoFit/>
          </a:bodyPr>
          <a:lstStyle/>
          <a:p>
            <a:pPr algn="ctr"/>
            <a:r>
              <a:rPr lang="en-GB" sz="3600" b="1" dirty="0" smtClean="0">
                <a:solidFill>
                  <a:schemeClr val="bg1"/>
                </a:solidFill>
                <a:latin typeface="Arial" panose="020B0604020202020204" pitchFamily="34" charset="0"/>
                <a:cs typeface="Arial" panose="020B0604020202020204" pitchFamily="34" charset="0"/>
              </a:rPr>
              <a:t>Feeling a bit like this?</a:t>
            </a:r>
            <a:endParaRPr lang="en-GB" sz="36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 y="6538837"/>
            <a:ext cx="3150221"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rPr>
              <a:t>Photo by </a:t>
            </a:r>
            <a:r>
              <a:rPr lang="en-GB" sz="1400" dirty="0" err="1">
                <a:latin typeface="Arial" panose="020B0604020202020204" pitchFamily="34" charset="0"/>
                <a:cs typeface="Arial" panose="020B0604020202020204" pitchFamily="34" charset="0"/>
                <a:hlinkClick r:id="rId4"/>
              </a:rPr>
              <a:t>Mishal</a:t>
            </a:r>
            <a:r>
              <a:rPr lang="en-GB" sz="1400" dirty="0">
                <a:latin typeface="Arial" panose="020B0604020202020204" pitchFamily="34" charset="0"/>
                <a:cs typeface="Arial" panose="020B0604020202020204" pitchFamily="34" charset="0"/>
                <a:hlinkClick r:id="rId4"/>
              </a:rPr>
              <a:t> Ibrahim</a:t>
            </a:r>
            <a:r>
              <a:rPr lang="en-GB" sz="1400" dirty="0">
                <a:latin typeface="Arial" panose="020B0604020202020204" pitchFamily="34" charset="0"/>
                <a:cs typeface="Arial" panose="020B0604020202020204" pitchFamily="34" charset="0"/>
              </a:rPr>
              <a:t> on </a:t>
            </a:r>
            <a:r>
              <a:rPr lang="en-GB" sz="1400" dirty="0" err="1">
                <a:latin typeface="Arial" panose="020B0604020202020204" pitchFamily="34" charset="0"/>
                <a:cs typeface="Arial" panose="020B0604020202020204" pitchFamily="34" charset="0"/>
                <a:hlinkClick r:id="rId5"/>
              </a:rPr>
              <a:t>Unsplash</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53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Resources and further guidance</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544616"/>
          </a:xfrm>
        </p:spPr>
        <p:txBody>
          <a:bodyPr>
            <a:normAutofit fontScale="85000" lnSpcReduction="10000"/>
          </a:bodyPr>
          <a:lstStyle/>
          <a:p>
            <a:pPr marL="0" indent="0">
              <a:lnSpc>
                <a:spcPct val="150000"/>
              </a:lnSpc>
              <a:buNone/>
            </a:pPr>
            <a:r>
              <a:rPr lang="en-GB" sz="3500" b="1" dirty="0" smtClean="0">
                <a:latin typeface="Arial" panose="020B0604020202020204" pitchFamily="34" charset="0"/>
                <a:cs typeface="Arial" panose="020B0604020202020204" pitchFamily="34" charset="0"/>
              </a:rPr>
              <a:t>Resources and further guidance</a:t>
            </a:r>
          </a:p>
          <a:p>
            <a:pPr>
              <a:lnSpc>
                <a:spcPct val="150000"/>
              </a:lnSpc>
            </a:pPr>
            <a:r>
              <a:rPr lang="en-GB" sz="2000" dirty="0" smtClean="0">
                <a:latin typeface="Arial" panose="020B0604020202020204" pitchFamily="34" charset="0"/>
                <a:cs typeface="Arial" panose="020B0604020202020204" pitchFamily="34" charset="0"/>
                <a:hlinkClick r:id="rId7"/>
              </a:rPr>
              <a:t>Plenty of print and electronic books on SRs in the Library</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8"/>
              </a:rPr>
              <a:t>Cochrane Handbook for Systematic Reviews of Interventions</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9"/>
              </a:rPr>
              <a:t>Systematic Reviews: CRD’s guidance for undertaking reviews in health care</a:t>
            </a:r>
            <a:endParaRPr lang="en-GB" sz="2000" dirty="0">
              <a:latin typeface="Arial" panose="020B0604020202020204" pitchFamily="34" charset="0"/>
              <a:cs typeface="Arial" panose="020B0604020202020204" pitchFamily="34" charset="0"/>
            </a:endParaRPr>
          </a:p>
          <a:p>
            <a:pPr>
              <a:lnSpc>
                <a:spcPct val="150000"/>
              </a:lnSpc>
            </a:pPr>
            <a:r>
              <a:rPr lang="en-GB" sz="2000" dirty="0">
                <a:latin typeface="Arial" panose="020B0604020202020204" pitchFamily="34" charset="0"/>
                <a:cs typeface="Arial" panose="020B0604020202020204" pitchFamily="34" charset="0"/>
                <a:hlinkClick r:id="rId10"/>
              </a:rPr>
              <a:t>Joanna Briggs </a:t>
            </a:r>
            <a:r>
              <a:rPr lang="en-GB" sz="2000" dirty="0" smtClean="0">
                <a:latin typeface="Arial" panose="020B0604020202020204" pitchFamily="34" charset="0"/>
                <a:cs typeface="Arial" panose="020B0604020202020204" pitchFamily="34" charset="0"/>
                <a:hlinkClick r:id="rId10"/>
              </a:rPr>
              <a:t>Institute Reviewer’s Manual</a:t>
            </a:r>
            <a:endParaRPr lang="en-GB" sz="2000"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11"/>
              </a:rPr>
              <a:t>Searching for Studies: a Guide to Information Retrieval for Campbell systematic reviews</a:t>
            </a:r>
            <a:endParaRPr lang="en-GB" sz="2000"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12"/>
              </a:rPr>
              <a:t>Preferred Reporting Items for Systematic Reviews and Meta-Analyses (PRISMA)</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13"/>
              </a:rPr>
              <a:t>Managing </a:t>
            </a:r>
            <a:r>
              <a:rPr lang="en-GB" sz="2000" dirty="0">
                <a:latin typeface="Arial" panose="020B0604020202020204" pitchFamily="34" charset="0"/>
                <a:cs typeface="Arial" panose="020B0604020202020204" pitchFamily="34" charset="0"/>
                <a:hlinkClick r:id="rId13"/>
              </a:rPr>
              <a:t>and Coding References for Systematic Reviews and Scoping Reviews in EndNote</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14"/>
              </a:rPr>
              <a:t>Systematic Review Toolbox</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71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Self-help resources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395536" y="332656"/>
            <a:ext cx="8424936" cy="5760640"/>
          </a:xfrm>
        </p:spPr>
        <p:txBody>
          <a:bodyPr>
            <a:noAutofit/>
          </a:bodyPr>
          <a:lstStyle/>
          <a:p>
            <a:pPr marL="0" indent="0">
              <a:buNone/>
            </a:pPr>
            <a:r>
              <a:rPr lang="en-GB" b="1" dirty="0" smtClean="0">
                <a:latin typeface="Arial" panose="020B0604020202020204" pitchFamily="34" charset="0"/>
                <a:cs typeface="Arial" panose="020B0604020202020204" pitchFamily="34" charset="0"/>
              </a:rPr>
              <a:t>Self-help resources</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ArticleReach</a:t>
            </a:r>
            <a:r>
              <a:rPr lang="en-GB"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hlinkClick r:id="rId7"/>
              </a:rPr>
              <a:t>https://</a:t>
            </a:r>
            <a:r>
              <a:rPr lang="en-GB" sz="2000" dirty="0" smtClean="0">
                <a:latin typeface="Arial" panose="020B0604020202020204" pitchFamily="34" charset="0"/>
                <a:cs typeface="Arial" panose="020B0604020202020204" pitchFamily="34" charset="0"/>
                <a:hlinkClick r:id="rId7"/>
              </a:rPr>
              <a:t>bit.ly/2yqI20Y</a:t>
            </a:r>
            <a:endParaRPr lang="en-GB" sz="2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Literature </a:t>
            </a:r>
            <a:r>
              <a:rPr lang="en-GB" sz="2000" dirty="0">
                <a:latin typeface="Arial" panose="020B0604020202020204" pitchFamily="34" charset="0"/>
                <a:cs typeface="Arial" panose="020B0604020202020204" pitchFamily="34" charset="0"/>
              </a:rPr>
              <a:t>search and review in MVLS: </a:t>
            </a:r>
            <a:r>
              <a:rPr lang="en-GB" sz="2000" dirty="0">
                <a:latin typeface="Arial" panose="020B0604020202020204" pitchFamily="34" charset="0"/>
                <a:cs typeface="Arial" panose="020B0604020202020204" pitchFamily="34" charset="0"/>
                <a:hlinkClick r:id="rId8"/>
              </a:rPr>
              <a:t>https://edshare.gla.ac.uk/78</a:t>
            </a:r>
            <a:r>
              <a:rPr lang="en-GB" sz="2000" dirty="0" smtClean="0">
                <a:latin typeface="Arial" panose="020B0604020202020204" pitchFamily="34" charset="0"/>
                <a:cs typeface="Arial" panose="020B0604020202020204" pitchFamily="34" charset="0"/>
                <a:hlinkClick r:id="rId8"/>
              </a:rPr>
              <a:t>/</a:t>
            </a:r>
            <a:endParaRPr lang="en-GB" sz="2000" dirty="0" smtClean="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Formulating a research question and structuring a literature search: </a:t>
            </a:r>
            <a:r>
              <a:rPr lang="en-GB" sz="1800" dirty="0">
                <a:latin typeface="Arial" panose="020B0604020202020204" pitchFamily="34" charset="0"/>
                <a:cs typeface="Arial" panose="020B0604020202020204" pitchFamily="34" charset="0"/>
                <a:hlinkClick r:id="rId9"/>
              </a:rPr>
              <a:t>https://</a:t>
            </a:r>
            <a:r>
              <a:rPr lang="en-GB" sz="1800" dirty="0" smtClean="0">
                <a:latin typeface="Arial" panose="020B0604020202020204" pitchFamily="34" charset="0"/>
                <a:cs typeface="Arial" panose="020B0604020202020204" pitchFamily="34" charset="0"/>
                <a:hlinkClick r:id="rId9"/>
              </a:rPr>
              <a:t>edshare.gla.ac.uk/38</a:t>
            </a:r>
            <a:endParaRPr lang="en-GB" sz="1800" dirty="0" smtClean="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Developing literature search strategies: </a:t>
            </a:r>
            <a:r>
              <a:rPr lang="en-GB" sz="1800" dirty="0">
                <a:latin typeface="Arial" panose="020B0604020202020204" pitchFamily="34" charset="0"/>
                <a:cs typeface="Arial" panose="020B0604020202020204" pitchFamily="34" charset="0"/>
                <a:hlinkClick r:id="rId10"/>
              </a:rPr>
              <a:t>https://</a:t>
            </a:r>
            <a:r>
              <a:rPr lang="en-GB" sz="1800" dirty="0" smtClean="0">
                <a:latin typeface="Arial" panose="020B0604020202020204" pitchFamily="34" charset="0"/>
                <a:cs typeface="Arial" panose="020B0604020202020204" pitchFamily="34" charset="0"/>
                <a:hlinkClick r:id="rId10"/>
              </a:rPr>
              <a:t>edshare.gla.ac.uk/76</a:t>
            </a:r>
            <a:endParaRPr lang="en-GB" sz="1800" dirty="0" smtClean="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Searching library databases: </a:t>
            </a:r>
            <a:r>
              <a:rPr lang="en-GB" sz="1800" dirty="0">
                <a:latin typeface="Arial" panose="020B0604020202020204" pitchFamily="34" charset="0"/>
                <a:cs typeface="Arial" panose="020B0604020202020204" pitchFamily="34" charset="0"/>
                <a:hlinkClick r:id="rId11"/>
              </a:rPr>
              <a:t>https://</a:t>
            </a:r>
            <a:r>
              <a:rPr lang="en-GB" sz="1800" dirty="0" smtClean="0">
                <a:latin typeface="Arial" panose="020B0604020202020204" pitchFamily="34" charset="0"/>
                <a:cs typeface="Arial" panose="020B0604020202020204" pitchFamily="34" charset="0"/>
                <a:hlinkClick r:id="rId11"/>
              </a:rPr>
              <a:t>edshare.gla.ac.uk/278</a:t>
            </a:r>
            <a:endParaRPr lang="en-GB" sz="18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Book </a:t>
            </a:r>
            <a:r>
              <a:rPr lang="en-GB" sz="2000" dirty="0">
                <a:latin typeface="Arial" panose="020B0604020202020204" pitchFamily="34" charset="0"/>
                <a:cs typeface="Arial" panose="020B0604020202020204" pitchFamily="34" charset="0"/>
              </a:rPr>
              <a:t>an appointment to see me at: </a:t>
            </a:r>
            <a:r>
              <a:rPr lang="en-GB" sz="2000" dirty="0">
                <a:latin typeface="Arial" panose="020B0604020202020204" pitchFamily="34" charset="0"/>
                <a:cs typeface="Arial" panose="020B0604020202020204" pitchFamily="34" charset="0"/>
                <a:hlinkClick r:id="rId12"/>
              </a:rPr>
              <a:t>http://</a:t>
            </a:r>
            <a:r>
              <a:rPr lang="en-GB" sz="2000" dirty="0" smtClean="0">
                <a:latin typeface="Arial" panose="020B0604020202020204" pitchFamily="34" charset="0"/>
                <a:cs typeface="Arial" panose="020B0604020202020204" pitchFamily="34" charset="0"/>
                <a:hlinkClick r:id="rId12"/>
              </a:rPr>
              <a:t>bit.ly/2lIaTGI</a:t>
            </a:r>
            <a:endParaRPr lang="en-GB" sz="2000" dirty="0" smtClean="0">
              <a:latin typeface="Arial" panose="020B0604020202020204" pitchFamily="34" charset="0"/>
              <a:cs typeface="Arial" panose="020B0604020202020204" pitchFamily="34" charset="0"/>
            </a:endParaRPr>
          </a:p>
          <a:p>
            <a:pPr lvl="1"/>
            <a:r>
              <a:rPr lang="en-GB" sz="1800" dirty="0" smtClean="0">
                <a:latin typeface="Arial" panose="020B0604020202020204" pitchFamily="34" charset="0"/>
                <a:cs typeface="Arial" panose="020B0604020202020204" pitchFamily="34" charset="0"/>
              </a:rPr>
              <a:t>only after reviewing the self-help material, please!</a:t>
            </a:r>
          </a:p>
          <a:p>
            <a:pPr marL="457200" lvl="1" indent="0">
              <a:buNone/>
            </a:pPr>
            <a:endParaRPr lang="en-GB" sz="1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Contact me</a:t>
            </a:r>
          </a:p>
          <a:p>
            <a:pPr lvl="1"/>
            <a:r>
              <a:rPr lang="en-GB" sz="1800" dirty="0" smtClean="0">
                <a:latin typeface="Arial" panose="020B0604020202020204" pitchFamily="34" charset="0"/>
                <a:cs typeface="Arial" panose="020B0604020202020204" pitchFamily="34" charset="0"/>
                <a:hlinkClick r:id="rId13"/>
              </a:rPr>
              <a:t>paul.cannon@glasgow.ac.uk</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0141 330 </a:t>
            </a:r>
            <a:r>
              <a:rPr lang="en-GB" sz="1800" dirty="0" smtClean="0">
                <a:latin typeface="Arial" panose="020B0604020202020204" pitchFamily="34" charset="0"/>
                <a:cs typeface="Arial" panose="020B0604020202020204" pitchFamily="34" charset="0"/>
              </a:rPr>
              <a:t>6532</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21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720" y="0"/>
            <a:ext cx="1080982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567204" y="0"/>
            <a:ext cx="6607745"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5270" y="426800"/>
            <a:ext cx="1584176" cy="491369"/>
          </a:xfrm>
          <a:prstGeom prst="rect">
            <a:avLst/>
          </a:prstGeom>
        </p:spPr>
      </p:pic>
      <p:sp>
        <p:nvSpPr>
          <p:cNvPr id="8" name="TextBox 7">
            <a:hlinkClick r:id="rId6"/>
          </p:cNvPr>
          <p:cNvSpPr txBox="1"/>
          <p:nvPr/>
        </p:nvSpPr>
        <p:spPr>
          <a:xfrm>
            <a:off x="5948772" y="1680329"/>
            <a:ext cx="2952328" cy="830997"/>
          </a:xfrm>
          <a:prstGeom prst="rect">
            <a:avLst/>
          </a:prstGeom>
          <a:noFill/>
        </p:spPr>
        <p:txBody>
          <a:bodyPr wrap="square" rtlCol="0">
            <a:spAutoFit/>
          </a:bodyPr>
          <a:lstStyle/>
          <a:p>
            <a:pPr algn="r"/>
            <a:r>
              <a:rPr lang="en-GB" sz="2400" dirty="0">
                <a:solidFill>
                  <a:schemeClr val="bg1"/>
                </a:solidFill>
                <a:latin typeface="Arial" panose="020B0604020202020204" pitchFamily="34" charset="0"/>
                <a:cs typeface="Arial" panose="020B0604020202020204" pitchFamily="34" charset="0"/>
              </a:rPr>
              <a:t>http://www.gla.ac.uk/myglasgow/library/</a:t>
            </a:r>
            <a:endParaRPr lang="en-GB" sz="1400" dirty="0">
              <a:latin typeface="Arial" panose="020B0604020202020204" pitchFamily="34" charset="0"/>
              <a:cs typeface="Arial" panose="020B0604020202020204" pitchFamily="34" charset="0"/>
            </a:endParaRPr>
          </a:p>
        </p:txBody>
      </p:sp>
      <p:sp>
        <p:nvSpPr>
          <p:cNvPr id="14" name="TextBox 13"/>
          <p:cNvSpPr txBox="1"/>
          <p:nvPr/>
        </p:nvSpPr>
        <p:spPr>
          <a:xfrm>
            <a:off x="4406958" y="3068750"/>
            <a:ext cx="4392488" cy="1077218"/>
          </a:xfrm>
          <a:prstGeom prst="rect">
            <a:avLst/>
          </a:prstGeom>
          <a:noFill/>
        </p:spPr>
        <p:txBody>
          <a:bodyPr wrap="square" rtlCol="0">
            <a:spAutoFit/>
          </a:bodyPr>
          <a:lstStyle/>
          <a:p>
            <a:pPr algn="r"/>
            <a:r>
              <a:rPr lang="en-GB" sz="2400" dirty="0">
                <a:solidFill>
                  <a:schemeClr val="bg1"/>
                </a:solidFill>
                <a:latin typeface="Arial" panose="020B0604020202020204" pitchFamily="34" charset="0"/>
                <a:cs typeface="Arial" panose="020B0604020202020204" pitchFamily="34" charset="0"/>
              </a:rPr>
              <a:t>Paul Cannon</a:t>
            </a:r>
          </a:p>
          <a:p>
            <a:pPr algn="r"/>
            <a:r>
              <a:rPr lang="en-GB" sz="2000" dirty="0">
                <a:solidFill>
                  <a:schemeClr val="bg1"/>
                </a:solidFill>
                <a:latin typeface="Arial" panose="020B0604020202020204" pitchFamily="34" charset="0"/>
                <a:cs typeface="Arial" panose="020B0604020202020204" pitchFamily="34" charset="0"/>
              </a:rPr>
              <a:t>College Librarian Medical, Veterinary &amp; Life Sciences</a:t>
            </a:r>
            <a:endParaRPr lang="en-GB" sz="2000" dirty="0">
              <a:latin typeface="Arial" panose="020B0604020202020204" pitchFamily="34" charset="0"/>
              <a:cs typeface="Arial" panose="020B0604020202020204" pitchFamily="34" charset="0"/>
            </a:endParaRPr>
          </a:p>
        </p:txBody>
      </p:sp>
      <p:sp>
        <p:nvSpPr>
          <p:cNvPr id="10" name="Rectangle 9">
            <a:hlinkClick r:id="rId7"/>
          </p:cNvPr>
          <p:cNvSpPr/>
          <p:nvPr/>
        </p:nvSpPr>
        <p:spPr>
          <a:xfrm>
            <a:off x="4402753" y="5843624"/>
            <a:ext cx="4498347" cy="400110"/>
          </a:xfrm>
          <a:prstGeom prst="rect">
            <a:avLst/>
          </a:prstGeom>
        </p:spPr>
        <p:txBody>
          <a:bodyPr wrap="none">
            <a:spAutoFit/>
          </a:bodyPr>
          <a:lstStyle/>
          <a:p>
            <a:pPr algn="r"/>
            <a:r>
              <a:rPr lang="en-GB" sz="2000" dirty="0">
                <a:solidFill>
                  <a:schemeClr val="bg1"/>
                </a:solidFill>
                <a:latin typeface="Arial" panose="020B0604020202020204" pitchFamily="34" charset="0"/>
                <a:cs typeface="Arial" panose="020B0604020202020204" pitchFamily="34" charset="0"/>
              </a:rPr>
              <a:t>http://orcid.org/0000-0001-8721-1481 </a:t>
            </a:r>
          </a:p>
        </p:txBody>
      </p:sp>
      <p:sp>
        <p:nvSpPr>
          <p:cNvPr id="12" name="TextBox 11">
            <a:hlinkClick r:id="rId8"/>
          </p:cNvPr>
          <p:cNvSpPr txBox="1"/>
          <p:nvPr/>
        </p:nvSpPr>
        <p:spPr>
          <a:xfrm>
            <a:off x="5148064" y="4700201"/>
            <a:ext cx="3651382" cy="400110"/>
          </a:xfrm>
          <a:prstGeom prst="rect">
            <a:avLst/>
          </a:prstGeom>
          <a:noFill/>
        </p:spPr>
        <p:txBody>
          <a:bodyPr wrap="square" rtlCol="0">
            <a:spAutoFit/>
          </a:bodyPr>
          <a:lstStyle/>
          <a:p>
            <a:pPr algn="r"/>
            <a:r>
              <a:rPr lang="en-GB" sz="2000" dirty="0" smtClean="0">
                <a:solidFill>
                  <a:schemeClr val="bg1"/>
                </a:solidFill>
                <a:latin typeface="Arial" panose="020B0604020202020204" pitchFamily="34" charset="0"/>
                <a:cs typeface="Arial" panose="020B0604020202020204" pitchFamily="34" charset="0"/>
              </a:rPr>
              <a:t>paul.cannon@glasgow.ac.uk</a:t>
            </a:r>
            <a:endParaRPr lang="en-GB" sz="2000" dirty="0">
              <a:latin typeface="Arial" panose="020B0604020202020204" pitchFamily="34" charset="0"/>
              <a:cs typeface="Arial" panose="020B0604020202020204" pitchFamily="34" charset="0"/>
            </a:endParaRPr>
          </a:p>
        </p:txBody>
      </p:sp>
      <p:pic>
        <p:nvPicPr>
          <p:cNvPr id="16" name="Picture 6" descr="orcid-id"/>
          <p:cNvPicPr>
            <a:picLocks noChangeAspect="1" noChangeArrowheads="1"/>
          </p:cNvPicPr>
          <p:nvPr/>
        </p:nvPicPr>
        <p:blipFill>
          <a:blip r:embed="rId9" cstate="print">
            <a:extLst>
              <a:ext uri="{28A0092B-C50C-407E-A947-70E740481C1C}">
                <a14:useLocalDpi xmlns:a14="http://schemas.microsoft.com/office/drawing/2010/main" val="0"/>
              </a:ext>
            </a:extLst>
          </a:blip>
          <a:srcRect l="6168" t="9221" r="12207" b="10875"/>
          <a:stretch>
            <a:fillRect/>
          </a:stretch>
        </p:blipFill>
        <p:spPr bwMode="auto">
          <a:xfrm>
            <a:off x="3909810" y="5803328"/>
            <a:ext cx="491807" cy="481368"/>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Box 16">
            <a:hlinkClick r:id="rId10"/>
          </p:cNvPr>
          <p:cNvSpPr txBox="1"/>
          <p:nvPr/>
        </p:nvSpPr>
        <p:spPr>
          <a:xfrm>
            <a:off x="3830894" y="5026052"/>
            <a:ext cx="4968552" cy="400110"/>
          </a:xfrm>
          <a:prstGeom prst="rect">
            <a:avLst/>
          </a:prstGeom>
          <a:noFill/>
        </p:spPr>
        <p:txBody>
          <a:bodyPr wrap="square" rtlCol="0">
            <a:spAutoFit/>
          </a:bodyPr>
          <a:lstStyle/>
          <a:p>
            <a:pPr algn="r"/>
            <a:r>
              <a:rPr lang="en-GB" sz="2000" dirty="0" smtClean="0">
                <a:solidFill>
                  <a:schemeClr val="bg1"/>
                </a:solidFill>
                <a:latin typeface="Arial" panose="020B0604020202020204" pitchFamily="34" charset="0"/>
                <a:cs typeface="Arial" panose="020B0604020202020204" pitchFamily="34" charset="0"/>
              </a:rPr>
              <a:t>@pcann_LIS</a:t>
            </a:r>
            <a:endParaRPr lang="en-GB" sz="2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13362" y="6378703"/>
            <a:ext cx="838200" cy="295275"/>
          </a:xfrm>
          <a:prstGeom prst="rect">
            <a:avLst/>
          </a:prstGeom>
        </p:spPr>
      </p:pic>
      <p:sp>
        <p:nvSpPr>
          <p:cNvPr id="13" name="Rectangle 12"/>
          <p:cNvSpPr/>
          <p:nvPr/>
        </p:nvSpPr>
        <p:spPr>
          <a:xfrm>
            <a:off x="3951562" y="6403229"/>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12"/>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88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a:solidFill>
                  <a:prstClr val="white"/>
                </a:solidFill>
                <a:latin typeface="Arial" panose="020B0604020202020204" pitchFamily="34" charset="0"/>
                <a:cs typeface="Arial" panose="020B0604020202020204" pitchFamily="34" charset="0"/>
              </a:rPr>
              <a:t>How are systematic reviews defined?</a:t>
            </a: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400600"/>
          </a:xfrm>
        </p:spPr>
        <p:txBody>
          <a:bodyPr>
            <a:normAutofit fontScale="92500" lnSpcReduction="10000"/>
          </a:bodyPr>
          <a:lstStyle/>
          <a:p>
            <a:pPr marL="0" indent="0">
              <a:lnSpc>
                <a:spcPct val="150000"/>
              </a:lnSpc>
              <a:buNone/>
            </a:pPr>
            <a:r>
              <a:rPr lang="en-GB" sz="3000" b="1" dirty="0">
                <a:latin typeface="Arial" panose="020B0604020202020204" pitchFamily="34" charset="0"/>
                <a:cs typeface="Arial" panose="020B0604020202020204" pitchFamily="34" charset="0"/>
              </a:rPr>
              <a:t>How are systematic reviews defined?</a:t>
            </a:r>
            <a:endParaRPr lang="en-GB" sz="3000" dirty="0">
              <a:latin typeface="Arial" panose="020B0604020202020204" pitchFamily="34" charset="0"/>
              <a:cs typeface="Arial" panose="020B0604020202020204" pitchFamily="34" charset="0"/>
            </a:endParaRPr>
          </a:p>
          <a:p>
            <a:pPr marL="0" indent="0">
              <a:lnSpc>
                <a:spcPct val="150000"/>
              </a:lnSpc>
              <a:buNone/>
            </a:pPr>
            <a:r>
              <a:rPr lang="en-GB" sz="2000" b="1" dirty="0" smtClean="0">
                <a:latin typeface="Arial" panose="020B0604020202020204" pitchFamily="34" charset="0"/>
                <a:cs typeface="Arial" panose="020B0604020202020204" pitchFamily="34" charset="0"/>
              </a:rPr>
              <a:t>Description:</a:t>
            </a:r>
          </a:p>
          <a:p>
            <a:pPr>
              <a:lnSpc>
                <a:spcPct val="150000"/>
              </a:lnSpc>
            </a:pPr>
            <a:r>
              <a:rPr lang="en-GB" sz="2000" dirty="0" smtClean="0">
                <a:latin typeface="Arial" panose="020B0604020202020204" pitchFamily="34" charset="0"/>
                <a:cs typeface="Arial" panose="020B0604020202020204" pitchFamily="34" charset="0"/>
              </a:rPr>
              <a:t>Systematic search, appraisal and synthesis, following set guidelines</a:t>
            </a:r>
          </a:p>
          <a:p>
            <a:pPr>
              <a:lnSpc>
                <a:spcPct val="150000"/>
              </a:lnSpc>
            </a:pPr>
            <a:r>
              <a:rPr lang="en-GB" sz="2000" dirty="0" smtClean="0">
                <a:latin typeface="Arial" panose="020B0604020202020204" pitchFamily="34" charset="0"/>
                <a:cs typeface="Arial" panose="020B0604020202020204" pitchFamily="34" charset="0"/>
              </a:rPr>
              <a:t>Transparent reporting </a:t>
            </a:r>
            <a:r>
              <a:rPr lang="en-GB" sz="2000" dirty="0">
                <a:latin typeface="Arial" panose="020B0604020202020204" pitchFamily="34" charset="0"/>
                <a:cs typeface="Arial" panose="020B0604020202020204" pitchFamily="34" charset="0"/>
              </a:rPr>
              <a:t>of its </a:t>
            </a:r>
            <a:r>
              <a:rPr lang="en-GB" sz="2000" dirty="0" smtClean="0">
                <a:latin typeface="Arial" panose="020B0604020202020204" pitchFamily="34" charset="0"/>
                <a:cs typeface="Arial" panose="020B0604020202020204" pitchFamily="34" charset="0"/>
              </a:rPr>
              <a:t>methods</a:t>
            </a:r>
            <a:endParaRPr lang="en-GB" sz="2000" dirty="0">
              <a:latin typeface="Arial" panose="020B0604020202020204" pitchFamily="34" charset="0"/>
              <a:cs typeface="Arial" panose="020B0604020202020204" pitchFamily="34" charset="0"/>
            </a:endParaRPr>
          </a:p>
          <a:p>
            <a:pPr marL="0" indent="0">
              <a:lnSpc>
                <a:spcPct val="150000"/>
              </a:lnSpc>
              <a:buNone/>
            </a:pPr>
            <a:r>
              <a:rPr lang="en-GB" sz="2000" b="1" dirty="0" smtClean="0">
                <a:latin typeface="Arial" panose="020B0604020202020204" pitchFamily="34" charset="0"/>
                <a:cs typeface="Arial" panose="020B0604020202020204" pitchFamily="34" charset="0"/>
              </a:rPr>
              <a:t>Perceived strengths:</a:t>
            </a:r>
          </a:p>
          <a:p>
            <a:pPr>
              <a:lnSpc>
                <a:spcPct val="150000"/>
              </a:lnSpc>
            </a:pPr>
            <a:r>
              <a:rPr lang="en-GB" sz="2000" dirty="0" smtClean="0">
                <a:latin typeface="Arial" panose="020B0604020202020204" pitchFamily="34" charset="0"/>
                <a:cs typeface="Arial" panose="020B0604020202020204" pitchFamily="34" charset="0"/>
              </a:rPr>
              <a:t>Collation of all knowledge as defined by the protocol</a:t>
            </a:r>
          </a:p>
          <a:p>
            <a:pPr>
              <a:lnSpc>
                <a:spcPct val="150000"/>
              </a:lnSpc>
            </a:pPr>
            <a:r>
              <a:rPr lang="en-GB" sz="2000" dirty="0" smtClean="0">
                <a:latin typeface="Arial" panose="020B0604020202020204" pitchFamily="34" charset="0"/>
                <a:cs typeface="Arial" panose="020B0604020202020204" pitchFamily="34" charset="0"/>
              </a:rPr>
              <a:t>Wide range </a:t>
            </a:r>
            <a:r>
              <a:rPr lang="en-GB" sz="2000" dirty="0">
                <a:latin typeface="Arial" panose="020B0604020202020204" pitchFamily="34" charset="0"/>
                <a:cs typeface="Arial" panose="020B0604020202020204" pitchFamily="34" charset="0"/>
              </a:rPr>
              <a:t>of study </a:t>
            </a:r>
            <a:r>
              <a:rPr lang="en-GB" sz="2000" dirty="0" smtClean="0">
                <a:latin typeface="Arial" panose="020B0604020202020204" pitchFamily="34" charset="0"/>
                <a:cs typeface="Arial" panose="020B0604020202020204" pitchFamily="34" charset="0"/>
              </a:rPr>
              <a:t>methodologies</a:t>
            </a:r>
            <a:endParaRPr lang="en-GB" sz="2000" dirty="0">
              <a:latin typeface="Arial" panose="020B0604020202020204" pitchFamily="34" charset="0"/>
              <a:cs typeface="Arial" panose="020B0604020202020204" pitchFamily="34" charset="0"/>
            </a:endParaRPr>
          </a:p>
          <a:p>
            <a:pPr marL="0" indent="0">
              <a:lnSpc>
                <a:spcPct val="150000"/>
              </a:lnSpc>
              <a:buNone/>
            </a:pPr>
            <a:r>
              <a:rPr lang="en-GB" sz="2000" b="1" dirty="0" smtClean="0">
                <a:latin typeface="Arial" panose="020B0604020202020204" pitchFamily="34" charset="0"/>
                <a:cs typeface="Arial" panose="020B0604020202020204" pitchFamily="34" charset="0"/>
              </a:rPr>
              <a:t>Perceived weaknesses:</a:t>
            </a:r>
          </a:p>
          <a:p>
            <a:pPr>
              <a:lnSpc>
                <a:spcPct val="150000"/>
              </a:lnSpc>
            </a:pPr>
            <a:r>
              <a:rPr lang="en-GB" sz="2000" dirty="0" smtClean="0">
                <a:latin typeface="Arial" panose="020B0604020202020204" pitchFamily="34" charset="0"/>
                <a:cs typeface="Arial" panose="020B0604020202020204" pitchFamily="34" charset="0"/>
              </a:rPr>
              <a:t>Limitations in search breadth and scope</a:t>
            </a:r>
          </a:p>
          <a:p>
            <a:pPr marL="0" indent="0">
              <a:lnSpc>
                <a:spcPct val="150000"/>
              </a:lnSpc>
              <a:buNone/>
            </a:pPr>
            <a:endParaRPr lang="en-GB" sz="900" dirty="0" smtClean="0">
              <a:latin typeface="Arial" panose="020B0604020202020204" pitchFamily="34" charset="0"/>
              <a:cs typeface="Arial" panose="020B0604020202020204" pitchFamily="34" charset="0"/>
            </a:endParaRPr>
          </a:p>
          <a:p>
            <a:pPr marL="0" indent="0">
              <a:lnSpc>
                <a:spcPct val="120000"/>
              </a:lnSpc>
              <a:buNone/>
            </a:pPr>
            <a:r>
              <a:rPr lang="en-GB" sz="1600" dirty="0" smtClean="0">
                <a:latin typeface="Arial" panose="020B0604020202020204" pitchFamily="34" charset="0"/>
                <a:cs typeface="Arial" panose="020B0604020202020204" pitchFamily="34" charset="0"/>
              </a:rPr>
              <a:t>Adapted from: Grant</a:t>
            </a:r>
            <a:r>
              <a:rPr lang="en-GB" sz="1600" dirty="0">
                <a:latin typeface="Arial" panose="020B0604020202020204" pitchFamily="34" charset="0"/>
                <a:cs typeface="Arial" panose="020B0604020202020204" pitchFamily="34" charset="0"/>
              </a:rPr>
              <a:t>, M. J. and Booth, A. (2009), A typology of reviews: an analysis of 14 review types and associated methodologies. </a:t>
            </a:r>
            <a:r>
              <a:rPr lang="en-GB" sz="1600" i="1" dirty="0">
                <a:latin typeface="Arial" panose="020B0604020202020204" pitchFamily="34" charset="0"/>
                <a:cs typeface="Arial" panose="020B0604020202020204" pitchFamily="34" charset="0"/>
              </a:rPr>
              <a:t>Health Information &amp; Libraries Journal</a:t>
            </a:r>
            <a:r>
              <a:rPr lang="en-GB" sz="1600" dirty="0">
                <a:latin typeface="Arial" panose="020B0604020202020204" pitchFamily="34" charset="0"/>
                <a:cs typeface="Arial" panose="020B0604020202020204" pitchFamily="34" charset="0"/>
              </a:rPr>
              <a:t>, 26: 91-108. </a:t>
            </a:r>
            <a:r>
              <a:rPr lang="en-GB" sz="1600" dirty="0">
                <a:latin typeface="Arial" panose="020B0604020202020204" pitchFamily="34" charset="0"/>
                <a:cs typeface="Arial" panose="020B0604020202020204" pitchFamily="34" charset="0"/>
                <a:hlinkClick r:id="rId7"/>
              </a:rPr>
              <a:t>doi:10.1111/j.1471-1842.2009.00848.x</a:t>
            </a:r>
            <a:endParaRPr lang="en-GB"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55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00600"/>
          </a:xfrm>
        </p:spPr>
        <p:txBody>
          <a:bodyPr>
            <a:normAutofit fontScale="92500" lnSpcReduction="10000"/>
          </a:bodyPr>
          <a:lstStyle/>
          <a:p>
            <a:pPr marL="0" indent="0">
              <a:lnSpc>
                <a:spcPct val="150000"/>
              </a:lnSpc>
              <a:buNone/>
            </a:pPr>
            <a:r>
              <a:rPr lang="en-GB" sz="3000" b="1" dirty="0" smtClean="0">
                <a:latin typeface="Arial" panose="020B0604020202020204" pitchFamily="34" charset="0"/>
                <a:cs typeface="Arial" panose="020B0604020202020204" pitchFamily="34" charset="0"/>
              </a:rPr>
              <a:t>Finding systematic reviews</a:t>
            </a:r>
          </a:p>
          <a:p>
            <a:pPr marL="0" indent="0">
              <a:lnSpc>
                <a:spcPct val="150000"/>
              </a:lnSpc>
              <a:buNone/>
            </a:pPr>
            <a:r>
              <a:rPr lang="en-GB" sz="2000" b="1" dirty="0" smtClean="0">
                <a:latin typeface="Arial" panose="020B0604020202020204" pitchFamily="34" charset="0"/>
                <a:cs typeface="Arial" panose="020B0604020202020204" pitchFamily="34" charset="0"/>
              </a:rPr>
              <a:t>Clinical medicine</a:t>
            </a:r>
          </a:p>
          <a:p>
            <a:pPr>
              <a:lnSpc>
                <a:spcPct val="150000"/>
              </a:lnSpc>
            </a:pPr>
            <a:r>
              <a:rPr lang="en-GB" sz="2000" dirty="0" smtClean="0">
                <a:latin typeface="Arial" panose="020B0604020202020204" pitchFamily="34" charset="0"/>
                <a:cs typeface="Arial" panose="020B0604020202020204" pitchFamily="34" charset="0"/>
                <a:hlinkClick r:id="rId3"/>
              </a:rPr>
              <a:t>PROSPERO</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4"/>
              </a:rPr>
              <a:t>Cochrane Library</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5"/>
              </a:rPr>
              <a:t>Joanna Briggs Library</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6"/>
              </a:rPr>
              <a:t>Turning Research Into Practice (TRIP)</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7"/>
              </a:rPr>
              <a:t>PubMed Health</a:t>
            </a:r>
            <a:endParaRPr lang="en-GB" sz="2000" dirty="0" smtClean="0">
              <a:latin typeface="Arial" panose="020B0604020202020204" pitchFamily="34" charset="0"/>
              <a:cs typeface="Arial" panose="020B0604020202020204" pitchFamily="34" charset="0"/>
            </a:endParaRPr>
          </a:p>
          <a:p>
            <a:pPr marL="0" indent="0">
              <a:lnSpc>
                <a:spcPct val="150000"/>
              </a:lnSpc>
              <a:buNone/>
            </a:pPr>
            <a:r>
              <a:rPr lang="en-GB" sz="2000" b="1" dirty="0" smtClean="0">
                <a:latin typeface="Arial" panose="020B0604020202020204" pitchFamily="34" charset="0"/>
                <a:cs typeface="Arial" panose="020B0604020202020204" pitchFamily="34" charset="0"/>
              </a:rPr>
              <a:t>Public health and social sciences</a:t>
            </a:r>
          </a:p>
          <a:p>
            <a:pPr>
              <a:lnSpc>
                <a:spcPct val="150000"/>
              </a:lnSpc>
            </a:pPr>
            <a:r>
              <a:rPr lang="en-GB" sz="2000" dirty="0" smtClean="0">
                <a:latin typeface="Arial" panose="020B0604020202020204" pitchFamily="34" charset="0"/>
                <a:cs typeface="Arial" panose="020B0604020202020204" pitchFamily="34" charset="0"/>
                <a:hlinkClick r:id="rId8"/>
              </a:rPr>
              <a:t>Health Evidence</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9"/>
              </a:rPr>
              <a:t>EPPI-Centre</a:t>
            </a: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hlinkClick r:id="rId10"/>
              </a:rPr>
              <a:t>Campbell Collaboration</a:t>
            </a:r>
            <a:endParaRPr lang="en-GB" sz="20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Finding systematic reviews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7" name="Picture 2">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03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256583"/>
          </a:xfrm>
        </p:spPr>
        <p:txBody>
          <a:bodyPr>
            <a:normAutofit/>
          </a:bodyPr>
          <a:lstStyle/>
          <a:p>
            <a:pPr marL="0" indent="0">
              <a:buNone/>
            </a:pPr>
            <a:r>
              <a:rPr lang="en-GB" sz="3000" b="1" dirty="0" smtClean="0">
                <a:latin typeface="Arial" panose="020B0604020202020204" pitchFamily="34" charset="0"/>
                <a:cs typeface="Arial" panose="020B0604020202020204" pitchFamily="34" charset="0"/>
              </a:rPr>
              <a:t>Defining the </a:t>
            </a:r>
            <a:r>
              <a:rPr lang="en-GB" sz="3000" b="1" dirty="0">
                <a:latin typeface="Arial" panose="020B0604020202020204" pitchFamily="34" charset="0"/>
                <a:cs typeface="Arial" panose="020B0604020202020204" pitchFamily="34" charset="0"/>
              </a:rPr>
              <a:t>review </a:t>
            </a:r>
            <a:r>
              <a:rPr lang="en-GB" sz="3000" b="1" dirty="0" smtClean="0">
                <a:latin typeface="Arial" panose="020B0604020202020204" pitchFamily="34" charset="0"/>
                <a:cs typeface="Arial" panose="020B0604020202020204" pitchFamily="34" charset="0"/>
              </a:rPr>
              <a:t>question, scoping searches and the review protocol</a:t>
            </a:r>
            <a:endParaRPr lang="en-GB" sz="3000" b="1" dirty="0">
              <a:latin typeface="Arial" panose="020B0604020202020204" pitchFamily="34" charset="0"/>
              <a:cs typeface="Arial" panose="020B0604020202020204" pitchFamily="34" charset="0"/>
            </a:endParaRPr>
          </a:p>
          <a:p>
            <a:pPr>
              <a:lnSpc>
                <a:spcPct val="150000"/>
              </a:lnSpc>
            </a:pP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Review questions will come from the existing literature</a:t>
            </a:r>
          </a:p>
          <a:p>
            <a:pPr>
              <a:lnSpc>
                <a:spcPct val="150000"/>
              </a:lnSpc>
            </a:pPr>
            <a:r>
              <a:rPr lang="en-GB" sz="2000" dirty="0" smtClean="0">
                <a:latin typeface="Arial" panose="020B0604020202020204" pitchFamily="34" charset="0"/>
                <a:cs typeface="Arial" panose="020B0604020202020204" pitchFamily="34" charset="0"/>
              </a:rPr>
              <a:t>Your own clinical practice and experiences to date</a:t>
            </a:r>
          </a:p>
          <a:p>
            <a:pPr>
              <a:lnSpc>
                <a:spcPct val="150000"/>
              </a:lnSpc>
            </a:pPr>
            <a:r>
              <a:rPr lang="en-GB" sz="2000" dirty="0" smtClean="0">
                <a:latin typeface="Arial" panose="020B0604020202020204" pitchFamily="34" charset="0"/>
                <a:cs typeface="Arial" panose="020B0604020202020204" pitchFamily="34" charset="0"/>
              </a:rPr>
              <a:t>Conversations with supervisors and peers</a:t>
            </a:r>
          </a:p>
          <a:p>
            <a:pPr marL="0" indent="0">
              <a:lnSpc>
                <a:spcPct val="150000"/>
              </a:lnSpc>
              <a:buNone/>
            </a:pPr>
            <a:endParaRPr lang="en-GB" sz="2000" dirty="0" smtClean="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The review question will be refined by your scoping searches</a:t>
            </a:r>
            <a:endParaRPr lang="en-GB" sz="2000" dirty="0">
              <a:latin typeface="Arial" panose="020B0604020202020204" pitchFamily="34" charset="0"/>
              <a:cs typeface="Arial" panose="020B0604020202020204" pitchFamily="34" charset="0"/>
            </a:endParaRPr>
          </a:p>
          <a:p>
            <a:pPr>
              <a:lnSpc>
                <a:spcPct val="150000"/>
              </a:lnSpc>
            </a:pPr>
            <a:r>
              <a:rPr lang="en-GB" sz="2000" dirty="0" smtClean="0">
                <a:latin typeface="Arial" panose="020B0604020202020204" pitchFamily="34" charset="0"/>
                <a:cs typeface="Arial" panose="020B0604020202020204" pitchFamily="34" charset="0"/>
              </a:rPr>
              <a:t>Scoping searches help define your systematic review protocol</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6408712"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Review question, scoping and protocol</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7"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3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3831"/>
            <a:ext cx="8229600" cy="900378"/>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Creating </a:t>
            </a:r>
            <a:r>
              <a:rPr lang="en-GB" b="1" dirty="0">
                <a:latin typeface="Arial" panose="020B0604020202020204" pitchFamily="34" charset="0"/>
                <a:cs typeface="Arial" panose="020B0604020202020204" pitchFamily="34" charset="0"/>
              </a:rPr>
              <a:t>a search strategy</a:t>
            </a:r>
            <a:endParaRPr lang="en-GB" sz="2000" dirty="0" smtClean="0">
              <a:latin typeface="Arial" panose="020B0604020202020204" pitchFamily="34" charset="0"/>
              <a:cs typeface="Arial" panose="020B0604020202020204" pitchFamily="34" charset="0"/>
            </a:endParaRPr>
          </a:p>
          <a:p>
            <a:pPr marL="0" indent="0">
              <a:lnSpc>
                <a:spcPct val="150000"/>
              </a:lnSpc>
              <a:buNone/>
            </a:pPr>
            <a:endParaRPr lang="en-GB" sz="2000"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nvPr>
        </p:nvGraphicFramePr>
        <p:xfrm>
          <a:off x="457198" y="790712"/>
          <a:ext cx="8229604" cy="4412544"/>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3625104926"/>
                    </a:ext>
                  </a:extLst>
                </a:gridCol>
                <a:gridCol w="2057401">
                  <a:extLst>
                    <a:ext uri="{9D8B030D-6E8A-4147-A177-3AD203B41FA5}">
                      <a16:colId xmlns:a16="http://schemas.microsoft.com/office/drawing/2014/main" val="514238914"/>
                    </a:ext>
                  </a:extLst>
                </a:gridCol>
                <a:gridCol w="2057401">
                  <a:extLst>
                    <a:ext uri="{9D8B030D-6E8A-4147-A177-3AD203B41FA5}">
                      <a16:colId xmlns:a16="http://schemas.microsoft.com/office/drawing/2014/main" val="174365433"/>
                    </a:ext>
                  </a:extLst>
                </a:gridCol>
                <a:gridCol w="2057401">
                  <a:extLst>
                    <a:ext uri="{9D8B030D-6E8A-4147-A177-3AD203B41FA5}">
                      <a16:colId xmlns:a16="http://schemas.microsoft.com/office/drawing/2014/main" val="2679108925"/>
                    </a:ext>
                  </a:extLst>
                </a:gridCol>
              </a:tblGrid>
              <a:tr h="1155405">
                <a:tc>
                  <a:txBody>
                    <a:bodyPr/>
                    <a:lstStyle/>
                    <a:p>
                      <a:r>
                        <a:rPr lang="en-GB" sz="1600" dirty="0">
                          <a:latin typeface="Arial" panose="020B0604020202020204" pitchFamily="34" charset="0"/>
                          <a:cs typeface="Arial" panose="020B0604020202020204" pitchFamily="34" charset="0"/>
                        </a:rPr>
                        <a:t>PICO</a:t>
                      </a:r>
                    </a:p>
                    <a:p>
                      <a:r>
                        <a:rPr lang="en-GB" sz="1400" b="0" dirty="0" smtClean="0">
                          <a:latin typeface="Arial" panose="020B0604020202020204" pitchFamily="34" charset="0"/>
                          <a:cs typeface="Arial" panose="020B0604020202020204" pitchFamily="34" charset="0"/>
                        </a:rPr>
                        <a:t>Used for: Evidence-based medicine</a:t>
                      </a:r>
                    </a:p>
                    <a:p>
                      <a:r>
                        <a:rPr lang="en-GB" sz="1200" b="0" dirty="0" smtClean="0">
                          <a:latin typeface="Arial" panose="020B0604020202020204" pitchFamily="34" charset="0"/>
                          <a:cs typeface="Arial" panose="020B0604020202020204" pitchFamily="34" charset="0"/>
                          <a:hlinkClick r:id="rId7"/>
                        </a:rPr>
                        <a:t>http://dx.doi.org/10.7326/ACPJC-1995-123-3-A12</a:t>
                      </a:r>
                      <a:endParaRPr lang="en-GB" sz="1200" b="0" dirty="0" smtClean="0">
                        <a:latin typeface="Arial" panose="020B0604020202020204" pitchFamily="34" charset="0"/>
                        <a:cs typeface="Arial" panose="020B0604020202020204" pitchFamily="34" charset="0"/>
                      </a:endParaRPr>
                    </a:p>
                  </a:txBody>
                  <a:tcPr marL="32029" marR="32029" marT="32029" marB="0"/>
                </a:tc>
                <a:tc>
                  <a:txBody>
                    <a:bodyPr/>
                    <a:lstStyle/>
                    <a:p>
                      <a:r>
                        <a:rPr lang="en-GB" sz="1600" dirty="0">
                          <a:latin typeface="Arial" panose="020B0604020202020204" pitchFamily="34" charset="0"/>
                          <a:cs typeface="Arial" panose="020B0604020202020204" pitchFamily="34" charset="0"/>
                        </a:rPr>
                        <a:t>SPICE</a:t>
                      </a:r>
                    </a:p>
                    <a:p>
                      <a:r>
                        <a:rPr lang="en-GB" sz="1400" b="0" dirty="0" smtClean="0">
                          <a:latin typeface="Arial" panose="020B0604020202020204" pitchFamily="34" charset="0"/>
                          <a:cs typeface="Arial" panose="020B0604020202020204" pitchFamily="34" charset="0"/>
                        </a:rPr>
                        <a:t>Used for: Evaluating </a:t>
                      </a:r>
                      <a:r>
                        <a:rPr lang="en-GB" sz="1400" b="0" dirty="0">
                          <a:latin typeface="Arial" panose="020B0604020202020204" pitchFamily="34" charset="0"/>
                          <a:cs typeface="Arial" panose="020B0604020202020204" pitchFamily="34" charset="0"/>
                        </a:rPr>
                        <a:t>projects or </a:t>
                      </a:r>
                      <a:r>
                        <a:rPr lang="en-GB" sz="1400" b="0" dirty="0" smtClean="0">
                          <a:latin typeface="Arial" panose="020B0604020202020204" pitchFamily="34" charset="0"/>
                          <a:cs typeface="Arial" panose="020B0604020202020204" pitchFamily="34" charset="0"/>
                        </a:rPr>
                        <a:t>interventions</a:t>
                      </a:r>
                    </a:p>
                    <a:p>
                      <a:r>
                        <a:rPr lang="en-GB" sz="1200" b="0" dirty="0" smtClean="0">
                          <a:latin typeface="Arial" panose="020B0604020202020204" pitchFamily="34" charset="0"/>
                          <a:cs typeface="Arial" panose="020B0604020202020204" pitchFamily="34" charset="0"/>
                          <a:hlinkClick r:id="rId8"/>
                        </a:rPr>
                        <a:t>http://dx.doi.org/10.1108/07378830610692127</a:t>
                      </a:r>
                      <a:endParaRPr lang="en-GB" sz="1200" b="0" dirty="0">
                        <a:latin typeface="Arial" panose="020B0604020202020204" pitchFamily="34" charset="0"/>
                        <a:cs typeface="Arial" panose="020B0604020202020204" pitchFamily="34" charset="0"/>
                      </a:endParaRPr>
                    </a:p>
                  </a:txBody>
                  <a:tcPr marL="32029" marR="32029" marT="32029" marB="0"/>
                </a:tc>
                <a:tc>
                  <a:txBody>
                    <a:bodyPr/>
                    <a:lstStyle/>
                    <a:p>
                      <a:r>
                        <a:rPr lang="en-GB" sz="1600" dirty="0">
                          <a:latin typeface="Arial" panose="020B0604020202020204" pitchFamily="34" charset="0"/>
                          <a:cs typeface="Arial" panose="020B0604020202020204" pitchFamily="34" charset="0"/>
                        </a:rPr>
                        <a:t>SPIDER</a:t>
                      </a:r>
                    </a:p>
                    <a:p>
                      <a:r>
                        <a:rPr lang="en-GB" sz="1400" b="0" dirty="0" smtClean="0">
                          <a:latin typeface="Arial" panose="020B0604020202020204" pitchFamily="34" charset="0"/>
                          <a:cs typeface="Arial" panose="020B0604020202020204" pitchFamily="34" charset="0"/>
                        </a:rPr>
                        <a:t>Used for: Qualitative </a:t>
                      </a:r>
                      <a:r>
                        <a:rPr lang="en-GB" sz="1400" b="0" dirty="0">
                          <a:latin typeface="Arial" panose="020B0604020202020204" pitchFamily="34" charset="0"/>
                          <a:cs typeface="Arial" panose="020B0604020202020204" pitchFamily="34" charset="0"/>
                        </a:rPr>
                        <a:t>or mixed </a:t>
                      </a:r>
                      <a:r>
                        <a:rPr lang="en-GB" sz="1400" b="0" dirty="0" smtClean="0">
                          <a:latin typeface="Arial" panose="020B0604020202020204" pitchFamily="34" charset="0"/>
                          <a:cs typeface="Arial" panose="020B0604020202020204" pitchFamily="34" charset="0"/>
                        </a:rPr>
                        <a:t>methods</a:t>
                      </a:r>
                    </a:p>
                    <a:p>
                      <a:r>
                        <a:rPr lang="en-GB" sz="1200" b="0" dirty="0" smtClean="0">
                          <a:latin typeface="Arial" panose="020B0604020202020204" pitchFamily="34" charset="0"/>
                          <a:cs typeface="Arial" panose="020B0604020202020204" pitchFamily="34" charset="0"/>
                          <a:hlinkClick r:id="rId9"/>
                        </a:rPr>
                        <a:t>http://dx.doi.org/10.1177/1049732312452938</a:t>
                      </a:r>
                      <a:endParaRPr lang="en-GB" sz="1200" b="0" dirty="0">
                        <a:latin typeface="Arial" panose="020B0604020202020204" pitchFamily="34" charset="0"/>
                        <a:cs typeface="Arial" panose="020B0604020202020204" pitchFamily="34" charset="0"/>
                      </a:endParaRPr>
                    </a:p>
                  </a:txBody>
                  <a:tcPr marL="32029" marR="32029" marT="32029" marB="0"/>
                </a:tc>
                <a:tc>
                  <a:txBody>
                    <a:bodyPr/>
                    <a:lstStyle/>
                    <a:p>
                      <a:r>
                        <a:rPr lang="en-GB" sz="1600" dirty="0">
                          <a:latin typeface="Arial" panose="020B0604020202020204" pitchFamily="34" charset="0"/>
                          <a:cs typeface="Arial" panose="020B0604020202020204" pitchFamily="34" charset="0"/>
                        </a:rPr>
                        <a:t>ECLIPSE</a:t>
                      </a:r>
                    </a:p>
                    <a:p>
                      <a:r>
                        <a:rPr lang="en-GB" sz="1400" b="0" dirty="0" smtClean="0">
                          <a:latin typeface="Arial" panose="020B0604020202020204" pitchFamily="34" charset="0"/>
                          <a:cs typeface="Arial" panose="020B0604020202020204" pitchFamily="34" charset="0"/>
                        </a:rPr>
                        <a:t>Used for: Evaluating services</a:t>
                      </a:r>
                    </a:p>
                    <a:p>
                      <a:r>
                        <a:rPr lang="en-GB" sz="1200" b="0" dirty="0" smtClean="0">
                          <a:latin typeface="Arial" panose="020B0604020202020204" pitchFamily="34" charset="0"/>
                          <a:cs typeface="Arial" panose="020B0604020202020204" pitchFamily="34" charset="0"/>
                          <a:hlinkClick r:id="rId10"/>
                        </a:rPr>
                        <a:t>http://dx.doi.org/10.1046/j.1471-1842.2002.00378.x</a:t>
                      </a:r>
                      <a:endParaRPr lang="en-GB" sz="1200" b="0" dirty="0" smtClean="0">
                        <a:latin typeface="Arial" panose="020B0604020202020204" pitchFamily="34" charset="0"/>
                        <a:cs typeface="Arial" panose="020B0604020202020204" pitchFamily="34" charset="0"/>
                      </a:endParaRPr>
                    </a:p>
                  </a:txBody>
                  <a:tcPr marL="32029" marR="32029" marT="32029" marB="0"/>
                </a:tc>
                <a:extLst>
                  <a:ext uri="{0D108BD9-81ED-4DB2-BD59-A6C34878D82A}">
                    <a16:rowId xmlns:a16="http://schemas.microsoft.com/office/drawing/2014/main" val="1703214145"/>
                  </a:ext>
                </a:extLst>
              </a:tr>
              <a:tr h="540000">
                <a:tc>
                  <a:txBody>
                    <a:bodyPr/>
                    <a:lstStyle/>
                    <a:p>
                      <a:r>
                        <a:rPr lang="en-GB" sz="1700" b="1" dirty="0" smtClean="0">
                          <a:latin typeface="Arial" panose="020B0604020202020204" pitchFamily="34" charset="0"/>
                          <a:cs typeface="Arial" panose="020B0604020202020204" pitchFamily="34" charset="0"/>
                        </a:rPr>
                        <a:t>P</a:t>
                      </a:r>
                      <a:r>
                        <a:rPr lang="en-GB" sz="1500" dirty="0" smtClean="0">
                          <a:latin typeface="Arial" panose="020B0604020202020204" pitchFamily="34" charset="0"/>
                          <a:cs typeface="Arial" panose="020B0604020202020204" pitchFamily="34" charset="0"/>
                        </a:rPr>
                        <a:t>opulation / patient</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etting</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ample</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E</a:t>
                      </a:r>
                      <a:r>
                        <a:rPr lang="en-GB" sz="1500" dirty="0" smtClean="0">
                          <a:latin typeface="Arial" panose="020B0604020202020204" pitchFamily="34" charset="0"/>
                          <a:cs typeface="Arial" panose="020B0604020202020204" pitchFamily="34" charset="0"/>
                        </a:rPr>
                        <a:t>xpectation</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4056137660"/>
                  </a:ext>
                </a:extLst>
              </a:tr>
              <a:tr h="540000">
                <a:tc>
                  <a:txBody>
                    <a:bodyPr/>
                    <a:lstStyle/>
                    <a:p>
                      <a:r>
                        <a:rPr lang="en-GB" sz="1700" b="1" dirty="0" smtClean="0">
                          <a:latin typeface="Arial" panose="020B0604020202020204" pitchFamily="34" charset="0"/>
                          <a:cs typeface="Arial" panose="020B0604020202020204" pitchFamily="34" charset="0"/>
                        </a:rPr>
                        <a:t>I</a:t>
                      </a:r>
                      <a:r>
                        <a:rPr lang="en-GB" sz="1500" dirty="0" smtClean="0">
                          <a:latin typeface="Arial" panose="020B0604020202020204" pitchFamily="34" charset="0"/>
                          <a:cs typeface="Arial" panose="020B0604020202020204" pitchFamily="34" charset="0"/>
                        </a:rPr>
                        <a:t>ntervention / indicator</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P</a:t>
                      </a:r>
                      <a:r>
                        <a:rPr lang="en-GB" sz="1500" dirty="0" smtClean="0">
                          <a:latin typeface="Arial" panose="020B0604020202020204" pitchFamily="34" charset="0"/>
                          <a:cs typeface="Arial" panose="020B0604020202020204" pitchFamily="34" charset="0"/>
                        </a:rPr>
                        <a:t>erspective / population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P</a:t>
                      </a:r>
                      <a:r>
                        <a:rPr lang="en-GB" sz="1500" dirty="0" smtClean="0">
                          <a:latin typeface="Arial" panose="020B0604020202020204" pitchFamily="34" charset="0"/>
                          <a:cs typeface="Arial" panose="020B0604020202020204" pitchFamily="34" charset="0"/>
                        </a:rPr>
                        <a:t>henomenon of </a:t>
                      </a:r>
                      <a:r>
                        <a:rPr lang="en-GB" sz="1700" b="1" dirty="0" smtClean="0">
                          <a:latin typeface="Arial" panose="020B0604020202020204" pitchFamily="34" charset="0"/>
                          <a:cs typeface="Arial" panose="020B0604020202020204" pitchFamily="34" charset="0"/>
                        </a:rPr>
                        <a:t>I</a:t>
                      </a:r>
                      <a:r>
                        <a:rPr lang="en-GB" sz="1500" dirty="0" smtClean="0">
                          <a:latin typeface="Arial" panose="020B0604020202020204" pitchFamily="34" charset="0"/>
                          <a:cs typeface="Arial" panose="020B0604020202020204" pitchFamily="34" charset="0"/>
                        </a:rPr>
                        <a:t>nterest</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C</a:t>
                      </a:r>
                      <a:r>
                        <a:rPr lang="en-GB" sz="1500" dirty="0" smtClean="0">
                          <a:latin typeface="Arial" panose="020B0604020202020204" pitchFamily="34" charset="0"/>
                          <a:cs typeface="Arial" panose="020B0604020202020204" pitchFamily="34" charset="0"/>
                        </a:rPr>
                        <a:t>lient group</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2423387628"/>
                  </a:ext>
                </a:extLst>
              </a:tr>
              <a:tr h="540000">
                <a:tc>
                  <a:txBody>
                    <a:bodyPr/>
                    <a:lstStyle/>
                    <a:p>
                      <a:r>
                        <a:rPr lang="en-GB" sz="1700" b="1" dirty="0" smtClean="0">
                          <a:latin typeface="Arial" panose="020B0604020202020204" pitchFamily="34" charset="0"/>
                          <a:cs typeface="Arial" panose="020B0604020202020204" pitchFamily="34" charset="0"/>
                        </a:rPr>
                        <a:t>C</a:t>
                      </a:r>
                      <a:r>
                        <a:rPr lang="en-GB" sz="1500" dirty="0" smtClean="0">
                          <a:latin typeface="Arial" panose="020B0604020202020204" pitchFamily="34" charset="0"/>
                          <a:cs typeface="Arial" panose="020B0604020202020204" pitchFamily="34" charset="0"/>
                        </a:rPr>
                        <a:t>omparator / control</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I</a:t>
                      </a:r>
                      <a:r>
                        <a:rPr lang="en-GB" sz="1500" dirty="0" smtClean="0">
                          <a:latin typeface="Arial" panose="020B0604020202020204" pitchFamily="34" charset="0"/>
                          <a:cs typeface="Arial" panose="020B0604020202020204" pitchFamily="34" charset="0"/>
                        </a:rPr>
                        <a:t>ntervention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D</a:t>
                      </a:r>
                      <a:r>
                        <a:rPr lang="en-GB" sz="1500" dirty="0" smtClean="0">
                          <a:latin typeface="Arial" panose="020B0604020202020204" pitchFamily="34" charset="0"/>
                          <a:cs typeface="Arial" panose="020B0604020202020204" pitchFamily="34" charset="0"/>
                        </a:rPr>
                        <a:t>esign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L</a:t>
                      </a:r>
                      <a:r>
                        <a:rPr lang="en-GB" sz="1500" dirty="0" smtClean="0">
                          <a:latin typeface="Arial" panose="020B0604020202020204" pitchFamily="34" charset="0"/>
                          <a:cs typeface="Arial" panose="020B0604020202020204" pitchFamily="34" charset="0"/>
                        </a:rPr>
                        <a:t>ocation</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871258918"/>
                  </a:ext>
                </a:extLst>
              </a:tr>
              <a:tr h="540000">
                <a:tc>
                  <a:txBody>
                    <a:bodyPr/>
                    <a:lstStyle/>
                    <a:p>
                      <a:r>
                        <a:rPr lang="en-GB" sz="1700" b="1" dirty="0" smtClean="0">
                          <a:latin typeface="Arial" panose="020B0604020202020204" pitchFamily="34" charset="0"/>
                          <a:cs typeface="Arial" panose="020B0604020202020204" pitchFamily="34" charset="0"/>
                        </a:rPr>
                        <a:t>O</a:t>
                      </a:r>
                      <a:r>
                        <a:rPr lang="en-GB" sz="1500" dirty="0" smtClean="0">
                          <a:latin typeface="Arial" panose="020B0604020202020204" pitchFamily="34" charset="0"/>
                          <a:cs typeface="Arial" panose="020B0604020202020204" pitchFamily="34" charset="0"/>
                        </a:rPr>
                        <a:t>utcome</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C</a:t>
                      </a:r>
                      <a:r>
                        <a:rPr lang="en-GB" sz="1500" dirty="0" smtClean="0">
                          <a:latin typeface="Arial" panose="020B0604020202020204" pitchFamily="34" charset="0"/>
                          <a:cs typeface="Arial" panose="020B0604020202020204" pitchFamily="34" charset="0"/>
                        </a:rPr>
                        <a:t>omparison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E</a:t>
                      </a:r>
                      <a:r>
                        <a:rPr lang="en-GB" sz="1500" dirty="0" smtClean="0">
                          <a:latin typeface="Arial" panose="020B0604020202020204" pitchFamily="34" charset="0"/>
                          <a:cs typeface="Arial" panose="020B0604020202020204" pitchFamily="34" charset="0"/>
                        </a:rPr>
                        <a:t>valuation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I</a:t>
                      </a:r>
                      <a:r>
                        <a:rPr lang="en-GB" sz="1500" dirty="0" smtClean="0">
                          <a:latin typeface="Arial" panose="020B0604020202020204" pitchFamily="34" charset="0"/>
                          <a:cs typeface="Arial" panose="020B0604020202020204" pitchFamily="34" charset="0"/>
                        </a:rPr>
                        <a:t>mpact</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2790575533"/>
                  </a:ext>
                </a:extLst>
              </a:tr>
              <a:tr h="540000">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E</a:t>
                      </a:r>
                      <a:r>
                        <a:rPr lang="en-GB" sz="1500" dirty="0" smtClean="0">
                          <a:latin typeface="Arial" panose="020B0604020202020204" pitchFamily="34" charset="0"/>
                          <a:cs typeface="Arial" panose="020B0604020202020204" pitchFamily="34" charset="0"/>
                        </a:rPr>
                        <a:t>valuation</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R</a:t>
                      </a:r>
                      <a:r>
                        <a:rPr lang="en-GB" sz="1500" dirty="0" smtClean="0">
                          <a:latin typeface="Arial" panose="020B0604020202020204" pitchFamily="34" charset="0"/>
                          <a:cs typeface="Arial" panose="020B0604020202020204" pitchFamily="34" charset="0"/>
                        </a:rPr>
                        <a:t>esearch methodology</a:t>
                      </a:r>
                      <a:r>
                        <a:rPr lang="en-GB" sz="1500" baseline="0" dirty="0" smtClean="0">
                          <a:latin typeface="Arial" panose="020B0604020202020204" pitchFamily="34" charset="0"/>
                          <a:cs typeface="Arial" panose="020B0604020202020204" pitchFamily="34" charset="0"/>
                        </a:rPr>
                        <a:t> / method</a:t>
                      </a:r>
                      <a:endParaRPr lang="en-GB" sz="1500" dirty="0">
                        <a:latin typeface="Arial" panose="020B0604020202020204" pitchFamily="34" charset="0"/>
                        <a:cs typeface="Arial" panose="020B0604020202020204" pitchFamily="34" charset="0"/>
                      </a:endParaRPr>
                    </a:p>
                  </a:txBody>
                  <a:tcPr marL="38979" marR="38979" marT="38979" marB="0"/>
                </a:tc>
                <a:tc>
                  <a:txBody>
                    <a:bodyPr/>
                    <a:lstStyle/>
                    <a:p>
                      <a:r>
                        <a:rPr lang="en-GB" sz="1700" b="1" dirty="0" smtClean="0">
                          <a:latin typeface="Arial" panose="020B0604020202020204" pitchFamily="34" charset="0"/>
                          <a:cs typeface="Arial" panose="020B0604020202020204" pitchFamily="34" charset="0"/>
                        </a:rPr>
                        <a:t>P</a:t>
                      </a:r>
                      <a:r>
                        <a:rPr lang="en-GB" sz="1500" dirty="0" smtClean="0">
                          <a:latin typeface="Arial" panose="020B0604020202020204" pitchFamily="34" charset="0"/>
                          <a:cs typeface="Arial" panose="020B0604020202020204" pitchFamily="34" charset="0"/>
                        </a:rPr>
                        <a:t>rofessionals</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246260294"/>
                  </a:ext>
                </a:extLst>
              </a:tr>
              <a:tr h="540000">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dirty="0">
                        <a:latin typeface="Arial" panose="020B0604020202020204" pitchFamily="34" charset="0"/>
                        <a:cs typeface="Arial" panose="020B0604020202020204" pitchFamily="34" charset="0"/>
                      </a:endParaRPr>
                    </a:p>
                  </a:txBody>
                  <a:tcPr marL="38979" marR="38979" marT="38979" marB="0"/>
                </a:tc>
                <a:tc>
                  <a:txBody>
                    <a:bodyPr/>
                    <a:lstStyle/>
                    <a:p>
                      <a:endParaRPr lang="en-GB" sz="1500">
                        <a:latin typeface="Arial" panose="020B0604020202020204" pitchFamily="34" charset="0"/>
                        <a:cs typeface="Arial" panose="020B0604020202020204" pitchFamily="34" charset="0"/>
                      </a:endParaRPr>
                    </a:p>
                  </a:txBody>
                  <a:tcPr marL="38979" marR="38979" marT="38979" marB="0"/>
                </a:tc>
                <a:tc>
                  <a:txBody>
                    <a:bodyPr/>
                    <a:lstStyle/>
                    <a:p>
                      <a:r>
                        <a:rPr lang="en-GB" sz="1700" b="1" dirty="0" err="1" smtClean="0">
                          <a:latin typeface="Arial" panose="020B0604020202020204" pitchFamily="34" charset="0"/>
                          <a:cs typeface="Arial" panose="020B0604020202020204" pitchFamily="34" charset="0"/>
                        </a:rPr>
                        <a:t>SE</a:t>
                      </a:r>
                      <a:r>
                        <a:rPr lang="en-GB" sz="1500" dirty="0" err="1" smtClean="0">
                          <a:latin typeface="Arial" panose="020B0604020202020204" pitchFamily="34" charset="0"/>
                          <a:cs typeface="Arial" panose="020B0604020202020204" pitchFamily="34" charset="0"/>
                        </a:rPr>
                        <a:t>rvice</a:t>
                      </a:r>
                      <a:endParaRPr lang="en-GB" sz="1500" dirty="0">
                        <a:latin typeface="Arial" panose="020B0604020202020204" pitchFamily="34" charset="0"/>
                        <a:cs typeface="Arial" panose="020B0604020202020204" pitchFamily="34" charset="0"/>
                      </a:endParaRPr>
                    </a:p>
                  </a:txBody>
                  <a:tcPr marL="38979" marR="38979" marT="38979" marB="0"/>
                </a:tc>
                <a:extLst>
                  <a:ext uri="{0D108BD9-81ED-4DB2-BD59-A6C34878D82A}">
                    <a16:rowId xmlns:a16="http://schemas.microsoft.com/office/drawing/2014/main" val="3188470469"/>
                  </a:ext>
                </a:extLst>
              </a:tr>
            </a:tbl>
          </a:graphicData>
        </a:graphic>
      </p:graphicFrame>
      <p:sp>
        <p:nvSpPr>
          <p:cNvPr id="2" name="Rectangle 1"/>
          <p:cNvSpPr/>
          <p:nvPr/>
        </p:nvSpPr>
        <p:spPr>
          <a:xfrm>
            <a:off x="457198" y="5288285"/>
            <a:ext cx="8229602"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See </a:t>
            </a:r>
            <a:r>
              <a:rPr lang="en-GB" sz="1200" dirty="0" smtClean="0">
                <a:latin typeface="Arial" panose="020B0604020202020204" pitchFamily="34" charset="0"/>
                <a:cs typeface="Arial" panose="020B0604020202020204" pitchFamily="34" charset="0"/>
              </a:rPr>
              <a:t>Supplementary Material 1 of Booth </a:t>
            </a:r>
            <a:r>
              <a:rPr lang="en-GB" sz="1200" dirty="0">
                <a:latin typeface="Arial" panose="020B0604020202020204" pitchFamily="34" charset="0"/>
                <a:cs typeface="Arial" panose="020B0604020202020204" pitchFamily="34" charset="0"/>
              </a:rPr>
              <a:t>A, Noyes J, </a:t>
            </a:r>
            <a:r>
              <a:rPr lang="en-GB" sz="1200" dirty="0" err="1">
                <a:latin typeface="Arial" panose="020B0604020202020204" pitchFamily="34" charset="0"/>
                <a:cs typeface="Arial" panose="020B0604020202020204" pitchFamily="34" charset="0"/>
              </a:rPr>
              <a:t>Flemming</a:t>
            </a:r>
            <a:r>
              <a:rPr lang="en-GB" sz="1200" dirty="0">
                <a:latin typeface="Arial" panose="020B0604020202020204" pitchFamily="34" charset="0"/>
                <a:cs typeface="Arial" panose="020B0604020202020204" pitchFamily="34" charset="0"/>
              </a:rPr>
              <a:t> K, </a:t>
            </a:r>
            <a:r>
              <a:rPr lang="en-GB" sz="1200" i="1" dirty="0">
                <a:latin typeface="Arial" panose="020B0604020202020204" pitchFamily="34" charset="0"/>
                <a:cs typeface="Arial" panose="020B0604020202020204" pitchFamily="34" charset="0"/>
              </a:rPr>
              <a:t>et </a:t>
            </a:r>
            <a:r>
              <a:rPr lang="en-GB" sz="1200" i="1" dirty="0" smtClean="0">
                <a:latin typeface="Arial" panose="020B0604020202020204" pitchFamily="34" charset="0"/>
                <a:cs typeface="Arial" panose="020B0604020202020204" pitchFamily="34" charset="0"/>
              </a:rPr>
              <a:t>al</a:t>
            </a:r>
            <a:r>
              <a:rPr lang="en-GB" sz="1200" dirty="0" smtClean="0">
                <a:latin typeface="Arial" panose="020B0604020202020204" pitchFamily="34" charset="0"/>
                <a:cs typeface="Arial" panose="020B0604020202020204" pitchFamily="34" charset="0"/>
              </a:rPr>
              <a:t>. Formulating </a:t>
            </a:r>
            <a:r>
              <a:rPr lang="en-GB" sz="1200" dirty="0">
                <a:latin typeface="Arial" panose="020B0604020202020204" pitchFamily="34" charset="0"/>
                <a:cs typeface="Arial" panose="020B0604020202020204" pitchFamily="34" charset="0"/>
              </a:rPr>
              <a:t>questions to explore complex interventions within qualitative evidence </a:t>
            </a:r>
            <a:r>
              <a:rPr lang="en-GB" sz="1200" dirty="0" smtClean="0">
                <a:latin typeface="Arial" panose="020B0604020202020204" pitchFamily="34" charset="0"/>
                <a:cs typeface="Arial" panose="020B0604020202020204" pitchFamily="34" charset="0"/>
              </a:rPr>
              <a:t>synthesis. </a:t>
            </a:r>
            <a:r>
              <a:rPr lang="en-GB" sz="1200" i="1" dirty="0" smtClean="0">
                <a:latin typeface="Arial" panose="020B0604020202020204" pitchFamily="34" charset="0"/>
                <a:cs typeface="Arial" panose="020B0604020202020204" pitchFamily="34" charset="0"/>
              </a:rPr>
              <a:t>BMJ </a:t>
            </a:r>
            <a:r>
              <a:rPr lang="en-GB" sz="1200" i="1" dirty="0">
                <a:latin typeface="Arial" panose="020B0604020202020204" pitchFamily="34" charset="0"/>
                <a:cs typeface="Arial" panose="020B0604020202020204" pitchFamily="34" charset="0"/>
              </a:rPr>
              <a:t>Global Health</a:t>
            </a:r>
            <a:r>
              <a:rPr lang="en-GB" sz="1200" dirty="0">
                <a:latin typeface="Arial" panose="020B0604020202020204" pitchFamily="34" charset="0"/>
                <a:cs typeface="Arial" panose="020B0604020202020204" pitchFamily="34" charset="0"/>
              </a:rPr>
              <a:t> 2019;4:e001107: </a:t>
            </a:r>
            <a:r>
              <a:rPr lang="en-GB" sz="1200" dirty="0">
                <a:latin typeface="Arial" panose="020B0604020202020204" pitchFamily="34" charset="0"/>
                <a:cs typeface="Arial" panose="020B0604020202020204" pitchFamily="34" charset="0"/>
                <a:hlinkClick r:id="rId11"/>
              </a:rPr>
              <a:t>http://</a:t>
            </a:r>
            <a:r>
              <a:rPr lang="en-GB" sz="1200" dirty="0" smtClean="0">
                <a:latin typeface="Arial" panose="020B0604020202020204" pitchFamily="34" charset="0"/>
                <a:cs typeface="Arial" panose="020B0604020202020204" pitchFamily="34" charset="0"/>
                <a:hlinkClick r:id="rId11"/>
              </a:rPr>
              <a:t>dx.doi.org/10.1136/bmjgh-2018-001107</a:t>
            </a:r>
            <a:r>
              <a:rPr lang="en-GB" sz="1200" dirty="0" smtClean="0">
                <a:latin typeface="Arial" panose="020B0604020202020204" pitchFamily="34" charset="0"/>
                <a:cs typeface="Arial" panose="020B0604020202020204" pitchFamily="34" charset="0"/>
              </a:rPr>
              <a:t> for an exhaustive list of question formulation frameworks.</a:t>
            </a:r>
          </a:p>
          <a:p>
            <a:r>
              <a:rPr lang="en-GB" sz="1200" dirty="0" smtClean="0">
                <a:latin typeface="Arial" panose="020B0604020202020204" pitchFamily="34" charset="0"/>
                <a:cs typeface="Arial" panose="020B0604020202020204" pitchFamily="34" charset="0"/>
              </a:rPr>
              <a:t>If </a:t>
            </a:r>
            <a:r>
              <a:rPr lang="en-GB" sz="1200" dirty="0">
                <a:latin typeface="Arial" panose="020B0604020202020204" pitchFamily="34" charset="0"/>
                <a:cs typeface="Arial" panose="020B0604020202020204" pitchFamily="34" charset="0"/>
              </a:rPr>
              <a:t>a template doesn’t fit your research question, don’t worry. The main aim is to identify the key components of your search and the various synonyms and acronyms used to describe them.</a:t>
            </a:r>
          </a:p>
        </p:txBody>
      </p:sp>
    </p:spTree>
    <p:extLst>
      <p:ext uri="{BB962C8B-B14F-4D97-AF65-F5344CB8AC3E}">
        <p14:creationId xmlns:p14="http://schemas.microsoft.com/office/powerpoint/2010/main" val="1214346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57200" y="548680"/>
            <a:ext cx="8229600" cy="5256583"/>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A worked PICO(-ish) example…</a:t>
            </a:r>
          </a:p>
          <a:p>
            <a:pPr marL="0" indent="0">
              <a:lnSpc>
                <a:spcPct val="150000"/>
              </a:lnSpc>
              <a:buNone/>
            </a:pPr>
            <a:r>
              <a:rPr lang="en-GB" sz="2000" dirty="0" smtClean="0">
                <a:latin typeface="Arial" panose="020B0604020202020204" pitchFamily="34" charset="0"/>
                <a:cs typeface="Arial" panose="020B0604020202020204" pitchFamily="34" charset="0"/>
              </a:rPr>
              <a:t>“For </a:t>
            </a:r>
            <a:r>
              <a:rPr lang="en-GB" sz="2000" dirty="0">
                <a:latin typeface="Arial" panose="020B0604020202020204" pitchFamily="34" charset="0"/>
                <a:cs typeface="Arial" panose="020B0604020202020204" pitchFamily="34" charset="0"/>
              </a:rPr>
              <a:t>children and adolescents </a:t>
            </a:r>
            <a:r>
              <a:rPr lang="en-GB" sz="2000" dirty="0" smtClean="0">
                <a:latin typeface="Arial" panose="020B0604020202020204" pitchFamily="34" charset="0"/>
                <a:cs typeface="Arial" panose="020B0604020202020204" pitchFamily="34" charset="0"/>
              </a:rPr>
              <a:t>with attention </a:t>
            </a:r>
            <a:r>
              <a:rPr lang="en-GB" sz="2000" dirty="0">
                <a:latin typeface="Arial" panose="020B0604020202020204" pitchFamily="34" charset="0"/>
                <a:cs typeface="Arial" panose="020B0604020202020204" pitchFamily="34" charset="0"/>
              </a:rPr>
              <a:t>deficit hyperactivity disorder (ADHD), what is the comparative efficacy and safety </a:t>
            </a:r>
            <a:r>
              <a:rPr lang="en-GB" sz="2000" dirty="0" smtClean="0">
                <a:latin typeface="Arial" panose="020B0604020202020204" pitchFamily="34" charset="0"/>
                <a:cs typeface="Arial" panose="020B0604020202020204" pitchFamily="34" charset="0"/>
              </a:rPr>
              <a:t>of pharmacological </a:t>
            </a:r>
            <a:r>
              <a:rPr lang="en-GB" sz="2000" dirty="0">
                <a:latin typeface="Arial" panose="020B0604020202020204" pitchFamily="34" charset="0"/>
                <a:cs typeface="Arial" panose="020B0604020202020204" pitchFamily="34" charset="0"/>
              </a:rPr>
              <a:t>and non-pharmacological treatments</a:t>
            </a:r>
            <a:r>
              <a:rPr lang="en-GB" sz="2000" dirty="0" smtClean="0">
                <a:latin typeface="Arial" panose="020B0604020202020204" pitchFamily="34" charset="0"/>
                <a:cs typeface="Arial" panose="020B0604020202020204" pitchFamily="34" charset="0"/>
              </a:rPr>
              <a:t>?” [Looking only for meta-analyses and systematic reviews]</a:t>
            </a:r>
            <a:r>
              <a:rPr lang="en-GB" sz="2000" dirty="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6408397"/>
              </p:ext>
            </p:extLst>
          </p:nvPr>
        </p:nvGraphicFramePr>
        <p:xfrm>
          <a:off x="496824" y="3573016"/>
          <a:ext cx="8189976" cy="1584960"/>
        </p:xfrm>
        <a:graphic>
          <a:graphicData uri="http://schemas.openxmlformats.org/drawingml/2006/table">
            <a:tbl>
              <a:tblPr bandRow="1">
                <a:tableStyleId>{5C22544A-7EE6-4342-B048-85BDC9FD1C3A}</a:tableStyleId>
              </a:tblPr>
              <a:tblGrid>
                <a:gridCol w="2766202">
                  <a:extLst>
                    <a:ext uri="{9D8B030D-6E8A-4147-A177-3AD203B41FA5}">
                      <a16:colId xmlns:a16="http://schemas.microsoft.com/office/drawing/2014/main" val="2064326449"/>
                    </a:ext>
                  </a:extLst>
                </a:gridCol>
                <a:gridCol w="5423774">
                  <a:extLst>
                    <a:ext uri="{9D8B030D-6E8A-4147-A177-3AD203B41FA5}">
                      <a16:colId xmlns:a16="http://schemas.microsoft.com/office/drawing/2014/main" val="1062626792"/>
                    </a:ext>
                  </a:extLst>
                </a:gridCol>
              </a:tblGrid>
              <a:tr h="370840">
                <a:tc>
                  <a:txBody>
                    <a:bodyPr/>
                    <a:lstStyle/>
                    <a:p>
                      <a:r>
                        <a:rPr lang="en-GB" sz="2000" b="1" dirty="0" smtClean="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opulation / patient</a:t>
                      </a:r>
                      <a:endParaRPr lang="en-GB" sz="2000" dirty="0">
                        <a:latin typeface="Arial" panose="020B0604020202020204" pitchFamily="34" charset="0"/>
                        <a:cs typeface="Arial" panose="020B0604020202020204" pitchFamily="34" charset="0"/>
                      </a:endParaRPr>
                    </a:p>
                  </a:txBody>
                  <a:tcPr marL="38979" marR="38979" marT="38979" marB="0"/>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2045028"/>
                  </a:ext>
                </a:extLst>
              </a:tr>
              <a:tr h="370840">
                <a:tc>
                  <a:txBody>
                    <a:bodyPr/>
                    <a:lstStyle/>
                    <a:p>
                      <a:r>
                        <a:rPr lang="en-GB" sz="2000" b="1" dirty="0" smtClean="0">
                          <a:latin typeface="Arial" panose="020B0604020202020204" pitchFamily="34" charset="0"/>
                          <a:cs typeface="Arial" panose="020B0604020202020204" pitchFamily="34" charset="0"/>
                        </a:rPr>
                        <a:t>I</a:t>
                      </a:r>
                      <a:r>
                        <a:rPr lang="en-GB" sz="2000" dirty="0" smtClean="0">
                          <a:latin typeface="Arial" panose="020B0604020202020204" pitchFamily="34" charset="0"/>
                          <a:cs typeface="Arial" panose="020B0604020202020204" pitchFamily="34" charset="0"/>
                        </a:rPr>
                        <a:t>ntervention / indicator</a:t>
                      </a:r>
                      <a:endParaRPr lang="en-GB" sz="2000" dirty="0">
                        <a:latin typeface="Arial" panose="020B0604020202020204" pitchFamily="34" charset="0"/>
                        <a:cs typeface="Arial" panose="020B0604020202020204" pitchFamily="34" charset="0"/>
                      </a:endParaRPr>
                    </a:p>
                  </a:txBody>
                  <a:tcPr marL="38979" marR="38979" marT="38979" marB="0"/>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1295236"/>
                  </a:ext>
                </a:extLst>
              </a:tr>
              <a:tr h="370840">
                <a:tc>
                  <a:txBody>
                    <a:bodyPr/>
                    <a:lstStyle/>
                    <a:p>
                      <a:r>
                        <a:rPr lang="en-GB" sz="2000" b="1" dirty="0" smtClean="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omparator / control</a:t>
                      </a:r>
                      <a:endParaRPr lang="en-GB" sz="2000" dirty="0">
                        <a:latin typeface="Arial" panose="020B0604020202020204" pitchFamily="34" charset="0"/>
                        <a:cs typeface="Arial" panose="020B0604020202020204" pitchFamily="34" charset="0"/>
                      </a:endParaRPr>
                    </a:p>
                  </a:txBody>
                  <a:tcPr marL="38979" marR="38979" marT="38979" marB="0"/>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695004"/>
                  </a:ext>
                </a:extLst>
              </a:tr>
              <a:tr h="370840">
                <a:tc>
                  <a:txBody>
                    <a:bodyPr/>
                    <a:lstStyle/>
                    <a:p>
                      <a:r>
                        <a:rPr lang="en-GB" sz="2000" b="1" dirty="0" smtClean="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utcome</a:t>
                      </a:r>
                      <a:endParaRPr lang="en-GB" sz="2000" dirty="0">
                        <a:latin typeface="Arial" panose="020B0604020202020204" pitchFamily="34" charset="0"/>
                        <a:cs typeface="Arial" panose="020B0604020202020204" pitchFamily="34" charset="0"/>
                      </a:endParaRPr>
                    </a:p>
                  </a:txBody>
                  <a:tcPr marL="38979" marR="38979" marT="38979" marB="0"/>
                </a:tc>
                <a:tc>
                  <a:txBody>
                    <a:bodyPr/>
                    <a:lstStyle/>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8164895"/>
                  </a:ext>
                </a:extLst>
              </a:tr>
            </a:tbl>
          </a:graphicData>
        </a:graphic>
      </p:graphicFrame>
      <p:sp>
        <p:nvSpPr>
          <p:cNvPr id="3" name="TextBox 2"/>
          <p:cNvSpPr txBox="1"/>
          <p:nvPr/>
        </p:nvSpPr>
        <p:spPr>
          <a:xfrm>
            <a:off x="3260614" y="3568333"/>
            <a:ext cx="4392806"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Children and </a:t>
            </a:r>
            <a:r>
              <a:rPr lang="en-GB" sz="2000" dirty="0" smtClean="0">
                <a:latin typeface="Arial" panose="020B0604020202020204" pitchFamily="34" charset="0"/>
                <a:cs typeface="Arial" panose="020B0604020202020204" pitchFamily="34" charset="0"/>
              </a:rPr>
              <a:t>adolescents with ADHD</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3260614" y="3963759"/>
            <a:ext cx="3361818"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Pharmacological </a:t>
            </a:r>
            <a:r>
              <a:rPr lang="en-GB" sz="2000" dirty="0" smtClean="0">
                <a:latin typeface="Arial" panose="020B0604020202020204" pitchFamily="34" charset="0"/>
                <a:cs typeface="Arial" panose="020B0604020202020204" pitchFamily="34" charset="0"/>
              </a:rPr>
              <a:t>treatments</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3260614" y="4362213"/>
            <a:ext cx="3889206"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Non-pharmacological </a:t>
            </a:r>
            <a:r>
              <a:rPr lang="en-GB" sz="2000" dirty="0" smtClean="0">
                <a:latin typeface="Arial" panose="020B0604020202020204" pitchFamily="34" charset="0"/>
                <a:cs typeface="Arial" panose="020B0604020202020204" pitchFamily="34" charset="0"/>
              </a:rPr>
              <a:t>treatments</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3260614" y="4762323"/>
            <a:ext cx="2329677"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Efficacy and </a:t>
            </a:r>
            <a:r>
              <a:rPr lang="en-GB" sz="2000" dirty="0" smtClean="0">
                <a:latin typeface="Arial" panose="020B0604020202020204" pitchFamily="34" charset="0"/>
                <a:cs typeface="Arial" panose="020B0604020202020204" pitchFamily="34" charset="0"/>
              </a:rPr>
              <a:t>safety</a:t>
            </a:r>
            <a:endParaRPr lang="en-GB" sz="2000"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00540772"/>
              </p:ext>
            </p:extLst>
          </p:nvPr>
        </p:nvGraphicFramePr>
        <p:xfrm>
          <a:off x="496824" y="5157307"/>
          <a:ext cx="8189976" cy="396240"/>
        </p:xfrm>
        <a:graphic>
          <a:graphicData uri="http://schemas.openxmlformats.org/drawingml/2006/table">
            <a:tbl>
              <a:tblPr bandRow="1">
                <a:tableStyleId>{5C22544A-7EE6-4342-B048-85BDC9FD1C3A}</a:tableStyleId>
              </a:tblPr>
              <a:tblGrid>
                <a:gridCol w="2763790">
                  <a:extLst>
                    <a:ext uri="{9D8B030D-6E8A-4147-A177-3AD203B41FA5}">
                      <a16:colId xmlns:a16="http://schemas.microsoft.com/office/drawing/2014/main" val="3987940843"/>
                    </a:ext>
                  </a:extLst>
                </a:gridCol>
                <a:gridCol w="5426186">
                  <a:extLst>
                    <a:ext uri="{9D8B030D-6E8A-4147-A177-3AD203B41FA5}">
                      <a16:colId xmlns:a16="http://schemas.microsoft.com/office/drawing/2014/main" val="3853027448"/>
                    </a:ext>
                  </a:extLst>
                </a:gridCol>
              </a:tblGrid>
              <a:tr h="370840">
                <a:tc>
                  <a:txBody>
                    <a:bodyPr/>
                    <a:lstStyle/>
                    <a:p>
                      <a:pPr marL="0" indent="0"/>
                      <a:r>
                        <a:rPr lang="en-GB" sz="2000" b="1" dirty="0" smtClean="0">
                          <a:latin typeface="Arial" panose="020B0604020202020204" pitchFamily="34" charset="0"/>
                          <a:cs typeface="Arial" panose="020B0604020202020204" pitchFamily="34" charset="0"/>
                        </a:rPr>
                        <a:t>S</a:t>
                      </a:r>
                      <a:r>
                        <a:rPr lang="en-GB" sz="2000" dirty="0" smtClean="0">
                          <a:latin typeface="Arial" panose="020B0604020202020204" pitchFamily="34" charset="0"/>
                          <a:cs typeface="Arial" panose="020B0604020202020204" pitchFamily="34" charset="0"/>
                        </a:rPr>
                        <a:t>tudy type</a:t>
                      </a:r>
                      <a:endParaRPr lang="en-GB" sz="2000" dirty="0">
                        <a:latin typeface="Arial" panose="020B0604020202020204" pitchFamily="34" charset="0"/>
                        <a:cs typeface="Arial" panose="020B0604020202020204" pitchFamily="34" charset="0"/>
                      </a:endParaRPr>
                    </a:p>
                  </a:txBody>
                  <a:tcPr/>
                </a:tc>
                <a:tc>
                  <a:txBody>
                    <a:bodyPr/>
                    <a:lstStyle/>
                    <a:p>
                      <a:r>
                        <a:rPr lang="en-GB" sz="2000" dirty="0" smtClean="0">
                          <a:latin typeface="Arial" panose="020B0604020202020204" pitchFamily="34" charset="0"/>
                          <a:cs typeface="Arial" panose="020B0604020202020204" pitchFamily="34" charset="0"/>
                        </a:rPr>
                        <a:t>Meta-analyses</a:t>
                      </a:r>
                      <a:r>
                        <a:rPr lang="en-GB" sz="2000" baseline="0" dirty="0" smtClean="0">
                          <a:latin typeface="Arial" panose="020B0604020202020204" pitchFamily="34" charset="0"/>
                          <a:cs typeface="Arial" panose="020B0604020202020204" pitchFamily="34" charset="0"/>
                        </a:rPr>
                        <a:t> and systematic reviews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1116033"/>
                  </a:ext>
                </a:extLst>
              </a:tr>
            </a:tbl>
          </a:graphicData>
        </a:graphic>
      </p:graphicFrame>
      <p:sp>
        <p:nvSpPr>
          <p:cNvPr id="13" name="Rectangle 12"/>
          <p:cNvSpPr/>
          <p:nvPr/>
        </p:nvSpPr>
        <p:spPr>
          <a:xfrm>
            <a:off x="496824" y="5646065"/>
            <a:ext cx="8189976" cy="553998"/>
          </a:xfrm>
          <a:prstGeom prst="rect">
            <a:avLst/>
          </a:prstGeom>
        </p:spPr>
        <p:txBody>
          <a:bodyPr wrap="square">
            <a:spAutoFit/>
          </a:bodyPr>
          <a:lstStyle/>
          <a:p>
            <a:r>
              <a:rPr lang="en-GB" sz="1000" dirty="0" smtClean="0">
                <a:latin typeface="Arial" panose="020B0604020202020204" pitchFamily="34" charset="0"/>
                <a:cs typeface="Arial" panose="020B0604020202020204" pitchFamily="34" charset="0"/>
              </a:rPr>
              <a:t>Research question taken from: </a:t>
            </a:r>
            <a:r>
              <a:rPr lang="en-GB" sz="1000" dirty="0" err="1">
                <a:latin typeface="Arial" panose="020B0604020202020204" pitchFamily="34" charset="0"/>
                <a:cs typeface="Arial" panose="020B0604020202020204" pitchFamily="34" charset="0"/>
              </a:rPr>
              <a:t>Catala</a:t>
            </a:r>
            <a:r>
              <a:rPr lang="en-GB" sz="1000" dirty="0">
                <a:latin typeface="Arial" panose="020B0604020202020204" pitchFamily="34" charset="0"/>
                <a:cs typeface="Arial" panose="020B0604020202020204" pitchFamily="34" charset="0"/>
              </a:rPr>
              <a:t>-Lopez, F et al. The treatment of attention deficit hyperactivity disorder in children and adolescents: protocol for a systematic review and network meta-analysis of randomized controlled trials. Available at: </a:t>
            </a:r>
            <a:r>
              <a:rPr lang="en-GB" sz="1000" dirty="0">
                <a:latin typeface="Arial" panose="020B0604020202020204" pitchFamily="34" charset="0"/>
                <a:cs typeface="Arial" panose="020B0604020202020204" pitchFamily="34" charset="0"/>
                <a:hlinkClick r:id="rId7"/>
              </a:rPr>
              <a:t>http://www.crd.york.ac.uk/PROSPERO/display_record.php?ID=CRD42014015008</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85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010708" y="1139571"/>
            <a:ext cx="1119217" cy="307777"/>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Intervention</a:t>
            </a:r>
            <a:endParaRPr lang="en-GB" sz="1400" dirty="0">
              <a:latin typeface="Arial" panose="020B0604020202020204" pitchFamily="34" charset="0"/>
              <a:cs typeface="Arial" panose="020B0604020202020204" pitchFamily="34" charset="0"/>
            </a:endParaRPr>
          </a:p>
        </p:txBody>
      </p:sp>
      <p:sp>
        <p:nvSpPr>
          <p:cNvPr id="36" name="TextBox 35"/>
          <p:cNvSpPr txBox="1"/>
          <p:nvPr/>
        </p:nvSpPr>
        <p:spPr>
          <a:xfrm>
            <a:off x="4339020" y="4662473"/>
            <a:ext cx="453970" cy="307777"/>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OR</a:t>
            </a:r>
            <a:endParaRPr lang="en-GB" sz="1400" dirty="0">
              <a:latin typeface="Arial" panose="020B0604020202020204" pitchFamily="34" charset="0"/>
              <a:cs typeface="Arial" panose="020B0604020202020204" pitchFamily="34" charset="0"/>
            </a:endParaRPr>
          </a:p>
        </p:txBody>
      </p:sp>
      <p:sp>
        <p:nvSpPr>
          <p:cNvPr id="34" name="TextBox 33"/>
          <p:cNvSpPr txBox="1"/>
          <p:nvPr/>
        </p:nvSpPr>
        <p:spPr>
          <a:xfrm>
            <a:off x="6689749" y="3228797"/>
            <a:ext cx="453970" cy="307777"/>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OR</a:t>
            </a:r>
            <a:endParaRPr lang="en-GB" sz="1400" dirty="0">
              <a:latin typeface="Arial" panose="020B0604020202020204" pitchFamily="34" charset="0"/>
              <a:cs typeface="Arial" panose="020B0604020202020204" pitchFamily="34" charset="0"/>
            </a:endParaRPr>
          </a:p>
        </p:txBody>
      </p:sp>
      <p:sp>
        <p:nvSpPr>
          <p:cNvPr id="33" name="TextBox 32"/>
          <p:cNvSpPr txBox="1"/>
          <p:nvPr/>
        </p:nvSpPr>
        <p:spPr>
          <a:xfrm>
            <a:off x="4311329" y="1964136"/>
            <a:ext cx="453970" cy="307777"/>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OR</a:t>
            </a:r>
            <a:endParaRPr lang="en-GB" sz="1400" dirty="0">
              <a:latin typeface="Arial" panose="020B0604020202020204" pitchFamily="34" charset="0"/>
              <a:cs typeface="Arial" panose="020B0604020202020204" pitchFamily="34" charset="0"/>
            </a:endParaRPr>
          </a:p>
        </p:txBody>
      </p:sp>
      <p:sp>
        <p:nvSpPr>
          <p:cNvPr id="2049" name="TextBox 2048"/>
          <p:cNvSpPr txBox="1"/>
          <p:nvPr/>
        </p:nvSpPr>
        <p:spPr>
          <a:xfrm>
            <a:off x="4258068" y="3343091"/>
            <a:ext cx="615874" cy="338554"/>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rPr>
              <a:t>AND</a:t>
            </a:r>
            <a:endParaRPr lang="en-GB" sz="1600" dirty="0">
              <a:latin typeface="Arial" panose="020B0604020202020204" pitchFamily="34" charset="0"/>
              <a:cs typeface="Arial" panose="020B0604020202020204" pitchFamily="34" charset="0"/>
            </a:endParaRPr>
          </a:p>
        </p:txBody>
      </p:sp>
      <p:sp>
        <p:nvSpPr>
          <p:cNvPr id="35" name="TextBox 34"/>
          <p:cNvSpPr txBox="1"/>
          <p:nvPr/>
        </p:nvSpPr>
        <p:spPr>
          <a:xfrm>
            <a:off x="1990912" y="3228797"/>
            <a:ext cx="453970" cy="307777"/>
          </a:xfrm>
          <a:prstGeom prst="rect">
            <a:avLst/>
          </a:prstGeom>
          <a:noFill/>
        </p:spPr>
        <p:txBody>
          <a:bodyPr wrap="none" rtlCol="0">
            <a:spAutoFit/>
          </a:bodyPr>
          <a:lstStyle/>
          <a:p>
            <a:r>
              <a:rPr lang="en-GB" sz="1400" dirty="0" smtClean="0">
                <a:latin typeface="Arial" panose="020B0604020202020204" pitchFamily="34" charset="0"/>
                <a:cs typeface="Arial" panose="020B0604020202020204" pitchFamily="34" charset="0"/>
              </a:rPr>
              <a:t>OR</a:t>
            </a:r>
            <a:endParaRPr lang="en-GB" sz="1400" dirty="0">
              <a:latin typeface="Arial" panose="020B0604020202020204" pitchFamily="34" charset="0"/>
              <a:cs typeface="Arial" panose="020B0604020202020204" pitchFamily="34" charset="0"/>
            </a:endParaRPr>
          </a:p>
        </p:txBody>
      </p:sp>
      <p:sp>
        <p:nvSpPr>
          <p:cNvPr id="22" name="Oval 21"/>
          <p:cNvSpPr/>
          <p:nvPr/>
        </p:nvSpPr>
        <p:spPr>
          <a:xfrm>
            <a:off x="4114679" y="1524461"/>
            <a:ext cx="360000" cy="360000"/>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latin typeface="Arial" panose="020B0604020202020204" pitchFamily="34" charset="0"/>
                <a:cs typeface="Arial" panose="020B0604020202020204" pitchFamily="34" charset="0"/>
              </a:rPr>
              <a:t>A</a:t>
            </a:r>
          </a:p>
        </p:txBody>
      </p:sp>
      <p:sp>
        <p:nvSpPr>
          <p:cNvPr id="23" name="Oval 22"/>
          <p:cNvSpPr/>
          <p:nvPr/>
        </p:nvSpPr>
        <p:spPr>
          <a:xfrm>
            <a:off x="4114679" y="2420940"/>
            <a:ext cx="360000" cy="360000"/>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E</a:t>
            </a:r>
            <a:endParaRPr lang="en-GB" sz="1100" dirty="0">
              <a:latin typeface="Arial" panose="020B0604020202020204" pitchFamily="34" charset="0"/>
              <a:cs typeface="Arial" panose="020B0604020202020204" pitchFamily="34" charset="0"/>
            </a:endParaRPr>
          </a:p>
        </p:txBody>
      </p:sp>
      <p:sp>
        <p:nvSpPr>
          <p:cNvPr id="24" name="Oval 23"/>
          <p:cNvSpPr/>
          <p:nvPr/>
        </p:nvSpPr>
        <p:spPr>
          <a:xfrm>
            <a:off x="3797754" y="1971856"/>
            <a:ext cx="360000" cy="360000"/>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F</a:t>
            </a:r>
            <a:endParaRPr lang="en-GB" sz="1100" dirty="0">
              <a:latin typeface="Arial" panose="020B0604020202020204" pitchFamily="34" charset="0"/>
              <a:cs typeface="Arial" panose="020B0604020202020204" pitchFamily="34" charset="0"/>
            </a:endParaRPr>
          </a:p>
        </p:txBody>
      </p:sp>
      <p:sp>
        <p:nvSpPr>
          <p:cNvPr id="26" name="Oval 25"/>
          <p:cNvSpPr/>
          <p:nvPr/>
        </p:nvSpPr>
        <p:spPr>
          <a:xfrm>
            <a:off x="4723987" y="1524461"/>
            <a:ext cx="360000" cy="356804"/>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B</a:t>
            </a:r>
            <a:endParaRPr lang="en-GB" sz="1100" dirty="0">
              <a:latin typeface="Arial" panose="020B0604020202020204" pitchFamily="34" charset="0"/>
              <a:cs typeface="Arial" panose="020B0604020202020204" pitchFamily="34" charset="0"/>
            </a:endParaRPr>
          </a:p>
        </p:txBody>
      </p:sp>
      <p:sp>
        <p:nvSpPr>
          <p:cNvPr id="27" name="Oval 26"/>
          <p:cNvSpPr/>
          <p:nvPr/>
        </p:nvSpPr>
        <p:spPr>
          <a:xfrm>
            <a:off x="4922981" y="1971856"/>
            <a:ext cx="360000" cy="360000"/>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C</a:t>
            </a:r>
            <a:endParaRPr lang="en-GB" sz="1100" dirty="0">
              <a:latin typeface="Arial" panose="020B0604020202020204" pitchFamily="34" charset="0"/>
              <a:cs typeface="Arial" panose="020B0604020202020204" pitchFamily="34" charset="0"/>
            </a:endParaRPr>
          </a:p>
        </p:txBody>
      </p:sp>
      <p:sp>
        <p:nvSpPr>
          <p:cNvPr id="28" name="Oval 27"/>
          <p:cNvSpPr/>
          <p:nvPr/>
        </p:nvSpPr>
        <p:spPr>
          <a:xfrm>
            <a:off x="4723987" y="2420940"/>
            <a:ext cx="360000" cy="360000"/>
          </a:xfrm>
          <a:prstGeom prst="ellipse">
            <a:avLst/>
          </a:prstGeom>
          <a:no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D</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sp>
        <p:nvSpPr>
          <p:cNvPr id="6" name="TextBox 5"/>
          <p:cNvSpPr txBox="1"/>
          <p:nvPr/>
        </p:nvSpPr>
        <p:spPr>
          <a:xfrm>
            <a:off x="827584" y="6381328"/>
            <a:ext cx="5760640" cy="461665"/>
          </a:xfrm>
          <a:prstGeom prst="rect">
            <a:avLst/>
          </a:prstGeom>
          <a:noFill/>
        </p:spPr>
        <p:txBody>
          <a:bodyPr wrap="square" rtlCol="0">
            <a:spAutoFit/>
          </a:bodyPr>
          <a:lstStyle/>
          <a:p>
            <a:r>
              <a:rPr lang="en-GB" sz="2400" b="1" dirty="0" smtClean="0">
                <a:solidFill>
                  <a:prstClr val="white"/>
                </a:solidFill>
                <a:latin typeface="Arial" panose="020B0604020202020204" pitchFamily="34" charset="0"/>
                <a:cs typeface="Arial" panose="020B0604020202020204" pitchFamily="34" charset="0"/>
              </a:rPr>
              <a:t>Search strategies</a:t>
            </a:r>
            <a:endParaRPr lang="en-GB" sz="2400" b="1" dirty="0">
              <a:solidFill>
                <a:prstClr val="white"/>
              </a:solidFill>
              <a:latin typeface="Arial" panose="020B0604020202020204" pitchFamily="34" charset="0"/>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122" y="-15348"/>
            <a:ext cx="8388545" cy="886133"/>
          </a:xfrm>
        </p:spPr>
        <p:txBody>
          <a:bodyPr>
            <a:noAutofit/>
          </a:bodyPr>
          <a:lstStyle/>
          <a:p>
            <a:pPr marL="0" indent="0">
              <a:lnSpc>
                <a:spcPct val="150000"/>
              </a:lnSpc>
              <a:buNone/>
            </a:pPr>
            <a:r>
              <a:rPr lang="en-GB" b="1" dirty="0" smtClean="0">
                <a:latin typeface="Arial" panose="020B0604020202020204" pitchFamily="34" charset="0"/>
                <a:cs typeface="Arial" panose="020B0604020202020204" pitchFamily="34" charset="0"/>
              </a:rPr>
              <a:t>Illustrating a PROSPERO search strategy</a:t>
            </a:r>
            <a:endParaRPr lang="en-GB" sz="2000" dirty="0" smtClean="0">
              <a:latin typeface="Arial" panose="020B0604020202020204" pitchFamily="34" charset="0"/>
              <a:cs typeface="Arial" panose="020B0604020202020204" pitchFamily="34" charset="0"/>
            </a:endParaRPr>
          </a:p>
        </p:txBody>
      </p:sp>
      <p:sp>
        <p:nvSpPr>
          <p:cNvPr id="2" name="Oval 1"/>
          <p:cNvSpPr/>
          <p:nvPr/>
        </p:nvSpPr>
        <p:spPr>
          <a:xfrm>
            <a:off x="5730574" y="3224054"/>
            <a:ext cx="1080000" cy="1080000"/>
          </a:xfrm>
          <a:prstGeom prst="ellipse">
            <a:avLst/>
          </a:prstGeom>
          <a:noFill/>
          <a:ln>
            <a:solidFill>
              <a:srgbClr val="CDDDA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Attention deficit disorder</a:t>
            </a:r>
            <a:endParaRPr lang="en-GB" sz="1100" dirty="0">
              <a:latin typeface="Arial" panose="020B0604020202020204" pitchFamily="34" charset="0"/>
              <a:cs typeface="Arial" panose="020B0604020202020204" pitchFamily="34" charset="0"/>
            </a:endParaRPr>
          </a:p>
        </p:txBody>
      </p:sp>
      <p:sp>
        <p:nvSpPr>
          <p:cNvPr id="11" name="Oval 10"/>
          <p:cNvSpPr/>
          <p:nvPr/>
        </p:nvSpPr>
        <p:spPr>
          <a:xfrm>
            <a:off x="7000998" y="3224054"/>
            <a:ext cx="1080000" cy="1080000"/>
          </a:xfrm>
          <a:prstGeom prst="ellipse">
            <a:avLst/>
          </a:prstGeom>
          <a:noFill/>
          <a:ln>
            <a:solidFill>
              <a:srgbClr val="CDDDA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ADHD</a:t>
            </a:r>
            <a:endParaRPr lang="en-GB" sz="1100" dirty="0">
              <a:latin typeface="Arial" panose="020B0604020202020204" pitchFamily="34" charset="0"/>
              <a:cs typeface="Arial" panose="020B0604020202020204" pitchFamily="34" charset="0"/>
            </a:endParaRPr>
          </a:p>
        </p:txBody>
      </p:sp>
      <p:sp>
        <p:nvSpPr>
          <p:cNvPr id="12" name="Oval 11"/>
          <p:cNvSpPr/>
          <p:nvPr/>
        </p:nvSpPr>
        <p:spPr>
          <a:xfrm>
            <a:off x="6372615" y="2193018"/>
            <a:ext cx="1080000" cy="1080000"/>
          </a:xfrm>
          <a:prstGeom prst="ellipse">
            <a:avLst/>
          </a:prstGeom>
          <a:noFill/>
          <a:ln>
            <a:solidFill>
              <a:srgbClr val="CDDDA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Hyper-kinetic</a:t>
            </a:r>
            <a:endParaRPr lang="en-GB" sz="1100" dirty="0">
              <a:latin typeface="Arial" panose="020B0604020202020204" pitchFamily="34" charset="0"/>
              <a:cs typeface="Arial" panose="020B0604020202020204" pitchFamily="34" charset="0"/>
            </a:endParaRPr>
          </a:p>
        </p:txBody>
      </p:sp>
      <p:sp>
        <p:nvSpPr>
          <p:cNvPr id="14" name="Oval 13"/>
          <p:cNvSpPr/>
          <p:nvPr/>
        </p:nvSpPr>
        <p:spPr>
          <a:xfrm>
            <a:off x="2317117" y="3217567"/>
            <a:ext cx="1080000" cy="1080000"/>
          </a:xfrm>
          <a:prstGeom prst="ellipse">
            <a:avLst/>
          </a:prstGeom>
          <a:noFill/>
          <a:ln>
            <a:solidFill>
              <a:srgbClr val="A5D5E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Child</a:t>
            </a:r>
            <a:endParaRPr lang="en-GB" sz="1100" dirty="0">
              <a:latin typeface="Arial" panose="020B0604020202020204" pitchFamily="34" charset="0"/>
              <a:cs typeface="Arial" panose="020B0604020202020204" pitchFamily="34" charset="0"/>
            </a:endParaRPr>
          </a:p>
        </p:txBody>
      </p:sp>
      <p:sp>
        <p:nvSpPr>
          <p:cNvPr id="15" name="Oval 14"/>
          <p:cNvSpPr/>
          <p:nvPr/>
        </p:nvSpPr>
        <p:spPr>
          <a:xfrm>
            <a:off x="1046693" y="3217567"/>
            <a:ext cx="1080000" cy="1080000"/>
          </a:xfrm>
          <a:prstGeom prst="ellipse">
            <a:avLst/>
          </a:prstGeom>
          <a:noFill/>
          <a:ln>
            <a:solidFill>
              <a:srgbClr val="A5D5E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err="1" smtClean="0">
                <a:latin typeface="Arial" panose="020B0604020202020204" pitchFamily="34" charset="0"/>
                <a:cs typeface="Arial" panose="020B0604020202020204" pitchFamily="34" charset="0"/>
              </a:rPr>
              <a:t>Adole</a:t>
            </a:r>
            <a:r>
              <a:rPr lang="en-GB" sz="1100" dirty="0" smtClean="0">
                <a:latin typeface="Arial" panose="020B0604020202020204" pitchFamily="34" charset="0"/>
                <a:cs typeface="Arial" panose="020B0604020202020204" pitchFamily="34" charset="0"/>
              </a:rPr>
              <a:t>-scent</a:t>
            </a:r>
            <a:endParaRPr lang="en-GB" sz="1100" dirty="0">
              <a:latin typeface="Arial" panose="020B0604020202020204" pitchFamily="34" charset="0"/>
              <a:cs typeface="Arial" panose="020B0604020202020204" pitchFamily="34" charset="0"/>
            </a:endParaRPr>
          </a:p>
        </p:txBody>
      </p:sp>
      <p:sp>
        <p:nvSpPr>
          <p:cNvPr id="16" name="Oval 15"/>
          <p:cNvSpPr/>
          <p:nvPr/>
        </p:nvSpPr>
        <p:spPr>
          <a:xfrm>
            <a:off x="1692318" y="2190908"/>
            <a:ext cx="1080000" cy="1080000"/>
          </a:xfrm>
          <a:prstGeom prst="ellipse">
            <a:avLst/>
          </a:prstGeom>
          <a:noFill/>
          <a:ln>
            <a:solidFill>
              <a:srgbClr val="A5D5E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err="1" smtClean="0">
                <a:latin typeface="Arial" panose="020B0604020202020204" pitchFamily="34" charset="0"/>
                <a:cs typeface="Arial" panose="020B0604020202020204" pitchFamily="34" charset="0"/>
              </a:rPr>
              <a:t>Paed</a:t>
            </a:r>
            <a:r>
              <a:rPr lang="en-GB" sz="1100" dirty="0" smtClean="0">
                <a:latin typeface="Arial" panose="020B0604020202020204" pitchFamily="34" charset="0"/>
                <a:cs typeface="Arial" panose="020B0604020202020204" pitchFamily="34" charset="0"/>
              </a:rPr>
              <a:t>-iatric</a:t>
            </a:r>
            <a:endParaRPr lang="en-GB" sz="1100" dirty="0">
              <a:latin typeface="Arial" panose="020B0604020202020204" pitchFamily="34" charset="0"/>
              <a:cs typeface="Arial" panose="020B0604020202020204" pitchFamily="34" charset="0"/>
            </a:endParaRPr>
          </a:p>
        </p:txBody>
      </p:sp>
      <p:sp>
        <p:nvSpPr>
          <p:cNvPr id="18" name="Oval 17"/>
          <p:cNvSpPr/>
          <p:nvPr/>
        </p:nvSpPr>
        <p:spPr>
          <a:xfrm>
            <a:off x="3998314" y="3605505"/>
            <a:ext cx="1080000" cy="1080000"/>
          </a:xfrm>
          <a:prstGeom prst="ellipse">
            <a:avLst/>
          </a:prstGeom>
          <a:noFill/>
          <a:ln>
            <a:solidFill>
              <a:srgbClr val="BFB1D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Meta-analysis</a:t>
            </a:r>
            <a:endParaRPr lang="en-GB" sz="1100" dirty="0">
              <a:latin typeface="Arial" panose="020B0604020202020204" pitchFamily="34" charset="0"/>
              <a:cs typeface="Arial" panose="020B0604020202020204" pitchFamily="34" charset="0"/>
            </a:endParaRPr>
          </a:p>
        </p:txBody>
      </p:sp>
      <p:sp>
        <p:nvSpPr>
          <p:cNvPr id="19" name="Oval 18"/>
          <p:cNvSpPr/>
          <p:nvPr/>
        </p:nvSpPr>
        <p:spPr>
          <a:xfrm>
            <a:off x="4661184" y="4664638"/>
            <a:ext cx="1080000" cy="1080000"/>
          </a:xfrm>
          <a:prstGeom prst="ellipse">
            <a:avLst/>
          </a:prstGeom>
          <a:noFill/>
          <a:ln>
            <a:solidFill>
              <a:srgbClr val="BFB1D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dirty="0" smtClean="0">
                <a:latin typeface="Arial" panose="020B0604020202020204" pitchFamily="34" charset="0"/>
                <a:cs typeface="Arial" panose="020B0604020202020204" pitchFamily="34" charset="0"/>
              </a:rPr>
              <a:t>SRs</a:t>
            </a:r>
            <a:endParaRPr lang="en-GB" sz="1100" dirty="0">
              <a:latin typeface="Arial" panose="020B0604020202020204" pitchFamily="34" charset="0"/>
              <a:cs typeface="Arial" panose="020B0604020202020204" pitchFamily="34" charset="0"/>
            </a:endParaRPr>
          </a:p>
        </p:txBody>
      </p:sp>
      <p:sp>
        <p:nvSpPr>
          <p:cNvPr id="32" name="Oval 31"/>
          <p:cNvSpPr/>
          <p:nvPr/>
        </p:nvSpPr>
        <p:spPr>
          <a:xfrm>
            <a:off x="3287790" y="805180"/>
            <a:ext cx="2511896" cy="2511896"/>
          </a:xfrm>
          <a:prstGeom prst="ellipse">
            <a:avLst/>
          </a:prstGeom>
          <a:solidFill>
            <a:srgbClr val="DFA7A6"/>
          </a:solidFill>
          <a:ln>
            <a:solidFill>
              <a:srgbClr val="DFA7A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smtClean="0">
                <a:latin typeface="Arial" panose="020B0604020202020204" pitchFamily="34" charset="0"/>
                <a:cs typeface="Arial" panose="020B0604020202020204" pitchFamily="34" charset="0"/>
              </a:rPr>
              <a:t>INTERVENTION</a:t>
            </a:r>
            <a:endParaRPr lang="en-GB" sz="1100" b="1" dirty="0">
              <a:latin typeface="Arial" panose="020B0604020202020204" pitchFamily="34" charset="0"/>
              <a:cs typeface="Arial" panose="020B0604020202020204" pitchFamily="34" charset="0"/>
            </a:endParaRPr>
          </a:p>
        </p:txBody>
      </p:sp>
      <p:sp>
        <p:nvSpPr>
          <p:cNvPr id="13" name="Oval 12"/>
          <p:cNvSpPr/>
          <p:nvPr/>
        </p:nvSpPr>
        <p:spPr>
          <a:xfrm>
            <a:off x="5645406" y="2190908"/>
            <a:ext cx="2511896" cy="2511896"/>
          </a:xfrm>
          <a:prstGeom prst="ellipse">
            <a:avLst/>
          </a:prstGeom>
          <a:solidFill>
            <a:srgbClr val="CDDDAC"/>
          </a:solidFill>
          <a:ln>
            <a:solidFill>
              <a:srgbClr val="CDDDA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b="1" dirty="0" smtClean="0">
                <a:latin typeface="Arial" panose="020B0604020202020204" pitchFamily="34" charset="0"/>
                <a:cs typeface="Arial" panose="020B0604020202020204" pitchFamily="34" charset="0"/>
              </a:rPr>
              <a:t>CONDITION</a:t>
            </a:r>
            <a:endParaRPr lang="en-GB" sz="1100" b="1" dirty="0">
              <a:latin typeface="Arial" panose="020B0604020202020204" pitchFamily="34" charset="0"/>
              <a:cs typeface="Arial" panose="020B0604020202020204" pitchFamily="34" charset="0"/>
            </a:endParaRPr>
          </a:p>
        </p:txBody>
      </p:sp>
      <p:sp>
        <p:nvSpPr>
          <p:cNvPr id="17" name="Oval 16"/>
          <p:cNvSpPr/>
          <p:nvPr/>
        </p:nvSpPr>
        <p:spPr>
          <a:xfrm>
            <a:off x="974708" y="2187522"/>
            <a:ext cx="2511896" cy="2511896"/>
          </a:xfrm>
          <a:prstGeom prst="ellipse">
            <a:avLst/>
          </a:prstGeom>
          <a:solidFill>
            <a:srgbClr val="A5D5E2"/>
          </a:solidFill>
          <a:ln>
            <a:solidFill>
              <a:srgbClr val="A5D5E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smtClean="0">
                <a:latin typeface="Arial" panose="020B0604020202020204" pitchFamily="34" charset="0"/>
                <a:cs typeface="Arial" panose="020B0604020202020204" pitchFamily="34" charset="0"/>
              </a:rPr>
              <a:t>POPULATION</a:t>
            </a:r>
            <a:endParaRPr lang="en-GB" sz="1100" b="1" dirty="0">
              <a:latin typeface="Arial" panose="020B0604020202020204" pitchFamily="34" charset="0"/>
              <a:cs typeface="Arial" panose="020B0604020202020204" pitchFamily="34" charset="0"/>
            </a:endParaRPr>
          </a:p>
        </p:txBody>
      </p:sp>
      <p:sp>
        <p:nvSpPr>
          <p:cNvPr id="21" name="Oval 20"/>
          <p:cNvSpPr/>
          <p:nvPr/>
        </p:nvSpPr>
        <p:spPr>
          <a:xfrm>
            <a:off x="3310057" y="3613205"/>
            <a:ext cx="2511896" cy="2511896"/>
          </a:xfrm>
          <a:prstGeom prst="ellipse">
            <a:avLst/>
          </a:prstGeom>
          <a:solidFill>
            <a:srgbClr val="BFB1D0"/>
          </a:solidFill>
          <a:ln>
            <a:solidFill>
              <a:srgbClr val="BFB1D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b="1" dirty="0" smtClean="0">
                <a:latin typeface="Arial" panose="020B0604020202020204" pitchFamily="34" charset="0"/>
                <a:cs typeface="Arial" panose="020B0604020202020204" pitchFamily="34" charset="0"/>
              </a:rPr>
              <a:t>STUDY TYPE</a:t>
            </a:r>
            <a:endParaRPr lang="en-GB" sz="1100" b="1"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753437107"/>
              </p:ext>
            </p:extLst>
          </p:nvPr>
        </p:nvGraphicFramePr>
        <p:xfrm>
          <a:off x="411910" y="737077"/>
          <a:ext cx="8252807" cy="5547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53" name="Right Arrow 2052"/>
          <p:cNvSpPr/>
          <p:nvPr/>
        </p:nvSpPr>
        <p:spPr>
          <a:xfrm rot="2178267">
            <a:off x="1736883" y="2349846"/>
            <a:ext cx="3094289" cy="4839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297670" y="60579"/>
            <a:ext cx="818807" cy="6125101"/>
          </a:xfrm>
          <a:prstGeom prst="rect">
            <a:avLst/>
          </a:prstGeom>
          <a:noFill/>
        </p:spPr>
        <p:txBody>
          <a:bodyPr vert="vert270" wrap="square" rtlCol="0">
            <a:normAutofit fontScale="70000" lnSpcReduction="20000"/>
          </a:bodyPr>
          <a:lstStyle/>
          <a:p>
            <a:r>
              <a:rPr lang="en-GB" dirty="0" smtClean="0">
                <a:latin typeface="Arial" panose="020B0604020202020204" pitchFamily="34" charset="0"/>
                <a:cs typeface="Arial" panose="020B0604020202020204" pitchFamily="34" charset="0"/>
              </a:rPr>
              <a:t>Adapted from search strategy in: </a:t>
            </a:r>
            <a:r>
              <a:rPr lang="en-GB" dirty="0" err="1" smtClean="0">
                <a:latin typeface="Arial" panose="020B0604020202020204" pitchFamily="34" charset="0"/>
                <a:cs typeface="Arial" panose="020B0604020202020204" pitchFamily="34" charset="0"/>
              </a:rPr>
              <a:t>Catala</a:t>
            </a:r>
            <a:r>
              <a:rPr lang="en-GB" dirty="0" smtClean="0">
                <a:latin typeface="Arial" panose="020B0604020202020204" pitchFamily="34" charset="0"/>
                <a:cs typeface="Arial" panose="020B0604020202020204" pitchFamily="34" charset="0"/>
              </a:rPr>
              <a:t>-Lopez</a:t>
            </a:r>
            <a:r>
              <a:rPr lang="en-GB" dirty="0">
                <a:latin typeface="Arial" panose="020B0604020202020204" pitchFamily="34" charset="0"/>
                <a:cs typeface="Arial" panose="020B0604020202020204" pitchFamily="34" charset="0"/>
              </a:rPr>
              <a:t>, F et al. The treatment of attention deficit hyperactivity disorder in children and adolescents: protocol for a systematic review and network meta-analysis of randomized controlled </a:t>
            </a:r>
            <a:r>
              <a:rPr lang="en-GB" dirty="0" smtClean="0">
                <a:latin typeface="Arial" panose="020B0604020202020204" pitchFamily="34" charset="0"/>
                <a:cs typeface="Arial" panose="020B0604020202020204" pitchFamily="34" charset="0"/>
              </a:rPr>
              <a:t>trials. </a:t>
            </a:r>
            <a:r>
              <a:rPr lang="en-GB" dirty="0">
                <a:latin typeface="Arial" panose="020B0604020202020204" pitchFamily="34" charset="0"/>
                <a:cs typeface="Arial" panose="020B0604020202020204" pitchFamily="34" charset="0"/>
              </a:rPr>
              <a:t>Available at: </a:t>
            </a:r>
            <a:r>
              <a:rPr lang="en-GB" dirty="0">
                <a:latin typeface="Arial" panose="020B0604020202020204" pitchFamily="34" charset="0"/>
                <a:cs typeface="Arial" panose="020B0604020202020204" pitchFamily="34" charset="0"/>
                <a:hlinkClick r:id="rId12"/>
              </a:rPr>
              <a:t>http://</a:t>
            </a:r>
            <a:r>
              <a:rPr lang="en-GB" dirty="0" smtClean="0">
                <a:latin typeface="Arial" panose="020B0604020202020204" pitchFamily="34" charset="0"/>
                <a:cs typeface="Arial" panose="020B0604020202020204" pitchFamily="34" charset="0"/>
                <a:hlinkClick r:id="rId12"/>
              </a:rPr>
              <a:t>www.crd.york.ac.uk/PROSPERO/display_record.php?ID=CRD42014015008</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448372" y="1155461"/>
            <a:ext cx="2133918"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Retrieved literature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8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p:bldP spid="34" grpId="0"/>
      <p:bldP spid="33" grpId="0"/>
      <p:bldP spid="2049" grpId="0"/>
      <p:bldP spid="35" grpId="0"/>
      <p:bldP spid="22" grpId="0" animBg="1"/>
      <p:bldP spid="23" grpId="0" animBg="1"/>
      <p:bldP spid="24" grpId="0" animBg="1"/>
      <p:bldP spid="26" grpId="0" animBg="1"/>
      <p:bldP spid="27" grpId="0" animBg="1"/>
      <p:bldP spid="28" grpId="0" animBg="1"/>
      <p:bldP spid="2" grpId="0" animBg="1"/>
      <p:bldP spid="11" grpId="0" animBg="1"/>
      <p:bldP spid="12" grpId="0" animBg="1"/>
      <p:bldP spid="14" grpId="0" animBg="1"/>
      <p:bldP spid="15" grpId="0" animBg="1"/>
      <p:bldP spid="16" grpId="0" animBg="1"/>
      <p:bldP spid="18" grpId="0" animBg="1"/>
      <p:bldP spid="19" grpId="0" animBg="1"/>
      <p:bldP spid="32" grpId="0" animBg="1"/>
      <p:bldP spid="13" grpId="0" animBg="1"/>
      <p:bldP spid="17" grpId="0" animBg="1"/>
      <p:bldP spid="21" grpId="0" animBg="1"/>
      <p:bldGraphic spid="7" grpId="0">
        <p:bldAsOne/>
      </p:bldGraphic>
      <p:bldP spid="2053"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TextBox 28"/>
          <p:cNvSpPr txBox="1"/>
          <p:nvPr/>
        </p:nvSpPr>
        <p:spPr>
          <a:xfrm>
            <a:off x="1203930" y="27057"/>
            <a:ext cx="6736139" cy="707886"/>
          </a:xfrm>
          <a:prstGeom prst="rect">
            <a:avLst/>
          </a:prstGeom>
          <a:noFill/>
        </p:spPr>
        <p:txBody>
          <a:bodyPr wrap="none" rtlCol="0">
            <a:spAutoFit/>
          </a:bodyPr>
          <a:lstStyle/>
          <a:p>
            <a:r>
              <a:rPr lang="en-GB" sz="4000" b="1" dirty="0" smtClean="0">
                <a:solidFill>
                  <a:schemeClr val="bg1"/>
                </a:solidFill>
                <a:latin typeface="Arial" panose="020B0604020202020204" pitchFamily="34" charset="0"/>
                <a:cs typeface="Arial" panose="020B0604020202020204" pitchFamily="34" charset="0"/>
              </a:rPr>
              <a:t>What would a librarian do?</a:t>
            </a:r>
            <a:endParaRPr lang="en-GB" sz="4000" b="1" dirty="0">
              <a:solidFill>
                <a:schemeClr val="bg1"/>
              </a:solidFill>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t="6598" b="3139"/>
          <a:stretch/>
        </p:blipFill>
        <p:spPr>
          <a:xfrm>
            <a:off x="0" y="734943"/>
            <a:ext cx="9144000" cy="5502369"/>
          </a:xfrm>
          <a:prstGeom prst="rect">
            <a:avLst/>
          </a:prstGeom>
        </p:spPr>
      </p:pic>
      <p:sp>
        <p:nvSpPr>
          <p:cNvPr id="31" name="Rectangle 30"/>
          <p:cNvSpPr/>
          <p:nvPr/>
        </p:nvSpPr>
        <p:spPr>
          <a:xfrm>
            <a:off x="-9161" y="6242447"/>
            <a:ext cx="9143999" cy="615553"/>
          </a:xfrm>
          <a:prstGeom prst="rect">
            <a:avLst/>
          </a:prstGeom>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By Bill Branson (Photographer) [Public </a:t>
            </a:r>
            <a:r>
              <a:rPr lang="en-GB" sz="1400" dirty="0" smtClean="0">
                <a:solidFill>
                  <a:schemeClr val="bg1"/>
                </a:solidFill>
                <a:latin typeface="Arial" panose="020B0604020202020204" pitchFamily="34" charset="0"/>
                <a:cs typeface="Arial" panose="020B0604020202020204" pitchFamily="34" charset="0"/>
              </a:rPr>
              <a:t>domain], </a:t>
            </a:r>
            <a:r>
              <a:rPr lang="en-GB" sz="1400" dirty="0">
                <a:solidFill>
                  <a:schemeClr val="bg1"/>
                </a:solidFill>
                <a:latin typeface="Arial" panose="020B0604020202020204" pitchFamily="34" charset="0"/>
                <a:cs typeface="Arial" panose="020B0604020202020204" pitchFamily="34" charset="0"/>
              </a:rPr>
              <a:t>via Wikimedia </a:t>
            </a:r>
            <a:r>
              <a:rPr lang="en-GB" sz="1400" dirty="0" smtClean="0">
                <a:solidFill>
                  <a:schemeClr val="bg1"/>
                </a:solidFill>
                <a:latin typeface="Arial" panose="020B0604020202020204" pitchFamily="34" charset="0"/>
                <a:cs typeface="Arial" panose="020B0604020202020204" pitchFamily="34" charset="0"/>
              </a:rPr>
              <a:t>Commons</a:t>
            </a:r>
          </a:p>
          <a:p>
            <a:r>
              <a:rPr lang="en-GB" sz="1000" dirty="0">
                <a:solidFill>
                  <a:schemeClr val="bg1"/>
                </a:solidFill>
                <a:latin typeface="Arial" panose="020B0604020202020204" pitchFamily="34" charset="0"/>
                <a:cs typeface="Arial" panose="020B0604020202020204" pitchFamily="34" charset="0"/>
              </a:rPr>
              <a:t>A librarian at the National Library of Medicine (NLM) is using an IBM computer to access PDQ. The Physicians Data Query was designed by the National Cancer Institute to help physicians obtain information about the most up-to-date protocols, physicians, and clinics treating cancer patients.</a:t>
            </a:r>
          </a:p>
        </p:txBody>
      </p:sp>
    </p:spTree>
    <p:extLst>
      <p:ext uri="{BB962C8B-B14F-4D97-AF65-F5344CB8AC3E}">
        <p14:creationId xmlns:p14="http://schemas.microsoft.com/office/powerpoint/2010/main" val="3202942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1945</Words>
  <Application>Microsoft Office PowerPoint</Application>
  <PresentationFormat>On-screen Show (4:3)</PresentationFormat>
  <Paragraphs>313</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systematic reviews</dc:title>
  <dc:creator>Paul Cannon</dc:creator>
  <cp:lastModifiedBy>Paul Cannon</cp:lastModifiedBy>
  <cp:revision>140</cp:revision>
  <dcterms:created xsi:type="dcterms:W3CDTF">2016-06-07T07:16:38Z</dcterms:created>
  <dcterms:modified xsi:type="dcterms:W3CDTF">2019-03-21T12:09:33Z</dcterms:modified>
</cp:coreProperties>
</file>