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74" r:id="rId6"/>
    <p:sldId id="275" r:id="rId7"/>
    <p:sldId id="277" r:id="rId8"/>
    <p:sldId id="262" r:id="rId9"/>
    <p:sldId id="261" r:id="rId10"/>
    <p:sldId id="263" r:id="rId11"/>
    <p:sldId id="264" r:id="rId12"/>
    <p:sldId id="270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C64"/>
    <a:srgbClr val="00FFFF"/>
    <a:srgbClr val="EA7600"/>
    <a:srgbClr val="B2B3B2"/>
    <a:srgbClr val="EFA720"/>
    <a:srgbClr val="0C1A44"/>
    <a:srgbClr val="9F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83023"/>
  </p:normalViewPr>
  <p:slideViewPr>
    <p:cSldViewPr snapToGrid="0">
      <p:cViewPr varScale="1">
        <p:scale>
          <a:sx n="143" d="100"/>
          <a:sy n="143" d="100"/>
        </p:scale>
        <p:origin x="107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7/19/19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Seek feedback from each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8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Definition - Critical Compassionate Pedagogy (Hao,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0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 down responses or ideas..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02AD9B-210B-A545-8A1E-463FED0920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UCL Logo banner">
            <a:extLst>
              <a:ext uri="{FF2B5EF4-FFF2-40B4-BE49-F238E27FC236}">
                <a16:creationId xmlns:a16="http://schemas.microsoft.com/office/drawing/2014/main" id="{F574BF13-F84F-CD4F-B4D5-88BB71AB8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5243"/>
            <a:ext cx="9126000" cy="12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ner with UCL logo">
            <a:extLst>
              <a:ext uri="{FF2B5EF4-FFF2-40B4-BE49-F238E27FC236}">
                <a16:creationId xmlns:a16="http://schemas.microsoft.com/office/drawing/2014/main" id="{FF64ED6E-F18E-9443-8480-8827FDB5E0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85"/>
            <a:ext cx="7410091" cy="663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1268"/>
            <a:ext cx="8229600" cy="3723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ner with UCL logo">
            <a:extLst>
              <a:ext uri="{FF2B5EF4-FFF2-40B4-BE49-F238E27FC236}">
                <a16:creationId xmlns:a16="http://schemas.microsoft.com/office/drawing/2014/main" id="{6102F9E3-3E8D-9845-971B-D73E2B9FF6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10"/>
            <a:ext cx="9144000" cy="72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0"/>
            <a:ext cx="7402286" cy="723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36428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36428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126FBF-888D-D04F-A0E5-94EED3756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620"/>
            <a:ext cx="9144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7/19/19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.uk/uksi/2018/952/made" TargetMode="External"/><Relationship Id="rId2" Type="http://schemas.openxmlformats.org/officeDocument/2006/relationships/hyperlink" Target="https://eur-lex.europa.eu/legal-content/EN/TXT/?uri=uriserv:OJ.L_.2016.327.01.0001.01.ENG&amp;toc=OJ:L:2016:327:TO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BB074D-F2A0-884C-A55F-B1ED1CAD99A0}"/>
              </a:ext>
            </a:extLst>
          </p:cNvPr>
          <p:cNvSpPr txBox="1"/>
          <p:nvPr/>
        </p:nvSpPr>
        <p:spPr>
          <a:xfrm>
            <a:off x="41359" y="42116"/>
            <a:ext cx="364515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Digital Education</a:t>
            </a:r>
          </a:p>
        </p:txBody>
      </p:sp>
      <p:pic>
        <p:nvPicPr>
          <p:cNvPr id="8" name="Picture 7" descr="Black and white photograph of the portico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36" y="1173192"/>
            <a:ext cx="4931664" cy="3970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897890-BAB0-7A4F-A6B1-073ED0658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37" y="1514457"/>
            <a:ext cx="3879057" cy="218188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From Directive to DNA – Creating a cultural shift on accessibility </a:t>
            </a:r>
            <a:endParaRPr lang="en-GB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8C18C-19D7-E745-A2F9-F5FA5EC8849E}"/>
              </a:ext>
            </a:extLst>
          </p:cNvPr>
          <p:cNvSpPr txBox="1"/>
          <p:nvPr/>
        </p:nvSpPr>
        <p:spPr>
          <a:xfrm>
            <a:off x="260268" y="3758340"/>
            <a:ext cx="395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Samantha Ahern and Leo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</a:rPr>
              <a:t>Havemann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7AEE9-9CE2-914A-8BAD-1141BC602087}"/>
              </a:ext>
            </a:extLst>
          </p:cNvPr>
          <p:cNvSpPr txBox="1"/>
          <p:nvPr/>
        </p:nvSpPr>
        <p:spPr>
          <a:xfrm>
            <a:off x="41359" y="4799355"/>
            <a:ext cx="13440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CC BY-SA 4.0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4CBAF-5D03-BD4F-9933-EA8EC0CF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Summary and wrap-up</a:t>
            </a:r>
          </a:p>
        </p:txBody>
      </p:sp>
      <p:pic>
        <p:nvPicPr>
          <p:cNvPr id="3" name="Content Placeholder 2" descr="Photo of neon Thank you sign">
            <a:extLst>
              <a:ext uri="{FF2B5EF4-FFF2-40B4-BE49-F238E27FC236}">
                <a16:creationId xmlns:a16="http://schemas.microsoft.com/office/drawing/2014/main" id="{60BFDDA8-1645-4547-A06F-462730999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522" y="1017588"/>
            <a:ext cx="5364955" cy="3576637"/>
          </a:xfrm>
        </p:spPr>
      </p:pic>
    </p:spTree>
    <p:extLst>
      <p:ext uri="{BB962C8B-B14F-4D97-AF65-F5344CB8AC3E}">
        <p14:creationId xmlns:p14="http://schemas.microsoft.com/office/powerpoint/2010/main" val="29456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DAEF-F80F-2047-8049-97491D9C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3200-15F6-634A-B2EA-D4BFE8CEA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02" y="1123627"/>
            <a:ext cx="8229600" cy="3300514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Introduction: What and why re: digital accessibility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Activity: What it means in practice (what we think it means)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and discussion: Links to inclusive curricula and compassionate pedagogy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1-2-4-All task: Creating a cultural shift – how does accessibility become part of Institutional DNA? – crowdsourcing ideas for winning hearts and minds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15% Solutions: What can we do now with our current resources?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Session summary &amp; wrap-up</a:t>
            </a:r>
          </a:p>
        </p:txBody>
      </p:sp>
    </p:spTree>
    <p:extLst>
      <p:ext uri="{BB962C8B-B14F-4D97-AF65-F5344CB8AC3E}">
        <p14:creationId xmlns:p14="http://schemas.microsoft.com/office/powerpoint/2010/main" val="262980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C6BA-5523-0E44-9151-2C9B9321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What do we mean by accessible?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F1E9-F38C-2140-BD38-5F4AC633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Perceivable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content can be accessed using the senses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Operable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can be operated by all (buttons, keyboard, voice, etc)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Understandable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predictable navigation, language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Robust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works reliably on different platforms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40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C6BA-5523-0E44-9151-2C9B9321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Why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F1E9-F38C-2140-BD38-5F4AC6331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900113"/>
            <a:ext cx="5401159" cy="364285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30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EU Directive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the accessibility of public sector websites and mobile applications.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lnSpc>
                <a:spcPct val="120000"/>
              </a:lnSpc>
              <a:spcAft>
                <a:spcPts val="30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The Public Sector Bodies (Websites and Mobile Applications) Accessibility Regulations (2018)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6" name="Content Placeholder 5" descr="Decorative">
            <a:extLst>
              <a:ext uri="{FF2B5EF4-FFF2-40B4-BE49-F238E27FC236}">
                <a16:creationId xmlns:a16="http://schemas.microsoft.com/office/drawing/2014/main" id="{131236CE-1698-4549-B2A6-2A6C750363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23212" y="900113"/>
            <a:ext cx="2391913" cy="3643312"/>
          </a:xfrm>
        </p:spPr>
      </p:pic>
    </p:spTree>
    <p:extLst>
      <p:ext uri="{BB962C8B-B14F-4D97-AF65-F5344CB8AC3E}">
        <p14:creationId xmlns:p14="http://schemas.microsoft.com/office/powerpoint/2010/main" val="96275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4CBAF-5D03-BD4F-9933-EA8EC0CF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Activity – Serious Lego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6AB9D-14E4-A545-BA48-EE993498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7917"/>
            <a:ext cx="8229600" cy="357670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Choose the most relevant activity for you: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Lego activity 1: </a:t>
            </a:r>
          </a:p>
          <a:p>
            <a:pPr lvl="1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this mean for my practice? </a:t>
            </a:r>
          </a:p>
          <a:p>
            <a:pPr lvl="1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Perceived impact?  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Lego activity 2: </a:t>
            </a:r>
          </a:p>
          <a:p>
            <a:pPr lvl="1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does this mean for my institution/team? </a:t>
            </a:r>
          </a:p>
          <a:p>
            <a:pPr lvl="1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Perceived impact? </a:t>
            </a:r>
          </a:p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 minute build, 3 minute feedback</a:t>
            </a:r>
          </a:p>
        </p:txBody>
      </p:sp>
    </p:spTree>
    <p:extLst>
      <p:ext uri="{BB962C8B-B14F-4D97-AF65-F5344CB8AC3E}">
        <p14:creationId xmlns:p14="http://schemas.microsoft.com/office/powerpoint/2010/main" val="33481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4CBAF-5D03-BD4F-9933-EA8EC0CF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000" dirty="0">
                <a:solidFill>
                  <a:schemeClr val="bg1"/>
                </a:solidFill>
              </a:rPr>
              <a:t>Student Health and Wellbeing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6AB9D-14E4-A545-BA48-EE993498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7917"/>
            <a:ext cx="8229600" cy="357670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Objective 1: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 a whole-university approach to student health and wellbeing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Action D: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key concepts related to disability awareness, inclusive learning, health and wellbeing an integral part of relevant professional services staff and Personal Tutor training.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Incorporate these concepts into curriculum development, design and governance.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51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4CBAF-5D03-BD4F-9933-EA8EC0CF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What does this mean?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6AB9D-14E4-A545-BA48-EE993498E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5404104" cy="357130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Inclusive curricula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Compassionate Pedagogy</a:t>
            </a:r>
          </a:p>
          <a:p>
            <a:pPr lvl="1"/>
            <a:r>
              <a:rPr lang="en-GB" dirty="0"/>
              <a:t>“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pedagogical commitment that allows educators to criticize institutional and classroom practices that ideologically underserve students at disadvantaged positions, while at the same time be self-reflexive of their actions through compassion as a daily commitment”. </a:t>
            </a:r>
          </a:p>
          <a:p>
            <a:pPr lvl="1"/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 descr="Front cover of UCL Inclusive Curriculum Health Check">
            <a:extLst>
              <a:ext uri="{FF2B5EF4-FFF2-40B4-BE49-F238E27FC236}">
                <a16:creationId xmlns:a16="http://schemas.microsoft.com/office/drawing/2014/main" id="{D361711D-D17B-C347-8C95-2B604E0319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1565" y="900113"/>
            <a:ext cx="2581442" cy="3643312"/>
          </a:xfrm>
        </p:spPr>
      </p:pic>
    </p:spTree>
    <p:extLst>
      <p:ext uri="{BB962C8B-B14F-4D97-AF65-F5344CB8AC3E}">
        <p14:creationId xmlns:p14="http://schemas.microsoft.com/office/powerpoint/2010/main" val="185611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4CBAF-5D03-BD4F-9933-EA8EC0CF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Activity 2: 1-2-4-All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6AB9D-14E4-A545-BA48-EE993498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7917"/>
            <a:ext cx="8229600" cy="357670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Creating a cultural shift – how does accessibility become part of Institutional DNA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moment alone to reflect (1 - 2 mins)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few minutes in pairs to share, compare, improve or expand on the individual ideas (2 – 5 mins)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few more minutes for pairs assembled in foursomes to share and further develop the pairs’ ideas. (2 – 5 mins)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During the last step each foursome shares one important idea/comment/question at a time with the whole group.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F4CBAF-5D03-BD4F-9933-EA8EC0CF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/>
                <a:cs typeface="Arial"/>
              </a:rPr>
              <a:t>Activity 3: 15%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06AB9D-14E4-A545-BA48-EE993498E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7917"/>
            <a:ext cx="8229600" cy="3576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can we do now with our current resources/right now? </a:t>
            </a:r>
          </a:p>
          <a:p>
            <a:pPr marL="857250" lvl="1" indent="-457200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Write on post-its and share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649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F39CE9075ED4BA33A0DF8203B7E34" ma:contentTypeVersion="3" ma:contentTypeDescription="Create a new document." ma:contentTypeScope="" ma:versionID="7003b886ba2876344b6b4f7b67411b15">
  <xsd:schema xmlns:xsd="http://www.w3.org/2001/XMLSchema" xmlns:xs="http://www.w3.org/2001/XMLSchema" xmlns:p="http://schemas.microsoft.com/office/2006/metadata/properties" xmlns:ns2="ae20df7b-2842-4320-b601-89c320fd2b19" targetNamespace="http://schemas.microsoft.com/office/2006/metadata/properties" ma:root="true" ma:fieldsID="7e7786b9ec601e96fe22d6fea1082428" ns2:_="">
    <xsd:import namespace="ae20df7b-2842-4320-b601-89c320fd2b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0df7b-2842-4320-b601-89c320fd2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BB1783-4B4A-443D-829A-394111106700}">
  <ds:schemaRefs>
    <ds:schemaRef ds:uri="ae20df7b-2842-4320-b601-89c320fd2b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F58B08-4CC9-471D-BFFD-6B99F87CA0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7907C-6E84-4AEF-8463-57F803DC2DB7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ae20df7b-2842-4320-b601-89c320fd2b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342</Words>
  <Application>Microsoft Macintosh PowerPoint</Application>
  <PresentationFormat>On-screen Show (16:9)</PresentationFormat>
  <Paragraphs>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From Directive to DNA – Creating a cultural shift on accessibility </vt:lpstr>
      <vt:lpstr>Overview</vt:lpstr>
      <vt:lpstr>What do we mean by accessible?</vt:lpstr>
      <vt:lpstr>Why now?</vt:lpstr>
      <vt:lpstr>Activity – Serious Lego</vt:lpstr>
      <vt:lpstr>Student Health and Wellbeing</vt:lpstr>
      <vt:lpstr>What does this mean?</vt:lpstr>
      <vt:lpstr>Activity 2: 1-2-4-All</vt:lpstr>
      <vt:lpstr>Activity 3: 15% Solutions</vt:lpstr>
      <vt:lpstr>Summary and wrap-up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Ahern, Samantha</cp:lastModifiedBy>
  <cp:revision>17</cp:revision>
  <dcterms:created xsi:type="dcterms:W3CDTF">2014-08-20T12:29:59Z</dcterms:created>
  <dcterms:modified xsi:type="dcterms:W3CDTF">2019-07-19T13:59:02Z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0x010100F34F39CE9075ED4BA33A0DF8203B7E34</vt:lpwstr>
  </property>
</Properties>
</file>