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7" r:id="rId2"/>
    <p:sldId id="258" r:id="rId3"/>
    <p:sldId id="264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AC07D-678D-47D5-91E3-0F4ECBFB158F}" type="datetimeFigureOut">
              <a:rPr lang="de-AT" smtClean="0"/>
              <a:pPr/>
              <a:t>10.06.2019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60A72-346D-4E3C-8008-9520C5229546}" type="slidenum">
              <a:rPr lang="de-AT" smtClean="0"/>
              <a:pPr/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60A72-346D-4E3C-8008-9520C5229546}" type="slidenum">
              <a:rPr lang="de-AT" smtClean="0"/>
              <a:pPr/>
              <a:t>10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205-B574-4C59-9F76-3F00CEB7046C}" type="datetimeFigureOut">
              <a:rPr lang="de-AT" smtClean="0"/>
              <a:pPr/>
              <a:t>10.06.2019</a:t>
            </a:fld>
            <a:endParaRPr lang="de-AT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FAAF8C-9BD6-4B30-A564-8D170D61EEB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205-B574-4C59-9F76-3F00CEB7046C}" type="datetimeFigureOut">
              <a:rPr lang="de-AT" smtClean="0"/>
              <a:pPr/>
              <a:t>10.06.2019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AF8C-9BD6-4B30-A564-8D170D61EEB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205-B574-4C59-9F76-3F00CEB7046C}" type="datetimeFigureOut">
              <a:rPr lang="de-AT" smtClean="0"/>
              <a:pPr/>
              <a:t>10.06.2019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AF8C-9BD6-4B30-A564-8D170D61EEB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7" name="Inhaltsplatzhalt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205-B574-4C59-9F76-3F00CEB7046C}" type="datetimeFigureOut">
              <a:rPr lang="de-AT" smtClean="0"/>
              <a:pPr/>
              <a:t>10.06.2019</a:t>
            </a:fld>
            <a:endParaRPr lang="de-AT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de-AT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FAAF8C-9BD6-4B30-A564-8D170D61EEB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205-B574-4C59-9F76-3F00CEB7046C}" type="datetimeFigureOut">
              <a:rPr lang="de-AT" smtClean="0"/>
              <a:pPr/>
              <a:t>10.06.2019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AF8C-9BD6-4B30-A564-8D170D61EEBB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205-B574-4C59-9F76-3F00CEB7046C}" type="datetimeFigureOut">
              <a:rPr lang="de-AT" smtClean="0"/>
              <a:pPr/>
              <a:t>10.06.2019</a:t>
            </a:fld>
            <a:endParaRPr lang="de-AT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AF8C-9BD6-4B30-A564-8D170D61EEB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8" name="Inhaltsplatzhalt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205-B574-4C59-9F76-3F00CEB7046C}" type="datetimeFigureOut">
              <a:rPr lang="de-AT" smtClean="0"/>
              <a:pPr/>
              <a:t>10.06.2019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DFAAF8C-9BD6-4B30-A564-8D170D61EEBB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205-B574-4C59-9F76-3F00CEB7046C}" type="datetimeFigureOut">
              <a:rPr lang="de-AT" smtClean="0"/>
              <a:pPr/>
              <a:t>10.06.2019</a:t>
            </a:fld>
            <a:endParaRPr lang="de-AT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AF8C-9BD6-4B30-A564-8D170D61EEB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205-B574-4C59-9F76-3F00CEB7046C}" type="datetimeFigureOut">
              <a:rPr lang="de-AT" smtClean="0"/>
              <a:pPr/>
              <a:t>10.06.2019</a:t>
            </a:fld>
            <a:endParaRPr lang="de-AT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AF8C-9BD6-4B30-A564-8D170D61EEB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205-B574-4C59-9F76-3F00CEB7046C}" type="datetimeFigureOut">
              <a:rPr lang="de-AT" smtClean="0"/>
              <a:pPr/>
              <a:t>10.06.2019</a:t>
            </a:fld>
            <a:endParaRPr lang="de-AT"/>
          </a:p>
        </p:txBody>
      </p:sp>
      <p:sp>
        <p:nvSpPr>
          <p:cNvPr id="29" name="Fußzeilenplatzhalt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AF8C-9BD6-4B30-A564-8D170D61EEB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205-B574-4C59-9F76-3F00CEB7046C}" type="datetimeFigureOut">
              <a:rPr lang="de-AT" smtClean="0"/>
              <a:pPr/>
              <a:t>10.06.2019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AF8C-9BD6-4B30-A564-8D170D61EEBB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2BE205-B574-4C59-9F76-3F00CEB7046C}" type="datetimeFigureOut">
              <a:rPr lang="de-AT" smtClean="0"/>
              <a:pPr/>
              <a:t>10.06.2019</a:t>
            </a:fld>
            <a:endParaRPr lang="de-AT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FAAF8C-9BD6-4B30-A564-8D170D61EEBB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moodle.ucl.ac.uk/my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179512" y="764704"/>
            <a:ext cx="8458200" cy="12223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Preventing</a:t>
            </a:r>
            <a:r>
              <a:rPr kumimoji="0" lang="de-AT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AT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Plagiarism</a:t>
            </a:r>
            <a:r>
              <a:rPr kumimoji="0" lang="de-AT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AT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and</a:t>
            </a:r>
            <a:r>
              <a:rPr kumimoji="0" lang="de-AT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AT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de-AT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Role</a:t>
            </a:r>
            <a:r>
              <a:rPr kumimoji="0" lang="de-AT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AT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de-AT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AT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Honour</a:t>
            </a:r>
            <a:r>
              <a:rPr kumimoji="0" lang="de-AT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Codes</a:t>
            </a:r>
            <a:endParaRPr kumimoji="0" lang="de-AT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996952"/>
            <a:ext cx="104527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96952"/>
            <a:ext cx="106683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Untertitel 2"/>
          <p:cNvSpPr txBox="1">
            <a:spLocks/>
          </p:cNvSpPr>
          <p:nvPr/>
        </p:nvSpPr>
        <p:spPr>
          <a:xfrm>
            <a:off x="899592" y="4365104"/>
            <a:ext cx="3528392" cy="151216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de-A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Nicole Brown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de-AT" sz="1400" b="1" dirty="0" smtClean="0">
                <a:solidFill>
                  <a:schemeClr val="tx2"/>
                </a:solidFill>
              </a:rPr>
              <a:t>nicole.brown@ucl.ac.uk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de-AT" sz="1400" b="1" dirty="0" smtClean="0">
                <a:solidFill>
                  <a:schemeClr val="tx2"/>
                </a:solidFill>
              </a:rPr>
              <a:t>@</a:t>
            </a:r>
            <a:r>
              <a:rPr lang="de-AT" sz="1400" b="1" dirty="0" err="1" smtClean="0">
                <a:solidFill>
                  <a:schemeClr val="tx2"/>
                </a:solidFill>
              </a:rPr>
              <a:t>ncjbrown</a:t>
            </a:r>
            <a:endParaRPr lang="de-AT" sz="1400" b="1" dirty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de-AT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www.nicole-brown.co.uk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Untertitel 2"/>
          <p:cNvSpPr txBox="1">
            <a:spLocks/>
          </p:cNvSpPr>
          <p:nvPr/>
        </p:nvSpPr>
        <p:spPr>
          <a:xfrm>
            <a:off x="4572000" y="4365104"/>
            <a:ext cx="3528392" cy="1512168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de-A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Rosalind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Janssen</a:t>
            </a:r>
            <a:endParaRPr kumimoji="0" lang="de-AT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de-AT" sz="1400" b="1" dirty="0" smtClean="0">
                <a:solidFill>
                  <a:schemeClr val="tx2"/>
                </a:solidFill>
              </a:rPr>
              <a:t>r.janssen@ioe.ac.uk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Integrity</a:t>
            </a:r>
            <a:r>
              <a:rPr lang="de-AT" dirty="0" smtClean="0"/>
              <a:t> Code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6309320"/>
            <a:ext cx="6336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smtClean="0">
                <a:solidFill>
                  <a:schemeClr val="tx2"/>
                </a:solidFill>
              </a:rPr>
              <a:t>Source: </a:t>
            </a:r>
            <a:r>
              <a:rPr lang="de-AT" sz="1200" dirty="0" smtClean="0">
                <a:solidFill>
                  <a:schemeClr val="tx2"/>
                </a:solidFill>
              </a:rPr>
              <a:t>http://www.usma.edu/scpme/sitepages/honor.aspx</a:t>
            </a:r>
            <a:r>
              <a:rPr lang="de-AT" sz="1200" b="1" dirty="0" smtClean="0">
                <a:solidFill>
                  <a:schemeClr val="tx2"/>
                </a:solidFill>
              </a:rPr>
              <a:t> </a:t>
            </a:r>
            <a:endParaRPr lang="de-AT" sz="1200" dirty="0">
              <a:solidFill>
                <a:schemeClr val="tx2"/>
              </a:solidFill>
            </a:endParaRPr>
          </a:p>
        </p:txBody>
      </p:sp>
      <p:pic>
        <p:nvPicPr>
          <p:cNvPr id="5122" name="Picture 2" descr="http://www.usma.edu/scpme/siteassets/sitepages/honor/Cadet_Honor_C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132856"/>
            <a:ext cx="6096000" cy="2219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What</a:t>
            </a:r>
            <a:r>
              <a:rPr lang="de-AT" dirty="0" smtClean="0"/>
              <a:t> do I </a:t>
            </a:r>
            <a:r>
              <a:rPr lang="de-AT" dirty="0" err="1" smtClean="0"/>
              <a:t>know</a:t>
            </a:r>
            <a:r>
              <a:rPr lang="de-AT" dirty="0" smtClean="0"/>
              <a:t> </a:t>
            </a:r>
            <a:r>
              <a:rPr lang="de-AT" dirty="0" err="1" smtClean="0"/>
              <a:t>now</a:t>
            </a:r>
            <a:r>
              <a:rPr lang="de-AT" dirty="0" smtClean="0"/>
              <a:t>?</a:t>
            </a:r>
            <a:endParaRPr lang="de-A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52959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132856"/>
            <a:ext cx="253290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Evaluation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Impact</a:t>
            </a:r>
          </a:p>
          <a:p>
            <a:r>
              <a:rPr lang="de-AT" dirty="0" smtClean="0"/>
              <a:t>Further </a:t>
            </a:r>
            <a:r>
              <a:rPr lang="de-AT" dirty="0" err="1" smtClean="0"/>
              <a:t>development</a:t>
            </a:r>
            <a:endParaRPr lang="de-AT" dirty="0" smtClean="0"/>
          </a:p>
          <a:p>
            <a:pPr>
              <a:buNone/>
            </a:pPr>
            <a:endParaRPr lang="de-AT" dirty="0"/>
          </a:p>
        </p:txBody>
      </p:sp>
      <p:pic>
        <p:nvPicPr>
          <p:cNvPr id="6" name="Grafi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2656"/>
            <a:ext cx="410445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Session Outline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de-AT" sz="2900" dirty="0" smtClean="0"/>
          </a:p>
          <a:p>
            <a:pPr marL="514350" indent="-514350">
              <a:buFont typeface="+mj-lt"/>
              <a:buAutoNum type="arabicPeriod"/>
            </a:pPr>
            <a:r>
              <a:rPr lang="de-AT" sz="2900" dirty="0" err="1" smtClean="0"/>
              <a:t>Introduction</a:t>
            </a:r>
            <a:endParaRPr lang="de-AT" sz="2900" dirty="0" smtClean="0"/>
          </a:p>
          <a:p>
            <a:pPr marL="514350" indent="-514350">
              <a:buFont typeface="+mj-lt"/>
              <a:buAutoNum type="arabicPeriod"/>
            </a:pPr>
            <a:r>
              <a:rPr lang="de-AT" sz="2900" dirty="0" err="1" smtClean="0"/>
              <a:t>What</a:t>
            </a:r>
            <a:r>
              <a:rPr lang="de-AT" sz="2900" dirty="0" smtClean="0"/>
              <a:t> </a:t>
            </a:r>
            <a:r>
              <a:rPr lang="de-AT" sz="2900" dirty="0" err="1" smtClean="0"/>
              <a:t>is</a:t>
            </a:r>
            <a:r>
              <a:rPr lang="de-AT" sz="2900" dirty="0" smtClean="0"/>
              <a:t> </a:t>
            </a:r>
            <a:r>
              <a:rPr lang="de-AT" sz="2900" dirty="0" err="1" smtClean="0"/>
              <a:t>plagiarism</a:t>
            </a:r>
            <a:r>
              <a:rPr lang="de-AT" sz="2900" dirty="0" smtClean="0"/>
              <a:t>? – </a:t>
            </a:r>
            <a:r>
              <a:rPr lang="de-AT" sz="2900" dirty="0" err="1" smtClean="0"/>
              <a:t>sorting</a:t>
            </a:r>
            <a:r>
              <a:rPr lang="de-AT" sz="2900" dirty="0" smtClean="0"/>
              <a:t> </a:t>
            </a:r>
            <a:r>
              <a:rPr lang="de-AT" sz="2900" dirty="0" err="1" smtClean="0"/>
              <a:t>activity</a:t>
            </a:r>
            <a:endParaRPr lang="de-AT" sz="2900" dirty="0" smtClean="0"/>
          </a:p>
          <a:p>
            <a:pPr marL="514350" indent="-514350">
              <a:buFont typeface="+mj-lt"/>
              <a:buAutoNum type="arabicPeriod"/>
            </a:pPr>
            <a:r>
              <a:rPr lang="de-AT" sz="2900" dirty="0" err="1" smtClean="0"/>
              <a:t>What</a:t>
            </a:r>
            <a:r>
              <a:rPr lang="de-AT" sz="2900" dirty="0" smtClean="0"/>
              <a:t> </a:t>
            </a:r>
            <a:r>
              <a:rPr lang="de-AT" sz="2900" dirty="0" err="1" smtClean="0"/>
              <a:t>is</a:t>
            </a:r>
            <a:r>
              <a:rPr lang="de-AT" sz="2900" dirty="0" smtClean="0"/>
              <a:t> </a:t>
            </a:r>
            <a:r>
              <a:rPr lang="de-AT" sz="2900" dirty="0" err="1" smtClean="0"/>
              <a:t>the</a:t>
            </a:r>
            <a:r>
              <a:rPr lang="de-AT" sz="2900" dirty="0" smtClean="0"/>
              <a:t> </a:t>
            </a:r>
            <a:r>
              <a:rPr lang="de-AT" sz="2900" dirty="0" err="1" smtClean="0"/>
              <a:t>impact</a:t>
            </a:r>
            <a:r>
              <a:rPr lang="de-AT" sz="2900" dirty="0" smtClean="0"/>
              <a:t> </a:t>
            </a:r>
            <a:r>
              <a:rPr lang="de-AT" sz="2900" dirty="0" err="1" smtClean="0"/>
              <a:t>of</a:t>
            </a:r>
            <a:r>
              <a:rPr lang="de-AT" sz="2900" dirty="0" smtClean="0"/>
              <a:t> </a:t>
            </a:r>
            <a:r>
              <a:rPr lang="de-AT" sz="2900" dirty="0" err="1" smtClean="0"/>
              <a:t>plagiarism</a:t>
            </a:r>
            <a:r>
              <a:rPr lang="de-AT" sz="2900" dirty="0" smtClean="0"/>
              <a:t>? – real </a:t>
            </a:r>
            <a:r>
              <a:rPr lang="de-AT" sz="2900" dirty="0" err="1" smtClean="0"/>
              <a:t>cases</a:t>
            </a:r>
            <a:endParaRPr lang="de-AT" sz="2900" dirty="0" smtClean="0"/>
          </a:p>
          <a:p>
            <a:pPr marL="514350" indent="-514350">
              <a:buFont typeface="+mj-lt"/>
              <a:buAutoNum type="arabicPeriod"/>
            </a:pPr>
            <a:r>
              <a:rPr lang="de-AT" sz="2900" dirty="0" err="1" smtClean="0"/>
              <a:t>How</a:t>
            </a:r>
            <a:r>
              <a:rPr lang="de-AT" sz="2900" dirty="0" smtClean="0"/>
              <a:t> </a:t>
            </a:r>
            <a:r>
              <a:rPr lang="de-AT" sz="2900" dirty="0" err="1" smtClean="0"/>
              <a:t>can</a:t>
            </a:r>
            <a:r>
              <a:rPr lang="de-AT" sz="2900" dirty="0" smtClean="0"/>
              <a:t> I </a:t>
            </a:r>
            <a:r>
              <a:rPr lang="de-AT" sz="2900" dirty="0" err="1" smtClean="0"/>
              <a:t>prevent</a:t>
            </a:r>
            <a:r>
              <a:rPr lang="de-AT" sz="2900" dirty="0" smtClean="0"/>
              <a:t> </a:t>
            </a:r>
            <a:r>
              <a:rPr lang="de-AT" sz="2900" dirty="0" err="1" smtClean="0"/>
              <a:t>plagiarism</a:t>
            </a:r>
            <a:r>
              <a:rPr lang="de-AT" sz="2900" dirty="0" smtClean="0"/>
              <a:t>? – </a:t>
            </a:r>
            <a:r>
              <a:rPr lang="de-AT" sz="2900" dirty="0" err="1" smtClean="0"/>
              <a:t>synthesising</a:t>
            </a:r>
            <a:r>
              <a:rPr lang="de-AT" sz="29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2900" dirty="0" err="1" smtClean="0"/>
              <a:t>How</a:t>
            </a:r>
            <a:r>
              <a:rPr lang="de-AT" sz="2900" dirty="0" smtClean="0"/>
              <a:t> </a:t>
            </a:r>
            <a:r>
              <a:rPr lang="de-AT" sz="2900" dirty="0" err="1" smtClean="0"/>
              <a:t>can</a:t>
            </a:r>
            <a:r>
              <a:rPr lang="de-AT" sz="2900" dirty="0" smtClean="0"/>
              <a:t> I check </a:t>
            </a:r>
            <a:r>
              <a:rPr lang="de-AT" sz="2900" dirty="0" err="1" smtClean="0"/>
              <a:t>for</a:t>
            </a:r>
            <a:r>
              <a:rPr lang="de-AT" sz="2900" dirty="0" smtClean="0"/>
              <a:t> </a:t>
            </a:r>
            <a:r>
              <a:rPr lang="de-AT" sz="2900" dirty="0" err="1" smtClean="0"/>
              <a:t>plagiarism</a:t>
            </a:r>
            <a:r>
              <a:rPr lang="de-AT" sz="2900" dirty="0" smtClean="0"/>
              <a:t>? – </a:t>
            </a:r>
            <a:r>
              <a:rPr lang="de-AT" sz="2900" dirty="0" err="1" smtClean="0"/>
              <a:t>turnitin</a:t>
            </a:r>
            <a:r>
              <a:rPr lang="de-AT" sz="2900" dirty="0" smtClean="0"/>
              <a:t> </a:t>
            </a:r>
            <a:r>
              <a:rPr lang="de-AT" sz="2900" dirty="0" err="1" smtClean="0"/>
              <a:t>practice</a:t>
            </a:r>
            <a:r>
              <a:rPr lang="de-AT" sz="29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2900" dirty="0" err="1" smtClean="0"/>
              <a:t>Integrity</a:t>
            </a:r>
            <a:r>
              <a:rPr lang="de-AT" sz="2900" dirty="0" smtClean="0"/>
              <a:t> </a:t>
            </a:r>
            <a:r>
              <a:rPr lang="de-AT" sz="2900" dirty="0" err="1" smtClean="0"/>
              <a:t>code</a:t>
            </a:r>
            <a:endParaRPr lang="de-AT" sz="2900" dirty="0" smtClean="0"/>
          </a:p>
          <a:p>
            <a:pPr marL="514350" indent="-514350">
              <a:buFont typeface="+mj-lt"/>
              <a:buAutoNum type="arabicPeriod"/>
            </a:pPr>
            <a:r>
              <a:rPr lang="de-AT" sz="2900" dirty="0" err="1" smtClean="0"/>
              <a:t>What</a:t>
            </a:r>
            <a:r>
              <a:rPr lang="de-AT" sz="2900" dirty="0" smtClean="0"/>
              <a:t> do I </a:t>
            </a:r>
            <a:r>
              <a:rPr lang="de-AT" sz="2900" dirty="0" err="1" smtClean="0"/>
              <a:t>know</a:t>
            </a:r>
            <a:r>
              <a:rPr lang="de-AT" sz="2900" dirty="0" smtClean="0"/>
              <a:t> </a:t>
            </a:r>
            <a:r>
              <a:rPr lang="de-AT" sz="2900" dirty="0" err="1" smtClean="0"/>
              <a:t>now</a:t>
            </a:r>
            <a:r>
              <a:rPr lang="de-AT" sz="2900" dirty="0" smtClean="0"/>
              <a:t>? – </a:t>
            </a:r>
            <a:r>
              <a:rPr lang="de-AT" sz="2900" dirty="0" err="1" smtClean="0"/>
              <a:t>summary</a:t>
            </a:r>
            <a:r>
              <a:rPr lang="de-AT" sz="2900" dirty="0" smtClean="0"/>
              <a:t> </a:t>
            </a:r>
            <a:r>
              <a:rPr lang="de-AT" sz="2900" dirty="0" err="1" smtClean="0"/>
              <a:t>sheet</a:t>
            </a:r>
            <a:endParaRPr lang="de-AT" sz="2900" dirty="0" smtClean="0"/>
          </a:p>
          <a:p>
            <a:pPr marL="514350" indent="-514350">
              <a:buFont typeface="+mj-lt"/>
              <a:buAutoNum type="arabicPeriod"/>
            </a:pPr>
            <a:r>
              <a:rPr lang="de-AT" sz="2900" dirty="0" smtClean="0"/>
              <a:t>Evaluation</a:t>
            </a:r>
            <a:endParaRPr lang="de-AT" sz="29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60648"/>
            <a:ext cx="318826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215008" y="6309320"/>
            <a:ext cx="892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smtClean="0">
                <a:solidFill>
                  <a:schemeClr val="tx2"/>
                </a:solidFill>
              </a:rPr>
              <a:t>Source:</a:t>
            </a:r>
            <a:r>
              <a:rPr lang="de-AT" sz="1200" dirty="0" smtClean="0">
                <a:solidFill>
                  <a:schemeClr val="tx2"/>
                </a:solidFill>
              </a:rPr>
              <a:t> https://www.ucl.ac.uk/transforming-ucl/transitional-projects/managing-our-transition-and-activities-at-UCL/pavilion-front-quad</a:t>
            </a:r>
            <a:endParaRPr lang="de-AT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03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2795815" cy="2088232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6344" y="1412776"/>
            <a:ext cx="437211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What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Plagiarism</a:t>
            </a:r>
            <a:r>
              <a:rPr lang="de-AT" dirty="0" smtClean="0"/>
              <a:t>?</a:t>
            </a:r>
            <a:endParaRPr lang="de-AT" dirty="0"/>
          </a:p>
        </p:txBody>
      </p:sp>
      <p:pic>
        <p:nvPicPr>
          <p:cNvPr id="9" name="Grafik 8" descr="IMG_03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645025"/>
            <a:ext cx="3759889" cy="2808312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Case A</a:t>
            </a:r>
            <a:endParaRPr lang="de-AT" dirty="0"/>
          </a:p>
        </p:txBody>
      </p:sp>
      <p:pic>
        <p:nvPicPr>
          <p:cNvPr id="3" name="Grafik 2" descr="Example A 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680" y="1412776"/>
            <a:ext cx="8904816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Case B</a:t>
            </a:r>
            <a:endParaRPr lang="de-AT" dirty="0"/>
          </a:p>
        </p:txBody>
      </p:sp>
      <p:pic>
        <p:nvPicPr>
          <p:cNvPr id="4" name="Grafik 3" descr="Example B 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21692"/>
            <a:ext cx="8892480" cy="4527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Case </a:t>
            </a:r>
            <a:r>
              <a:rPr lang="de-AT" smtClean="0"/>
              <a:t>C</a:t>
            </a:r>
            <a:endParaRPr lang="de-AT" dirty="0"/>
          </a:p>
        </p:txBody>
      </p:sp>
      <p:pic>
        <p:nvPicPr>
          <p:cNvPr id="5" name="Grafik 4" descr="Example B 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12776"/>
            <a:ext cx="8932848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Case D</a:t>
            </a:r>
            <a:endParaRPr lang="de-A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58674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085184"/>
            <a:ext cx="4502671" cy="160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How</a:t>
            </a:r>
            <a:r>
              <a:rPr lang="de-AT" dirty="0" smtClean="0"/>
              <a:t> </a:t>
            </a:r>
            <a:r>
              <a:rPr lang="de-AT" dirty="0" err="1" smtClean="0"/>
              <a:t>can</a:t>
            </a:r>
            <a:r>
              <a:rPr lang="de-AT" dirty="0" smtClean="0"/>
              <a:t> I </a:t>
            </a:r>
            <a:r>
              <a:rPr lang="de-AT" dirty="0" err="1" smtClean="0"/>
              <a:t>prevent</a:t>
            </a:r>
            <a:r>
              <a:rPr lang="de-AT" dirty="0" smtClean="0"/>
              <a:t> </a:t>
            </a:r>
            <a:r>
              <a:rPr lang="de-AT" dirty="0" err="1" smtClean="0"/>
              <a:t>Plagiarism</a:t>
            </a:r>
            <a:r>
              <a:rPr lang="de-AT" dirty="0" smtClean="0"/>
              <a:t>?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395536" y="1412776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AT" b="1" dirty="0" smtClean="0">
                <a:solidFill>
                  <a:schemeClr val="accent1"/>
                </a:solidFill>
              </a:rPr>
              <a:t>Jeremy Bentham</a:t>
            </a:r>
          </a:p>
          <a:p>
            <a:endParaRPr lang="de-AT" dirty="0">
              <a:solidFill>
                <a:schemeClr val="accent1"/>
              </a:solidFill>
            </a:endParaRPr>
          </a:p>
          <a:p>
            <a:pPr algn="just"/>
            <a:r>
              <a:rPr lang="en-US" dirty="0">
                <a:solidFill>
                  <a:schemeClr val="accent1"/>
                </a:solidFill>
              </a:rPr>
              <a:t>Jeremy Bentham was a philosopher and jurist whose doctrine of Utilitarianism has inspired many great thinkers. When he died in 1832 he left his body to be publicly dissected by his friend, Dr Thomas </a:t>
            </a:r>
            <a:r>
              <a:rPr lang="en-US" dirty="0" err="1">
                <a:solidFill>
                  <a:schemeClr val="accent1"/>
                </a:solidFill>
              </a:rPr>
              <a:t>Southwood</a:t>
            </a:r>
            <a:r>
              <a:rPr lang="en-US" dirty="0">
                <a:solidFill>
                  <a:schemeClr val="accent1"/>
                </a:solidFill>
              </a:rPr>
              <a:t> Smith, and asked that it be preserved as an ‘auto-icon’. </a:t>
            </a:r>
            <a:endParaRPr lang="de-AT" dirty="0">
              <a:solidFill>
                <a:schemeClr val="accent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3528" y="6093296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err="1" smtClean="0">
                <a:solidFill>
                  <a:schemeClr val="tx2"/>
                </a:solidFill>
              </a:rPr>
              <a:t>Sources</a:t>
            </a:r>
            <a:r>
              <a:rPr lang="de-AT" sz="1200" b="1" dirty="0" smtClean="0">
                <a:solidFill>
                  <a:schemeClr val="tx2"/>
                </a:solidFill>
              </a:rPr>
              <a:t>:	</a:t>
            </a:r>
            <a:r>
              <a:rPr lang="de-AT" sz="1200" dirty="0" smtClean="0">
                <a:solidFill>
                  <a:schemeClr val="tx2"/>
                </a:solidFill>
              </a:rPr>
              <a:t>https://www.ucl.ac.uk/museums/jeremy-bentham</a:t>
            </a:r>
          </a:p>
          <a:p>
            <a:r>
              <a:rPr lang="de-AT" sz="1200" dirty="0" smtClean="0">
                <a:solidFill>
                  <a:schemeClr val="tx2"/>
                </a:solidFill>
              </a:rPr>
              <a:t>	http://pimediaonline.co.uk/wp-content/uploads/2015/09/JB_CollegeCouncil_0164_c6ac1.jpg</a:t>
            </a:r>
            <a:endParaRPr lang="de-AT" sz="1200" dirty="0">
              <a:solidFill>
                <a:schemeClr val="tx2"/>
              </a:solidFill>
            </a:endParaRPr>
          </a:p>
        </p:txBody>
      </p:sp>
      <p:pic>
        <p:nvPicPr>
          <p:cNvPr id="7170" name="Picture 2" descr="http://pimediaonline.co.uk/wp-content/uploads/2015/09/JB_CollegeCouncil_0164_c6a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068960"/>
            <a:ext cx="3993323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How</a:t>
            </a:r>
            <a:r>
              <a:rPr lang="de-AT" dirty="0" smtClean="0"/>
              <a:t> </a:t>
            </a:r>
            <a:r>
              <a:rPr lang="de-AT" dirty="0" err="1" smtClean="0"/>
              <a:t>can</a:t>
            </a:r>
            <a:r>
              <a:rPr lang="de-AT" dirty="0" smtClean="0"/>
              <a:t> I Check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plagiarism</a:t>
            </a:r>
            <a:r>
              <a:rPr lang="de-AT" dirty="0" smtClean="0"/>
              <a:t>?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323528" y="6309320"/>
            <a:ext cx="6336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smtClean="0">
                <a:solidFill>
                  <a:schemeClr val="tx2"/>
                </a:solidFill>
              </a:rPr>
              <a:t>Source:</a:t>
            </a:r>
            <a:r>
              <a:rPr lang="de-AT" sz="1200" dirty="0" smtClean="0">
                <a:solidFill>
                  <a:schemeClr val="tx2"/>
                </a:solidFill>
              </a:rPr>
              <a:t> https://moodle.ucl.ac.uk/my/</a:t>
            </a:r>
            <a:endParaRPr lang="de-AT" sz="1200" dirty="0">
              <a:solidFill>
                <a:schemeClr val="tx2"/>
              </a:solidFill>
            </a:endParaRPr>
          </a:p>
        </p:txBody>
      </p:sp>
      <p:pic>
        <p:nvPicPr>
          <p:cNvPr id="9" name="Picture 1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5724525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is">
  <a:themeElements>
    <a:clrScheme name="Benutzerdefiniert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4617B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ti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i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171</Words>
  <PresentationFormat>On-screen Show (4:3)</PresentationFormat>
  <Paragraphs>38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Franklin Gothic Book</vt:lpstr>
      <vt:lpstr>Franklin Gothic Medium</vt:lpstr>
      <vt:lpstr>Wingdings 2</vt:lpstr>
      <vt:lpstr>Metis</vt:lpstr>
      <vt:lpstr>PowerPoint Presentation</vt:lpstr>
      <vt:lpstr>Session Outline</vt:lpstr>
      <vt:lpstr>What is Plagiarism?</vt:lpstr>
      <vt:lpstr>Case A</vt:lpstr>
      <vt:lpstr>Case B</vt:lpstr>
      <vt:lpstr>Case C</vt:lpstr>
      <vt:lpstr>Case D</vt:lpstr>
      <vt:lpstr>How can I prevent Plagiarism?</vt:lpstr>
      <vt:lpstr>How can I Check for plagiarism?</vt:lpstr>
      <vt:lpstr>Integrity Code</vt:lpstr>
      <vt:lpstr>What do I know now?</vt:lpstr>
      <vt:lpstr>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2016-04-16T06:12:16Z</dcterms:created>
  <dcterms:modified xsi:type="dcterms:W3CDTF">2019-06-10T15:13:41Z</dcterms:modified>
</cp:coreProperties>
</file>