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279" r:id="rId6"/>
    <p:sldId id="258" r:id="rId7"/>
    <p:sldId id="259" r:id="rId8"/>
    <p:sldId id="271" r:id="rId9"/>
    <p:sldId id="272" r:id="rId10"/>
    <p:sldId id="261" r:id="rId11"/>
    <p:sldId id="273" r:id="rId12"/>
    <p:sldId id="274" r:id="rId13"/>
    <p:sldId id="262" r:id="rId14"/>
    <p:sldId id="275" r:id="rId15"/>
    <p:sldId id="276" r:id="rId16"/>
    <p:sldId id="266" r:id="rId17"/>
    <p:sldId id="267" r:id="rId18"/>
    <p:sldId id="265" r:id="rId19"/>
    <p:sldId id="278" r:id="rId20"/>
    <p:sldId id="263" r:id="rId21"/>
    <p:sldId id="264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697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efinition.org" TargetMode="External"/><Relationship Id="rId4" Type="http://schemas.openxmlformats.org/officeDocument/2006/relationships/hyperlink" Target="http://opendatahandbook.org" TargetMode="External"/><Relationship Id="rId5" Type="http://schemas.openxmlformats.org/officeDocument/2006/relationships/hyperlink" Target="http://education.okfn.org/handbook/" TargetMode="External"/><Relationship Id="rId6" Type="http://schemas.openxmlformats.org/officeDocument/2006/relationships/hyperlink" Target="https://education.okfn.org/files/2015/11/Book-Open-Data-as-Open-Educational-Resources1.pdf" TargetMode="External"/><Relationship Id="rId7" Type="http://schemas.openxmlformats.org/officeDocument/2006/relationships/hyperlink" Target="http://www.openpraxis.org/index.php/OpenPraxis/article/view/233" TargetMode="External"/><Relationship Id="rId8" Type="http://schemas.openxmlformats.org/officeDocument/2006/relationships/hyperlink" Target="http://figshare.com" TargetMode="External"/><Relationship Id="rId9" Type="http://schemas.openxmlformats.org/officeDocument/2006/relationships/hyperlink" Target="http://education.okfn.org/the-21st-centurys-raw-material-using-open-data-as-open-educational-resources/" TargetMode="External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opendatahandbook.org/guide/en/what-is-open-dat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definition.org/okd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opendatainstitute.org" TargetMode="External"/><Relationship Id="rId12" Type="http://schemas.openxmlformats.org/officeDocument/2006/relationships/hyperlink" Target="http://www.monithon.it/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ata.worldbank.org" TargetMode="External"/><Relationship Id="rId4" Type="http://schemas.openxmlformats.org/officeDocument/2006/relationships/hyperlink" Target="https://open-data.europa.eu/en/data/" TargetMode="External"/><Relationship Id="rId5" Type="http://schemas.openxmlformats.org/officeDocument/2006/relationships/hyperlink" Target="http://data.gov.uk" TargetMode="External"/><Relationship Id="rId6" Type="http://schemas.openxmlformats.org/officeDocument/2006/relationships/hyperlink" Target="https://www.govdata.de" TargetMode="External"/><Relationship Id="rId7" Type="http://schemas.openxmlformats.org/officeDocument/2006/relationships/hyperlink" Target="http://www.data.gov" TargetMode="External"/><Relationship Id="rId8" Type="http://schemas.openxmlformats.org/officeDocument/2006/relationships/hyperlink" Target="http://sardiniaopendata.org" TargetMode="External"/><Relationship Id="rId9" Type="http://schemas.openxmlformats.org/officeDocument/2006/relationships/hyperlink" Target="http://data.london.gov.uk" TargetMode="External"/><Relationship Id="rId10" Type="http://schemas.openxmlformats.org/officeDocument/2006/relationships/hyperlink" Target="http://opendata.bcn.cat/opendata/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35" y="215900"/>
            <a:ext cx="6493934" cy="6452306"/>
          </a:xfrm>
          <a:prstGeom prst="rect">
            <a:avLst/>
          </a:prstGeom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1490133"/>
            <a:ext cx="7772400" cy="3132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Developing global citizens: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</a:t>
            </a:r>
            <a:br>
              <a:rPr lang="en-US" sz="5400" b="1" i="0" u="none" strike="noStrike" cap="none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</a:br>
            <a:r>
              <a:rPr lang="en-US" sz="5400" b="1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Open </a:t>
            </a:r>
            <a:r>
              <a:rPr lang="en-US" sz="5400" b="1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Data as Open Educational Resources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321435" y="5317067"/>
            <a:ext cx="7136765" cy="1100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Dr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Javiera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Atenas</a:t>
            </a: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Latin American Initiative for Open Data</a:t>
            </a:r>
            <a:endParaRPr lang="en-US" sz="2000" b="1" dirty="0" smtClean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Open </a:t>
            </a:r>
            <a:r>
              <a:rPr lang="en-US" sz="2000" b="1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Education Working Group</a:t>
            </a: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2000" b="1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How can </a:t>
            </a:r>
            <a:r>
              <a:rPr lang="en-US" sz="44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OD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be used in HE?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Collaborating with researchers in real research projects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Collaborating with students from other disciplines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Creating scenario-based learning activities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Collaborating with their local communities working on real problems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How can </a:t>
            </a:r>
            <a:r>
              <a:rPr lang="en-US" sz="44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OD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be used in HE?</a:t>
            </a:r>
          </a:p>
        </p:txBody>
      </p:sp>
      <p:pic>
        <p:nvPicPr>
          <p:cNvPr id="3" name="Picture 2" descr="Screen Shot 2017-03-06 at 14.54.0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3" y="1282171"/>
            <a:ext cx="6108700" cy="52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22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How can </a:t>
            </a:r>
            <a:r>
              <a:rPr lang="en-US" sz="44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OD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be used in HE?</a:t>
            </a:r>
          </a:p>
        </p:txBody>
      </p:sp>
      <p:pic>
        <p:nvPicPr>
          <p:cNvPr id="2" name="Picture 1" descr="Screen Shot 2017-03-06 at 14.56.5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1"/>
            <a:ext cx="9144000" cy="44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329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Open Data </a:t>
            </a:r>
            <a:r>
              <a:rPr lang="en-US" sz="440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for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Skills Development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critical skills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analytical skills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research skills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data literacy skills 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teamwork skills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ndara"/>
                <a:ea typeface="Calibri"/>
                <a:cs typeface="Candara"/>
                <a:sym typeface="Calibri"/>
              </a:rPr>
              <a:t>Development of citizenship skills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The value of Data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  <p:pic>
        <p:nvPicPr>
          <p:cNvPr id="3" name="Picture 2" descr="datajournalism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3385"/>
            <a:ext cx="7450667" cy="55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2355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American Typewriter"/>
                <a:ea typeface="Calibri"/>
                <a:cs typeface="American Typewriter"/>
                <a:sym typeface="Calibri"/>
              </a:rPr>
              <a:t>Data Literacies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838" y="197245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atajournalism_5cs6comm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1279416"/>
            <a:ext cx="6908799" cy="53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4400" dirty="0" smtClean="0">
                <a:latin typeface="American Typewriter"/>
                <a:ea typeface="Calibri"/>
                <a:cs typeface="American Typewriter"/>
                <a:sym typeface="Calibri"/>
              </a:rPr>
              <a:t>Data Literacies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852"/>
          <a:stretch/>
        </p:blipFill>
        <p:spPr>
          <a:xfrm>
            <a:off x="1047414" y="1417637"/>
            <a:ext cx="6937963" cy="530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merican Typewriter"/>
                <a:ea typeface="Calibri"/>
                <a:cs typeface="American Typewriter"/>
                <a:sym typeface="Calibri"/>
              </a:rPr>
              <a:t>Data Literacies</a:t>
            </a:r>
            <a:endParaRPr lang="en-US" sz="11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838" y="197245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6214" b="2050"/>
          <a:stretch/>
        </p:blipFill>
        <p:spPr>
          <a:xfrm>
            <a:off x="1092246" y="1246479"/>
            <a:ext cx="6703967" cy="5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Open Data </a:t>
            </a:r>
            <a:r>
              <a:rPr lang="en-US" sz="4400" dirty="0" smtClean="0">
                <a:latin typeface="American Typewriter"/>
                <a:cs typeface="American Typewriter"/>
              </a:rPr>
              <a:t>and citizenship</a:t>
            </a:r>
            <a:endParaRPr lang="en-US" sz="4400" dirty="0"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7" y="1417637"/>
            <a:ext cx="7700449" cy="487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6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Data Storytelling</a:t>
            </a:r>
            <a:endParaRPr lang="en-US" sz="4400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Data_driven_journalism_proces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299104"/>
            <a:ext cx="7247466" cy="5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293" y="1445567"/>
            <a:ext cx="8229600" cy="3872558"/>
          </a:xfrm>
        </p:spPr>
        <p:txBody>
          <a:bodyPr/>
          <a:lstStyle/>
          <a:p>
            <a:r>
              <a:rPr lang="en-GB" dirty="0">
                <a:latin typeface="Candara"/>
                <a:cs typeface="Candara"/>
              </a:rPr>
              <a:t> </a:t>
            </a:r>
            <a:br>
              <a:rPr lang="en-GB" dirty="0">
                <a:latin typeface="Candara"/>
                <a:cs typeface="Candara"/>
              </a:rPr>
            </a:br>
            <a:r>
              <a:rPr lang="en-GB" sz="3200" i="1" dirty="0">
                <a:latin typeface="American Typewriter"/>
                <a:cs typeface="American Typewriter"/>
              </a:rPr>
              <a:t>All citizens should have equal opportunities and multiple channels to access information, be consulted and participate. Every reasonable effort should be made to engage with as wide a variety of people as possible </a:t>
            </a:r>
            <a:r>
              <a:rPr lang="en-GB" sz="3200" dirty="0">
                <a:latin typeface="American Typewriter"/>
                <a:cs typeface="American Typewriter"/>
              </a:rPr>
              <a:t/>
            </a:r>
            <a:br>
              <a:rPr lang="en-GB" sz="3200" dirty="0">
                <a:latin typeface="American Typewriter"/>
                <a:cs typeface="American Typewriter"/>
              </a:rPr>
            </a:br>
            <a:r>
              <a:rPr lang="en-GB" sz="3200" dirty="0">
                <a:latin typeface="American Typewriter"/>
                <a:cs typeface="American Typewriter"/>
              </a:rPr>
              <a:t>(OECD, 2009, p.17)</a:t>
            </a:r>
            <a:r>
              <a:rPr lang="en-GB" sz="3200" i="1" dirty="0">
                <a:latin typeface="American Typewriter"/>
                <a:cs typeface="American Typewriter"/>
              </a:rPr>
              <a:t>.</a:t>
            </a:r>
            <a:r>
              <a:rPr lang="en-GB" dirty="0">
                <a:latin typeface="American Typewriter"/>
                <a:cs typeface="American Typewriter"/>
              </a:rPr>
              <a:t/>
            </a:r>
            <a:br>
              <a:rPr lang="en-GB" dirty="0">
                <a:latin typeface="American Typewriter"/>
                <a:cs typeface="American Typewriter"/>
              </a:rPr>
            </a:b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9410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Open Data </a:t>
            </a:r>
            <a:r>
              <a:rPr lang="en-US" sz="44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in T&amp;L activities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2800" dirty="0" smtClean="0">
                <a:latin typeface="American Typewriter"/>
                <a:cs typeface="American Typewriter"/>
              </a:rPr>
              <a:t>Identify </a:t>
            </a:r>
            <a:r>
              <a:rPr lang="en-GB" sz="2800" dirty="0">
                <a:latin typeface="American Typewriter"/>
                <a:cs typeface="American Typewriter"/>
              </a:rPr>
              <a:t>and describe the learning outcomes for the intended activities;</a:t>
            </a:r>
          </a:p>
          <a:p>
            <a:pPr lvl="0"/>
            <a:r>
              <a:rPr lang="en-GB" sz="2800" dirty="0">
                <a:latin typeface="American Typewriter"/>
                <a:cs typeface="American Typewriter"/>
              </a:rPr>
              <a:t>Identify the portals which will source the data;</a:t>
            </a:r>
          </a:p>
          <a:p>
            <a:pPr lvl="0"/>
            <a:r>
              <a:rPr lang="en-GB" sz="2800" dirty="0">
                <a:latin typeface="American Typewriter"/>
                <a:cs typeface="American Typewriter"/>
              </a:rPr>
              <a:t>Clearly identify and describe the challenges students might face;</a:t>
            </a:r>
          </a:p>
          <a:p>
            <a:pPr lvl="0"/>
            <a:r>
              <a:rPr lang="en-GB" sz="2800" dirty="0">
                <a:latin typeface="American Typewriter"/>
                <a:cs typeface="American Typewriter"/>
              </a:rPr>
              <a:t>Provide training materials for the software students will need to analyse the data;</a:t>
            </a:r>
          </a:p>
          <a:p>
            <a:pPr lvl="0"/>
            <a:r>
              <a:rPr lang="en-GB" sz="2800" dirty="0">
                <a:latin typeface="American Typewriter"/>
                <a:cs typeface="American Typewriter"/>
              </a:rPr>
              <a:t>Support students in communicating their findings to local or wider communities.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>
                <a:latin typeface="American Typewriter"/>
                <a:cs typeface="American Typewriter"/>
              </a:rPr>
              <a:t>To learn more about OD and </a:t>
            </a:r>
            <a:r>
              <a:rPr lang="en-US" sz="4000" dirty="0" smtClean="0">
                <a:latin typeface="American Typewriter"/>
                <a:cs typeface="American Typewriter"/>
              </a:rPr>
              <a:t/>
            </a:r>
            <a:br>
              <a:rPr lang="en-US" sz="4000" dirty="0" smtClean="0">
                <a:latin typeface="American Typewriter"/>
                <a:cs typeface="American Typewriter"/>
              </a:rPr>
            </a:br>
            <a:r>
              <a:rPr lang="en-US" sz="4000" dirty="0" smtClean="0">
                <a:latin typeface="American Typewriter"/>
                <a:cs typeface="American Typewriter"/>
              </a:rPr>
              <a:t>Open </a:t>
            </a:r>
            <a:r>
              <a:rPr lang="en-US" sz="4000" dirty="0">
                <a:latin typeface="American Typewriter"/>
                <a:cs typeface="American Typewriter"/>
              </a:rPr>
              <a:t>Education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844401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Definition </a:t>
            </a:r>
            <a:r>
              <a:rPr lang="en-US" sz="2000" u="sng" dirty="0">
                <a:solidFill>
                  <a:schemeClr val="hlink"/>
                </a:solidFill>
                <a:latin typeface="American Typewriter"/>
                <a:cs typeface="American Typewriter"/>
                <a:hlinkClick r:id="rId3"/>
              </a:rPr>
              <a:t>http://opendefinition.org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Data Handbook </a:t>
            </a:r>
            <a:r>
              <a:rPr lang="en-US" sz="2000" u="sng" dirty="0">
                <a:solidFill>
                  <a:schemeClr val="hlink"/>
                </a:solidFill>
                <a:latin typeface="American Typewriter"/>
                <a:cs typeface="American Typewriter"/>
                <a:hlinkClick r:id="rId4"/>
              </a:rPr>
              <a:t>http://opendatahandbook.org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Education Handbook </a:t>
            </a:r>
            <a:r>
              <a:rPr lang="en-US" sz="2000" u="sng" dirty="0">
                <a:solidFill>
                  <a:schemeClr val="hlink"/>
                </a:solidFill>
                <a:latin typeface="American Typewriter"/>
                <a:cs typeface="American Typewriter"/>
                <a:hlinkClick r:id="rId5"/>
              </a:rPr>
              <a:t>http://education.okfn.org/handbook</a:t>
            </a:r>
            <a:r>
              <a:rPr lang="en-US" sz="2000" u="sng" dirty="0" smtClean="0">
                <a:solidFill>
                  <a:schemeClr val="hlink"/>
                </a:solidFill>
                <a:latin typeface="American Typewriter"/>
                <a:cs typeface="American Typewriter"/>
                <a:hlinkClick r:id="rId5"/>
              </a:rPr>
              <a:t>/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Data as Open Educational Resources </a:t>
            </a:r>
            <a:r>
              <a:rPr lang="en-US" sz="2000" dirty="0">
                <a:latin typeface="American Typewriter"/>
                <a:cs typeface="American Typewriter"/>
                <a:hlinkClick r:id="rId6"/>
              </a:rPr>
              <a:t>https://education.okfn.org/files/2015/11/Book-Open-Data-as-Open-Educational-Resources1.</a:t>
            </a:r>
            <a:r>
              <a:rPr lang="en-US" sz="2000" dirty="0" smtClean="0">
                <a:latin typeface="American Typewriter"/>
                <a:cs typeface="American Typewriter"/>
                <a:hlinkClick r:id="rId6"/>
              </a:rPr>
              <a:t>pdf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endParaRPr lang="en-US" sz="2000" dirty="0">
              <a:latin typeface="American Typewriter"/>
              <a:cs typeface="American Typewriter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Data as Open Educational Resources: Towards Transversal Skills and Global Citizenship </a:t>
            </a:r>
            <a:r>
              <a:rPr lang="en-US" sz="2000" dirty="0">
                <a:latin typeface="American Typewriter"/>
                <a:cs typeface="American Typewriter"/>
                <a:hlinkClick r:id="rId7"/>
              </a:rPr>
              <a:t>http://www.openpraxis.org/index.php/OpenPraxis/article/view/</a:t>
            </a:r>
            <a:r>
              <a:rPr lang="en-US" sz="2000" dirty="0" smtClean="0">
                <a:latin typeface="American Typewriter"/>
                <a:cs typeface="American Typewriter"/>
                <a:hlinkClick r:id="rId7"/>
              </a:rPr>
              <a:t>233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endParaRPr lang="en-US" sz="2000" u="sng" dirty="0">
              <a:solidFill>
                <a:schemeClr val="hlink"/>
              </a:solidFill>
              <a:latin typeface="American Typewriter"/>
              <a:cs typeface="American Typewriter"/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American Typewriter"/>
                <a:cs typeface="American Typewriter"/>
              </a:rPr>
              <a:t>Figshare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u="sng" dirty="0">
                <a:solidFill>
                  <a:schemeClr val="hlink"/>
                </a:solidFill>
                <a:latin typeface="American Typewriter"/>
                <a:cs typeface="American Typewriter"/>
                <a:hlinkClick r:id="rId8"/>
              </a:rPr>
              <a:t>http://figshare.com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merican Typewriter"/>
                <a:cs typeface="American Typewriter"/>
              </a:rPr>
              <a:t>Open Data as OER </a:t>
            </a:r>
            <a:r>
              <a:rPr lang="en-US" sz="2000" dirty="0">
                <a:latin typeface="American Typewriter"/>
                <a:cs typeface="American Typewriter"/>
                <a:hlinkClick r:id="rId9"/>
              </a:rPr>
              <a:t>http://education.okfn.org/the-21st-centurys-raw-material-using-open-data-as-open-educational-resources</a:t>
            </a:r>
            <a:r>
              <a:rPr lang="en-US" sz="2000" dirty="0" smtClean="0">
                <a:latin typeface="American Typewriter"/>
                <a:cs typeface="American Typewriter"/>
                <a:hlinkClick r:id="rId9"/>
              </a:rPr>
              <a:t>/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pic>
        <p:nvPicPr>
          <p:cNvPr id="2" name="Picture 1" descr="CC-by-nc-s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3" y="6279877"/>
            <a:ext cx="1415344" cy="4953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781" y="1242919"/>
            <a:ext cx="8229600" cy="4519706"/>
          </a:xfrm>
        </p:spPr>
        <p:txBody>
          <a:bodyPr/>
          <a:lstStyle/>
          <a:p>
            <a:r>
              <a:rPr lang="en-US" sz="3600" i="1" dirty="0">
                <a:latin typeface="American Typewriter"/>
                <a:cs typeface="American Typewriter"/>
              </a:rPr>
              <a:t>Open data is data that can be freely used, re-used and redistributed by anyone - subject only, at most, to the requirement to attribute and </a:t>
            </a:r>
            <a:r>
              <a:rPr lang="en-US" sz="3600" i="1" dirty="0" err="1">
                <a:latin typeface="American Typewriter"/>
                <a:cs typeface="American Typewriter"/>
              </a:rPr>
              <a:t>sharealike</a:t>
            </a:r>
            <a:r>
              <a:rPr lang="en-US" sz="3600" i="1" dirty="0">
                <a:latin typeface="American Typewriter"/>
                <a:cs typeface="American Typewriter"/>
              </a:rPr>
              <a:t>.</a:t>
            </a:r>
            <a:r>
              <a:rPr lang="en-US" sz="3600" dirty="0">
                <a:latin typeface="American Typewriter"/>
                <a:cs typeface="American Typewriter"/>
              </a:rPr>
              <a:t/>
            </a:r>
            <a:br>
              <a:rPr lang="en-US" sz="3600" dirty="0">
                <a:latin typeface="American Typewriter"/>
                <a:cs typeface="American Typewriter"/>
              </a:rPr>
            </a:br>
            <a:r>
              <a:rPr lang="en-US" sz="3600" dirty="0">
                <a:latin typeface="American Typewriter"/>
                <a:cs typeface="American Typewriter"/>
                <a:hlinkClick r:id="rId2"/>
              </a:rPr>
              <a:t>http://opendatahandbook.org/guide/en/what-is-open-data</a:t>
            </a:r>
            <a:r>
              <a:rPr lang="en-US" sz="3600" dirty="0" smtClean="0">
                <a:latin typeface="American Typewriter"/>
                <a:cs typeface="American Typewriter"/>
                <a:hlinkClick r:id="rId2"/>
              </a:rPr>
              <a:t>/</a:t>
            </a:r>
            <a:r>
              <a:rPr lang="en-US" sz="3600" dirty="0" smtClean="0">
                <a:latin typeface="American Typewriter"/>
                <a:cs typeface="American Typewriter"/>
              </a:rPr>
              <a:t> 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28831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Open Data </a:t>
            </a:r>
            <a:r>
              <a:rPr lang="en-US" sz="4400" dirty="0">
                <a:latin typeface="American Typewriter"/>
                <a:cs typeface="American Typewriter"/>
                <a:hlinkClick r:id="rId2"/>
              </a:rPr>
              <a:t>Open Definition </a:t>
            </a:r>
            <a:endParaRPr lang="en-US" sz="4400" dirty="0">
              <a:latin typeface="American Typewriter"/>
              <a:cs typeface="American Typewrit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262626"/>
                </a:solidFill>
                <a:latin typeface="American Typewriter"/>
                <a:cs typeface="American Typewriter"/>
              </a:rPr>
              <a:t>Availability and Access: the data must be available as a whole and at no more than a reasonable reproduction </a:t>
            </a:r>
            <a:r>
              <a:rPr lang="en-US" sz="2600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cost</a:t>
            </a:r>
            <a:endParaRPr lang="en-US" sz="2600" dirty="0">
              <a:solidFill>
                <a:srgbClr val="262626"/>
              </a:solidFill>
              <a:latin typeface="American Typewriter"/>
              <a:cs typeface="American Typewriter"/>
            </a:endParaRPr>
          </a:p>
          <a:p>
            <a:r>
              <a:rPr lang="en-US" sz="2600" dirty="0">
                <a:solidFill>
                  <a:srgbClr val="262626"/>
                </a:solidFill>
                <a:latin typeface="American Typewriter"/>
                <a:cs typeface="American Typewriter"/>
              </a:rPr>
              <a:t>Re-use and Redistribution: the data must be provided under terms that permit re-use and redistribution including the intermixing with other datasets.</a:t>
            </a:r>
          </a:p>
          <a:p>
            <a:r>
              <a:rPr lang="en-US" sz="2600" dirty="0">
                <a:solidFill>
                  <a:srgbClr val="262626"/>
                </a:solidFill>
                <a:latin typeface="American Typewriter"/>
                <a:cs typeface="American Typewriter"/>
              </a:rPr>
              <a:t>Universal Participation: everyone must be able to use, re-use and redistribute - there should be no discrimination against fields of </a:t>
            </a:r>
            <a:r>
              <a:rPr lang="en-US" sz="2600" dirty="0" err="1">
                <a:solidFill>
                  <a:srgbClr val="262626"/>
                </a:solidFill>
                <a:latin typeface="American Typewriter"/>
                <a:cs typeface="American Typewriter"/>
              </a:rPr>
              <a:t>endeavour</a:t>
            </a:r>
            <a:r>
              <a:rPr lang="en-US" sz="2600" dirty="0">
                <a:solidFill>
                  <a:srgbClr val="262626"/>
                </a:solidFill>
                <a:latin typeface="American Typewriter"/>
                <a:cs typeface="American Typewriter"/>
              </a:rPr>
              <a:t> or against persons or </a:t>
            </a:r>
            <a:r>
              <a:rPr lang="en-US" sz="2600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groups.</a:t>
            </a:r>
            <a:endParaRPr lang="en-US" sz="2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27406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Open Data</a:t>
            </a:r>
            <a:endParaRPr lang="en-US" sz="44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mapping-poverty-in-americ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2" y="1384905"/>
            <a:ext cx="6934199" cy="52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The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Value of Open Data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Open data is an invaluable resource for scientific communities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Supports and encourages more transparent research practices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Supports scientific development and reproducibility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Can </a:t>
            </a:r>
            <a:r>
              <a:rPr lang="en-US" sz="32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be used to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 model good practices in academia for research and teaching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Where does OD come from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?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International </a:t>
            </a:r>
            <a:r>
              <a:rPr lang="en-US" sz="28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gencies and </a:t>
            </a:r>
            <a:r>
              <a:rPr lang="en-US" sz="2800" dirty="0" err="1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rganisations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3"/>
              </a:rPr>
              <a:t>Word Bank 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3"/>
              </a:rPr>
              <a:t>United Nations 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4"/>
              </a:rPr>
              <a:t>EU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National Governments and </a:t>
            </a:r>
            <a:r>
              <a:rPr lang="en-US" sz="28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their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agencies</a:t>
            </a: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5"/>
              </a:rPr>
              <a:t>UKOD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6"/>
              </a:rPr>
              <a:t>GermanyOD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7"/>
              </a:rPr>
              <a:t>USA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Local governments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8"/>
              </a:rPr>
              <a:t>Sardinia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9"/>
              </a:rPr>
              <a:t>London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10"/>
              </a:rPr>
              <a:t>Barcelona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Non</a:t>
            </a:r>
            <a:r>
              <a:rPr lang="en-US" sz="28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-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governmental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organisations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 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11"/>
              </a:rPr>
              <a:t>ODI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  <a:hlinkClick r:id="rId12"/>
              </a:rPr>
              <a:t>Monithon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Academic institutions and </a:t>
            </a:r>
            <a:r>
              <a:rPr lang="en-US" sz="280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esearch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centres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Where does OD come from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?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  <p:pic>
        <p:nvPicPr>
          <p:cNvPr id="3" name="Picture 2" descr="Screen Shot 2017-03-06 at 12.38.1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2026199"/>
            <a:ext cx="8560924" cy="41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5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Where does OD come from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merican Typewriter"/>
                <a:ea typeface="Calibri"/>
                <a:cs typeface="American Typewriter"/>
                <a:sym typeface="Calibri"/>
              </a:rPr>
              <a:t>?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  <p:pic>
        <p:nvPicPr>
          <p:cNvPr id="2" name="Picture 1" descr="Screen Shot 2017-03-06 at 12.37.5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36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99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525</Words>
  <Application>Microsoft Macintosh PowerPoint</Application>
  <PresentationFormat>On-screen Show (4:3)</PresentationFormat>
  <Paragraphs>62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Developing global citizens:  Open Data as Open Educational Resources</vt:lpstr>
      <vt:lpstr>  All citizens should have equal opportunities and multiple channels to access information, be consulted and participate. Every reasonable effort should be made to engage with as wide a variety of people as possible  (OECD, 2009, p.17). </vt:lpstr>
      <vt:lpstr>Open data is data that can be freely used, re-used and redistributed by anyone - subject only, at most, to the requirement to attribute and sharealike. http://opendatahandbook.org/guide/en/what-is-open-data/ </vt:lpstr>
      <vt:lpstr>Open Data Open Definition </vt:lpstr>
      <vt:lpstr>Open Data</vt:lpstr>
      <vt:lpstr>The Value of Open Data</vt:lpstr>
      <vt:lpstr>Where does OD come from?</vt:lpstr>
      <vt:lpstr>Where does OD come from?</vt:lpstr>
      <vt:lpstr>Where does OD come from?</vt:lpstr>
      <vt:lpstr>How can OD be used in HE?</vt:lpstr>
      <vt:lpstr>How can OD be used in HE?</vt:lpstr>
      <vt:lpstr>How can OD be used in HE?</vt:lpstr>
      <vt:lpstr>Open Data for Skills Development </vt:lpstr>
      <vt:lpstr>The value of Data</vt:lpstr>
      <vt:lpstr>Data Literacies</vt:lpstr>
      <vt:lpstr>Data Literacies</vt:lpstr>
      <vt:lpstr>Data Literacies</vt:lpstr>
      <vt:lpstr>Open Data and citizenship</vt:lpstr>
      <vt:lpstr>Data Storytelling</vt:lpstr>
      <vt:lpstr>Open Data in T&amp;L activities</vt:lpstr>
      <vt:lpstr>To learn more about OD and  Open Education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as Open Educational Resources</dc:title>
  <cp:lastModifiedBy>Javiera Atenas</cp:lastModifiedBy>
  <cp:revision>24</cp:revision>
  <cp:lastPrinted>2015-06-04T10:14:17Z</cp:lastPrinted>
  <dcterms:modified xsi:type="dcterms:W3CDTF">2019-03-12T23:14:41Z</dcterms:modified>
</cp:coreProperties>
</file>