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424" r:id="rId2"/>
    <p:sldId id="319" r:id="rId3"/>
    <p:sldId id="321" r:id="rId4"/>
    <p:sldId id="322" r:id="rId5"/>
    <p:sldId id="412" r:id="rId6"/>
    <p:sldId id="413" r:id="rId7"/>
    <p:sldId id="429" r:id="rId8"/>
    <p:sldId id="414" r:id="rId9"/>
    <p:sldId id="284" r:id="rId10"/>
    <p:sldId id="427" r:id="rId11"/>
    <p:sldId id="432" r:id="rId12"/>
    <p:sldId id="433" r:id="rId13"/>
    <p:sldId id="428" r:id="rId14"/>
    <p:sldId id="415" r:id="rId15"/>
    <p:sldId id="435" r:id="rId16"/>
    <p:sldId id="443" r:id="rId17"/>
    <p:sldId id="444" r:id="rId18"/>
    <p:sldId id="445" r:id="rId19"/>
    <p:sldId id="446" r:id="rId20"/>
    <p:sldId id="442" r:id="rId21"/>
    <p:sldId id="422" r:id="rId22"/>
    <p:sldId id="441" r:id="rId23"/>
    <p:sldId id="439" r:id="rId24"/>
    <p:sldId id="440" r:id="rId25"/>
    <p:sldId id="288" r:id="rId26"/>
    <p:sldId id="302" r:id="rId27"/>
    <p:sldId id="434" r:id="rId28"/>
    <p:sldId id="421" r:id="rId29"/>
    <p:sldId id="431" r:id="rId30"/>
    <p:sldId id="436" r:id="rId31"/>
    <p:sldId id="405" r:id="rId32"/>
    <p:sldId id="426" r:id="rId33"/>
    <p:sldId id="425" r:id="rId34"/>
    <p:sldId id="437" r:id="rId35"/>
    <p:sldId id="438" r:id="rId36"/>
    <p:sldId id="423" r:id="rId37"/>
    <p:sldId id="27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586"/>
  </p:normalViewPr>
  <p:slideViewPr>
    <p:cSldViewPr snapToGrid="0" snapToObjects="1">
      <p:cViewPr varScale="1">
        <p:scale>
          <a:sx n="107" d="100"/>
          <a:sy n="107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7C94F-BCA3-134F-80D1-468D8F53CBD4}" type="datetimeFigureOut">
              <a:rPr lang="en-US" smtClean="0"/>
              <a:t>3/12/19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64FE9-4603-314E-9A12-66CCCB8AD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69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</a:t>
            </a:r>
            <a:r>
              <a:rPr lang="en-US" baseline="0" dirty="0"/>
              <a:t> education can encompass many different things. These are just some of the aspects of open education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3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71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3BEE5-D431-4743-A0CC-0DA3E30718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60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3BEE5-D431-4743-A0CC-0DA3E30718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6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21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49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58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</a:t>
            </a:r>
            <a:r>
              <a:rPr lang="en-US" baseline="0" dirty="0"/>
              <a:t> education can encompass many different things. These are just some of the aspects of open education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51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3BEE5-D431-4743-A0CC-0DA3E30718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82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</a:t>
            </a:r>
            <a:r>
              <a:rPr lang="en-US" baseline="0" dirty="0"/>
              <a:t> education can encompass many different things. These are just some of the aspects of open education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40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</a:t>
            </a:r>
            <a:r>
              <a:rPr lang="en-US" baseline="0" dirty="0"/>
              <a:t> education can encompass many different things. These are just some of the aspects of open education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28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65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</a:t>
            </a:r>
            <a:r>
              <a:rPr lang="en-US" baseline="0" dirty="0"/>
              <a:t> education can encompass many different things. These are just some of the aspects of open education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31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0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79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15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2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57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8F6AC-B2F3-D14D-87FD-3FA9436698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8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7738B-CD64-9043-A858-53D31B03A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2493F3-C9DF-EB4A-817E-2B68503DD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11F0F-53B0-7B4D-9873-E15EF3FB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E0909-9D19-3643-ADC1-30B77ED28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60056-BDA7-CF44-A7E5-A88C6325C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5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1E68-8054-B14E-9788-9AA5CAAF6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CCC0F-9499-7542-8504-D962CB840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32B0A-3952-7B4C-ADB1-648FDE30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CE4E8-B19A-0C4D-BEF1-BA855B26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D1927-8178-454E-BF8C-B7C70A75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1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179B85-47DC-3E4A-B79E-C3381ED1C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86836-7E90-2841-9205-1B9D6F857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27C20-95C3-8C48-8AA7-9EB157635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E1B36-FE3C-B948-B135-285C75F3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7D9DA-73A0-E640-A3FF-6D6E69F1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1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FA1B8-ADD5-6F4D-B865-20115AAD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4E8C0-C065-FB4A-A664-57479DD42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8E34-E87D-4149-851E-D15DE17D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FCDD3-8128-234D-8BEC-1C0A30D9B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7D4B4-2F41-194D-A092-5DA3CC78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3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DFA60-B466-DE49-9E98-5100EE5DB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6A981-CA9C-D842-9FCA-48036B224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5E629-E67B-D849-B0C6-531DF1BA1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73876-DF65-F349-9FA1-E1A0BFB0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5688E-52D4-7C44-A4F3-95AD0E76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4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C0A7-D369-E043-9BEA-689EED39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598DB-C0F6-224A-96E5-BFC6C214A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87531-C2A0-4842-9B38-B10428DB8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518F5-1DAA-374E-BA42-07CAC96B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4416-05A8-8145-BF1B-FAE8A1BB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A0C3F-141A-8540-AD08-B402B4084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3C8D6-EE66-954D-B30F-0B97881C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A03FA-165B-684C-919A-75B5964D2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2A291-7231-0D4C-9CC5-CA872D041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C2849-4A59-274E-81C0-1A8277CF5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DEB7FD-A8FF-4845-B08F-70668C096B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135D0-28D8-E647-857B-1A0F4ECFE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2FAF29-2EB3-D741-9727-C5BEC6AE0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200CE-A6DC-1A4F-ACC0-A19725A5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5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EDAD-58BB-D749-9CCD-DAE51139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57221-C9C7-9641-B5CC-AEF80483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2F06D-8849-FC4C-B69D-75F57849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4FC05-CA63-D647-803B-A8FB38E90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9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CD7644-1211-404D-9742-A7B227564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93DFE4-DC6A-2748-A65A-6516DC53D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AEB45-3417-E64B-AF74-E6C039DED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F46DA-338B-A144-8B80-E19D6E159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835D-91FF-034A-B07F-5326ED9B1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D7DAE-ED69-0B47-95EA-C4824DCBB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C0F03-76DA-E146-9007-A1F98E8E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F4AA3-BD39-1442-A46E-02C9E10AC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DF9D6-C5A7-074E-8A42-AFD0606D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4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CBBC7-FF2A-3249-A735-1BEC5059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AC2175-45B9-7943-9DE5-CDD64DB66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FFE-6A0E-DF46-ABB4-6CEC43EB3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2B524-4B8B-4B40-A42A-3E25D465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4CCA9-9901-C64F-A741-64441387D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E9130-A0A0-8B4C-87F7-CE6BA06F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6931EC-31BA-D844-97B2-42E5FF4E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5400E-EAE7-A140-AE42-52C857F88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C41E8-18DC-E440-94CA-F77FA0A8F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AEFF-6BA0-6C42-82DD-5D9F3523FA9A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ECF01-E4B7-1745-AE20-FD9160346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5A6CD-AA31-F945-AB0D-02667F748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D7611-7523-8940-B2B2-0D06CA1DB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0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eana.eu/portal/en/record/9200271/BibliographicResource_3000100382910.html?q=Edinburgh#dcId=1552403362301&amp;p=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https://images.is.ed.ac.uk/luna/servlet/detail/UoEgal~5~5~91046~107219:The-Evergreen-Spring,-1895,-p-107?qvq=q:0055669&amp;mi=0&amp;trs=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blogs.ed.ac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thinking.is.ed.ac.uk/professional-bloggin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3things.ed.ac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hinking.is.ed.ac.uk/playful-engagemen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pen.ed.ac.uk/run-your-own-board-game-ja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pen.ed.ac.uk/event/gif-it-up-introduction-to-gif-making-5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ed.ac.uk/dlam/2019/02/27/reflections-on-our-adult-colouring-book-workshops/?dm_t=0,0,0,0,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.kr/p/ZpbuT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hyperlink" Target="http://open.ed.ac.uk/edinburghs-oer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hyperlink" Target="http://open.ed.ac.uk/newsletter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.ac.uk/studying/free-short-online-cours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ed.ac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ed.ac.uk/media/Clip+of+A+woman+filmed+in+infrared/1_0z30coj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thinking.is.ed.ac.uk/inter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.kr/p/snkn7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hyperlink" Target="https://commons.wikimedia.org/wiki/File:University_of_Edinburgh_Spy_Week_Wikipedia_edit-a-thon_02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hyperlink" Target="https://en.wikipedia.org/wiki/Wikipedia:University_of_Edinburgh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igh-grade_serous_carcinoma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ed.ac.uk/playlist/dedicated/51020161/1_5ikxjzq6/1_prhg9j4t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ikipedia:University_of_Edinburgh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.kr/p/ob6im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hyperlink" Target="mailto:lorna.m.campbell@ed.ac.uk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tephanie.farley@ed.ac.uk" TargetMode="External"/><Relationship Id="rId5" Type="http://schemas.openxmlformats.org/officeDocument/2006/relationships/hyperlink" Target="http://open.ed.ac.uk/" TargetMode="External"/><Relationship Id="rId4" Type="http://schemas.openxmlformats.org/officeDocument/2006/relationships/hyperlink" Target="mailto:open.ed@ed.ac.uk" TargetMode="External"/><Relationship Id="rId9" Type="http://schemas.openxmlformats.org/officeDocument/2006/relationships/hyperlink" Target="https://flic.kr/p/fcwCz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open.ed.ac.uk/abou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hyperlink" Target="https://flic.kr/p/fcwNd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ed.ac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.ac.uk/information-services/learning-technology/media-hopper-replay/training/prepari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2023" y="5451722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5179465" y="5901295"/>
            <a:ext cx="50926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Anima </a:t>
            </a:r>
            <a:r>
              <a:rPr lang="en-US" sz="1600" dirty="0" err="1"/>
              <a:t>Celtica</a:t>
            </a:r>
            <a:r>
              <a:rPr lang="en-US" sz="1600" dirty="0"/>
              <a:t>, The Evergreen Spring, 1895, </a:t>
            </a:r>
            <a:r>
              <a:rPr lang="en-GB" dirty="0"/>
              <a:t>©</a:t>
            </a:r>
            <a:r>
              <a:rPr lang="en-US" sz="1600" dirty="0"/>
              <a:t>University of Edinburgh, CC BY, </a:t>
            </a:r>
            <a:r>
              <a:rPr lang="en-US" sz="1600" dirty="0">
                <a:hlinkClick r:id="rId3"/>
              </a:rPr>
              <a:t>Europeana</a:t>
            </a:r>
            <a:r>
              <a:rPr lang="en-US" sz="1600" dirty="0"/>
              <a:t> / </a:t>
            </a:r>
            <a:r>
              <a:rPr lang="en-US" sz="1600" dirty="0" err="1">
                <a:hlinkClick r:id="rId4"/>
              </a:rPr>
              <a:t>images.is.ed.ac.uk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8BE2E-66AE-7341-89D5-F32739B35E66}"/>
              </a:ext>
            </a:extLst>
          </p:cNvPr>
          <p:cNvSpPr txBox="1"/>
          <p:nvPr/>
        </p:nvSpPr>
        <p:spPr>
          <a:xfrm>
            <a:off x="5522026" y="876487"/>
            <a:ext cx="6187043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6600" b="1" dirty="0" err="1"/>
              <a:t>Open.Ed</a:t>
            </a:r>
            <a:endParaRPr lang="en-GB" sz="6600" b="1" dirty="0"/>
          </a:p>
          <a:p>
            <a:pPr algn="ctr">
              <a:lnSpc>
                <a:spcPct val="150000"/>
              </a:lnSpc>
            </a:pPr>
            <a:r>
              <a:rPr lang="en-GB" sz="4000" b="1" dirty="0"/>
              <a:t>Supporting Open Education  </a:t>
            </a:r>
          </a:p>
          <a:p>
            <a:pPr algn="ctr">
              <a:lnSpc>
                <a:spcPct val="150000"/>
              </a:lnSpc>
            </a:pPr>
            <a:r>
              <a:rPr lang="en-GB" sz="2000" b="1" dirty="0"/>
              <a:t>at the </a:t>
            </a:r>
          </a:p>
          <a:p>
            <a:pPr algn="ctr">
              <a:lnSpc>
                <a:spcPct val="150000"/>
              </a:lnSpc>
            </a:pPr>
            <a:r>
              <a:rPr lang="en-GB" sz="4000" b="1" dirty="0"/>
              <a:t>University of Edinburgh</a:t>
            </a:r>
            <a:endParaRPr lang="en-GB" sz="2800" b="1" dirty="0"/>
          </a:p>
          <a:p>
            <a:pPr algn="ctr"/>
            <a:endParaRPr lang="en-GB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ABE5B-7B96-D94B-8D9D-C1300D304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423717"/>
            <a:ext cx="4611719" cy="6062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4593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1CBBF3-6BD2-5645-8421-968B0551D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16" y="2567836"/>
            <a:ext cx="10515600" cy="3262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Academic Blogging</a:t>
            </a:r>
          </a:p>
        </p:txBody>
      </p:sp>
    </p:spTree>
    <p:extLst>
      <p:ext uri="{BB962C8B-B14F-4D97-AF65-F5344CB8AC3E}">
        <p14:creationId xmlns:p14="http://schemas.microsoft.com/office/powerpoint/2010/main" val="250914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6E7643-5A94-4642-9967-7CA30ABADC60}"/>
              </a:ext>
            </a:extLst>
          </p:cNvPr>
          <p:cNvSpPr/>
          <p:nvPr/>
        </p:nvSpPr>
        <p:spPr>
          <a:xfrm>
            <a:off x="3876729" y="6324802"/>
            <a:ext cx="5915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Academic Blogging Service, </a:t>
            </a:r>
            <a:r>
              <a:rPr lang="en-GB" sz="1600" dirty="0">
                <a:hlinkClick r:id="rId4"/>
              </a:rPr>
              <a:t>https://blogs.ed.ac.uk/</a:t>
            </a:r>
            <a:r>
              <a:rPr lang="en-GB" sz="1600" dirty="0"/>
              <a:t> 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9FA60-0CFF-3348-8B14-B8DA8F147A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121" y="350729"/>
            <a:ext cx="6750251" cy="583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26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6E7643-5A94-4642-9967-7CA30ABADC60}"/>
              </a:ext>
            </a:extLst>
          </p:cNvPr>
          <p:cNvSpPr/>
          <p:nvPr/>
        </p:nvSpPr>
        <p:spPr>
          <a:xfrm>
            <a:off x="2304790" y="6324802"/>
            <a:ext cx="8192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Blogging to Build your Professional </a:t>
            </a:r>
            <a:r>
              <a:rPr lang="en-GB" sz="1600" dirty="0" err="1"/>
              <a:t>Profle</a:t>
            </a:r>
            <a:r>
              <a:rPr lang="en-GB" sz="1600" dirty="0"/>
              <a:t>, </a:t>
            </a:r>
            <a:r>
              <a:rPr lang="en-GB" sz="1600" dirty="0">
                <a:hlinkClick r:id="rId4"/>
              </a:rPr>
              <a:t>https://thinking.is.ed.ac.uk/professional-blogging/</a:t>
            </a:r>
            <a:r>
              <a:rPr lang="en-GB" sz="1600" dirty="0"/>
              <a:t> 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92D9D-7098-4F4E-89F3-BED17140B7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841" y="171267"/>
            <a:ext cx="6852617" cy="597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851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1CBBF3-6BD2-5645-8421-968B0551D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16" y="1843692"/>
            <a:ext cx="10515600" cy="28911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600" dirty="0"/>
              <a:t>23 Things </a:t>
            </a:r>
          </a:p>
          <a:p>
            <a:pPr marL="0" indent="0" algn="ctr">
              <a:buNone/>
            </a:pPr>
            <a:r>
              <a:rPr lang="en-US" sz="6600" dirty="0"/>
              <a:t>for </a:t>
            </a:r>
          </a:p>
          <a:p>
            <a:pPr marL="0" indent="0" algn="ctr">
              <a:buNone/>
            </a:pPr>
            <a:r>
              <a:rPr lang="en-US" sz="6600" dirty="0"/>
              <a:t>Digital Knowledge</a:t>
            </a:r>
          </a:p>
        </p:txBody>
      </p:sp>
    </p:spTree>
    <p:extLst>
      <p:ext uri="{BB962C8B-B14F-4D97-AF65-F5344CB8AC3E}">
        <p14:creationId xmlns:p14="http://schemas.microsoft.com/office/powerpoint/2010/main" val="3719713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3479801" y="6324802"/>
            <a:ext cx="589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23 Things for Digital Knowledge, </a:t>
            </a:r>
            <a:r>
              <a:rPr lang="en-US" sz="1600" dirty="0">
                <a:hlinkClick r:id="rId3"/>
              </a:rPr>
              <a:t>https://www.23things.ed.ac.uk/</a:t>
            </a:r>
            <a:r>
              <a:rPr lang="en-US" sz="16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E8714-9DA1-8343-AFD7-FA36DE1B1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00" y="330200"/>
            <a:ext cx="9456444" cy="5629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7092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1CBBF3-6BD2-5645-8421-968B0551D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094" y="2781593"/>
            <a:ext cx="10515600" cy="3262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Playful Engagement</a:t>
            </a:r>
          </a:p>
        </p:txBody>
      </p:sp>
    </p:spTree>
    <p:extLst>
      <p:ext uri="{BB962C8B-B14F-4D97-AF65-F5344CB8AC3E}">
        <p14:creationId xmlns:p14="http://schemas.microsoft.com/office/powerpoint/2010/main" val="3083996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7216013" y="6078581"/>
            <a:ext cx="451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Playful Engagement,</a:t>
            </a:r>
          </a:p>
          <a:p>
            <a:r>
              <a:rPr lang="en-US" sz="1600" dirty="0">
                <a:hlinkClick r:id="rId3"/>
              </a:rPr>
              <a:t>https://thinking.is.ed.ac.uk/playful-engagement/</a:t>
            </a:r>
            <a:r>
              <a:rPr lang="en-US" sz="16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A5291-50E1-3747-867A-6DB1A901E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921" y="142504"/>
            <a:ext cx="5462910" cy="6520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343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2375064" y="6241674"/>
            <a:ext cx="8526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Board Game Jam, CC BY 2.0, </a:t>
            </a:r>
            <a:r>
              <a:rPr lang="en-US" sz="1600" dirty="0" err="1"/>
              <a:t>Open.Ed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http://open.ed.ac.uk/run-your-own-board-game-jam/</a:t>
            </a:r>
            <a:r>
              <a:rPr lang="en-US" sz="16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B0C75-5197-9A43-AF3D-3AA2DB2DD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443" y="356259"/>
            <a:ext cx="7402286" cy="5551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590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2375064" y="6241674"/>
            <a:ext cx="8526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Gif It Up!, </a:t>
            </a:r>
            <a:r>
              <a:rPr lang="en-US" sz="1600" dirty="0" err="1"/>
              <a:t>Open.Ed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http://open.ed.ac.uk/event/gif-it-up-introduction-to-gif-making-5/</a:t>
            </a:r>
            <a:r>
              <a:rPr lang="en-US" sz="1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E5F7E-A00F-FA48-9F80-43601B3FB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792" y="635908"/>
            <a:ext cx="9448800" cy="5194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738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1579929" y="5214628"/>
            <a:ext cx="3810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Adult </a:t>
            </a:r>
            <a:r>
              <a:rPr lang="en-US" sz="1600" dirty="0" err="1"/>
              <a:t>Colouring</a:t>
            </a:r>
            <a:r>
              <a:rPr lang="en-US" sz="1600" dirty="0"/>
              <a:t> Book Workshop,</a:t>
            </a:r>
          </a:p>
          <a:p>
            <a:pPr algn="r"/>
            <a:r>
              <a:rPr lang="en-US" sz="1600" dirty="0"/>
              <a:t> </a:t>
            </a:r>
            <a:r>
              <a:rPr lang="en-US" sz="1600" dirty="0">
                <a:hlinkClick r:id="rId3"/>
              </a:rPr>
              <a:t>https://blogs.ed.ac.uk/dlam/2019/02/27/reflections-on-our-adult-colouring-book-workshops</a:t>
            </a:r>
            <a:r>
              <a:rPr lang="en-US" sz="1600" dirty="0">
                <a:hlinkClick r:id="rId3"/>
              </a:rPr>
              <a:t>/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95A9E-F853-D745-A3A6-9CADBB26F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110" y="332509"/>
            <a:ext cx="6205558" cy="6205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53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579" y="389249"/>
            <a:ext cx="6758151" cy="551686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dirty="0"/>
              <a:t>University of Edinburgh Mission</a:t>
            </a:r>
          </a:p>
          <a:p>
            <a:pPr marL="0" lvl="0" indent="0">
              <a:buNone/>
            </a:pPr>
            <a:endParaRPr lang="en-GB" b="1" dirty="0"/>
          </a:p>
          <a:p>
            <a:r>
              <a:rPr lang="en-US" dirty="0"/>
              <a:t>Provide the highest quality learning and teaching environment for the greater wellbeing of our students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Make a significant, sustainable and socially responsible contribution to Scotland, the UK and the world, promoting health and economic and cultural wellbeing.</a:t>
            </a:r>
          </a:p>
          <a:p>
            <a:pPr lvl="0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76552" y="5838405"/>
            <a:ext cx="53215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CC BY-NC-ND 2.0, </a:t>
            </a:r>
            <a:r>
              <a:rPr lang="en-US" sz="1600" dirty="0" err="1"/>
              <a:t>kaysgeog</a:t>
            </a:r>
            <a:r>
              <a:rPr lang="en-US" sz="1600" dirty="0"/>
              <a:t>, </a:t>
            </a:r>
            <a:r>
              <a:rPr lang="en-US" sz="1600" u="sng" dirty="0">
                <a:hlinkClick r:id="rId3"/>
              </a:rPr>
              <a:t>https://flic.kr/p/ZpbuTZ</a:t>
            </a:r>
            <a:r>
              <a:rPr lang="en-US" sz="1600" u="sng" dirty="0"/>
              <a:t> </a:t>
            </a:r>
            <a:endParaRPr lang="en-US" sz="1600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9F52A-1A74-0240-BC80-001DFE6E9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616" y="389249"/>
            <a:ext cx="3893524" cy="584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9371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1CBBF3-6BD2-5645-8421-968B0551D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16" y="2769717"/>
            <a:ext cx="10515600" cy="3262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OER Showcase</a:t>
            </a:r>
          </a:p>
        </p:txBody>
      </p:sp>
    </p:spTree>
    <p:extLst>
      <p:ext uri="{BB962C8B-B14F-4D97-AF65-F5344CB8AC3E}">
        <p14:creationId xmlns:p14="http://schemas.microsoft.com/office/powerpoint/2010/main" val="1051184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E92D-790F-884D-BF5D-623110982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A24761-436E-F84E-8D08-6720CDF22F91}"/>
              </a:ext>
            </a:extLst>
          </p:cNvPr>
          <p:cNvSpPr txBox="1"/>
          <p:nvPr/>
        </p:nvSpPr>
        <p:spPr>
          <a:xfrm>
            <a:off x="4042882" y="5976905"/>
            <a:ext cx="4293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Open.Ed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http://open.ed.ac.uk/edinburghs-oers/</a:t>
            </a:r>
            <a:r>
              <a:rPr lang="en-US" sz="16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EE2E41-8B97-1740-BB99-8469331BF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90" y="672026"/>
            <a:ext cx="11071670" cy="468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223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E92D-790F-884D-BF5D-623110982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A24761-436E-F84E-8D08-6720CDF22F91}"/>
              </a:ext>
            </a:extLst>
          </p:cNvPr>
          <p:cNvSpPr txBox="1"/>
          <p:nvPr/>
        </p:nvSpPr>
        <p:spPr>
          <a:xfrm>
            <a:off x="3888502" y="6324802"/>
            <a:ext cx="5398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Open.Ed</a:t>
            </a:r>
            <a:r>
              <a:rPr lang="en-US" sz="1600" dirty="0"/>
              <a:t> Newsletter, </a:t>
            </a:r>
            <a:r>
              <a:rPr lang="en-US" sz="1600" dirty="0">
                <a:hlinkClick r:id="rId4"/>
              </a:rPr>
              <a:t>http://open.ed.ac.uk/newsletter/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A2562-EF04-8846-80D7-4F6977050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200" y="347897"/>
            <a:ext cx="6966255" cy="5815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177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1CBBF3-6BD2-5645-8421-968B0551D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16" y="2683823"/>
            <a:ext cx="10515600" cy="3146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MOOCs </a:t>
            </a:r>
          </a:p>
        </p:txBody>
      </p:sp>
    </p:spTree>
    <p:extLst>
      <p:ext uri="{BB962C8B-B14F-4D97-AF65-F5344CB8AC3E}">
        <p14:creationId xmlns:p14="http://schemas.microsoft.com/office/powerpoint/2010/main" val="3235266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3279108" y="6355579"/>
            <a:ext cx="656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Edinburgh MOOCs, </a:t>
            </a:r>
            <a:r>
              <a:rPr lang="en-US" sz="1400" dirty="0">
                <a:hlinkClick r:id="rId3"/>
              </a:rPr>
              <a:t>https://www.ed.ac.uk/studying/free-short-online-courses</a:t>
            </a:r>
            <a:r>
              <a:rPr lang="en-US" sz="1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525E2F-E087-E842-9528-9C0A7A546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29" y="237507"/>
            <a:ext cx="6779980" cy="6031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721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4051004" y="6241184"/>
            <a:ext cx="5146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Media Hopper Create, </a:t>
            </a:r>
            <a:r>
              <a:rPr lang="en-US" sz="1400" dirty="0">
                <a:hlinkClick r:id="rId3"/>
              </a:rPr>
              <a:t>https://media.ed.ac.uk/</a:t>
            </a:r>
            <a:r>
              <a:rPr lang="en-US" sz="1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B93AB-A34C-EC4A-8A6C-3B86870F1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50" y="550703"/>
            <a:ext cx="8001511" cy="537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33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1977736" y="6146182"/>
            <a:ext cx="8478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CC BY, University of Edinburgh, </a:t>
            </a:r>
            <a:r>
              <a:rPr lang="en-US" sz="1400" dirty="0">
                <a:hlinkClick r:id="rId3"/>
              </a:rPr>
              <a:t>https://media.ed.ac.uk/media/Clip+of+A+woman+filmed+in+infrared/1_0z30cojk</a:t>
            </a:r>
            <a:r>
              <a:rPr lang="en-US" sz="1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F5A1B3-796C-DC40-921D-1D17DC7E3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736" y="602675"/>
            <a:ext cx="8398121" cy="521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588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1CBBF3-6BD2-5645-8421-968B0551D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16" y="2567836"/>
            <a:ext cx="10515600" cy="3262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Open Content Curation Interns </a:t>
            </a:r>
          </a:p>
        </p:txBody>
      </p:sp>
    </p:spTree>
    <p:extLst>
      <p:ext uri="{BB962C8B-B14F-4D97-AF65-F5344CB8AC3E}">
        <p14:creationId xmlns:p14="http://schemas.microsoft.com/office/powerpoint/2010/main" val="1980148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6764248" y="459087"/>
            <a:ext cx="453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Tomas Sanders, Open Content Curation Intern, CC BY, Lorna M. Campbell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FA90B-29D2-A245-81CB-A3CA56EF5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37" y="459087"/>
            <a:ext cx="3353824" cy="4471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5ECFDD-3A96-4B43-9FD3-77FF092D1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177" y="2237440"/>
            <a:ext cx="4979900" cy="424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5749FE-0FD7-9646-A47D-8740552A5D82}"/>
              </a:ext>
            </a:extLst>
          </p:cNvPr>
          <p:cNvSpPr txBox="1">
            <a:spLocks/>
          </p:cNvSpPr>
          <p:nvPr/>
        </p:nvSpPr>
        <p:spPr>
          <a:xfrm>
            <a:off x="291693" y="459087"/>
            <a:ext cx="2499009" cy="5319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Open Content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 Curation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Student Interns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ABFBF-B369-DC4D-914E-3CD960D04BE1}"/>
              </a:ext>
            </a:extLst>
          </p:cNvPr>
          <p:cNvSpPr/>
          <p:nvPr/>
        </p:nvSpPr>
        <p:spPr>
          <a:xfrm>
            <a:off x="2602635" y="5283088"/>
            <a:ext cx="3736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/>
              <a:t>Black History Month Wikipedia </a:t>
            </a:r>
            <a:r>
              <a:rPr lang="en-GB" dirty="0" err="1"/>
              <a:t>editathon</a:t>
            </a:r>
            <a:r>
              <a:rPr lang="en-GB" dirty="0"/>
              <a:t>, CC BY-SA 4.0, </a:t>
            </a:r>
            <a:r>
              <a:rPr lang="en-GB" dirty="0" err="1"/>
              <a:t>Stinglehammer</a:t>
            </a:r>
            <a:r>
              <a:rPr lang="en-GB" dirty="0"/>
              <a:t>, </a:t>
            </a:r>
          </a:p>
          <a:p>
            <a:pPr algn="r"/>
            <a:r>
              <a:rPr lang="en-GB" dirty="0"/>
              <a:t>Wikimedia Commons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3689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6E7643-5A94-4642-9967-7CA30ABADC60}"/>
              </a:ext>
            </a:extLst>
          </p:cNvPr>
          <p:cNvSpPr/>
          <p:nvPr/>
        </p:nvSpPr>
        <p:spPr>
          <a:xfrm>
            <a:off x="3313058" y="6324802"/>
            <a:ext cx="5915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IS Student Intern Experience Blog, </a:t>
            </a:r>
            <a:r>
              <a:rPr lang="en-GB" sz="1600" dirty="0">
                <a:hlinkClick r:id="rId4"/>
              </a:rPr>
              <a:t>https://thinking.is.ed.ac.uk/intern/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89F97-A88C-C248-A7F9-018D78D37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514" y="338201"/>
            <a:ext cx="6146903" cy="579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62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5697" y="623251"/>
            <a:ext cx="5591504" cy="500575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dirty="0"/>
              <a:t>University of Edinburgh OER Vision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 history of the Edinburgh Settlement.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Excellent education and research collections.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Traditions of the Enlightenment and civic mission.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5683" y="5757684"/>
            <a:ext cx="532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CC BY-NC-SA 2.0, Centre for Research Collections, </a:t>
            </a:r>
            <a:r>
              <a:rPr lang="en-US" sz="1600" u="sng" dirty="0">
                <a:hlinkClick r:id="rId3"/>
              </a:rPr>
              <a:t>https://flic.kr/p/snkn7o</a:t>
            </a:r>
            <a:r>
              <a:rPr lang="en-US" sz="1600" u="sng" dirty="0"/>
              <a:t>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23CCC-0BCF-2F41-8C32-A4D93B4F2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613" y="420909"/>
            <a:ext cx="4433452" cy="592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508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1CBBF3-6BD2-5645-8421-968B0551D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16" y="1818640"/>
            <a:ext cx="10515600" cy="40115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Wikimedian </a:t>
            </a:r>
          </a:p>
          <a:p>
            <a:pPr marL="0" indent="0" algn="ctr">
              <a:buNone/>
            </a:pPr>
            <a:r>
              <a:rPr lang="en-US" sz="6600" dirty="0"/>
              <a:t>in </a:t>
            </a:r>
          </a:p>
          <a:p>
            <a:pPr marL="0" indent="0" algn="ctr">
              <a:buNone/>
            </a:pPr>
            <a:r>
              <a:rPr lang="en-US" sz="6600" dirty="0"/>
              <a:t>Residence</a:t>
            </a:r>
          </a:p>
        </p:txBody>
      </p:sp>
    </p:spTree>
    <p:extLst>
      <p:ext uri="{BB962C8B-B14F-4D97-AF65-F5344CB8AC3E}">
        <p14:creationId xmlns:p14="http://schemas.microsoft.com/office/powerpoint/2010/main" val="3431628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6E7643-5A94-4642-9967-7CA30ABADC60}"/>
              </a:ext>
            </a:extLst>
          </p:cNvPr>
          <p:cNvSpPr/>
          <p:nvPr/>
        </p:nvSpPr>
        <p:spPr>
          <a:xfrm>
            <a:off x="1951044" y="6146182"/>
            <a:ext cx="10169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University of Edinburgh Wikipedia </a:t>
            </a:r>
            <a:r>
              <a:rPr lang="en-GB" sz="1600" dirty="0" err="1"/>
              <a:t>Editathon</a:t>
            </a:r>
            <a:r>
              <a:rPr lang="en-GB" sz="1600" dirty="0"/>
              <a:t>, CC BY-SA 4.0, Mihaela </a:t>
            </a:r>
            <a:r>
              <a:rPr lang="en-GB" sz="1600" dirty="0" err="1"/>
              <a:t>Bodlovic</a:t>
            </a:r>
            <a:r>
              <a:rPr lang="en-GB" sz="1600" dirty="0"/>
              <a:t>, </a:t>
            </a:r>
            <a:r>
              <a:rPr lang="en-GB" sz="1600" dirty="0">
                <a:hlinkClick r:id="rId4"/>
              </a:rPr>
              <a:t>https://commons.wikimedia.org/wiki/File:University_of_Edinburgh_Spy_Week_Wikipedia_edit-a-thon_02.jpg</a:t>
            </a:r>
            <a:r>
              <a:rPr lang="en-GB" sz="1600" dirty="0"/>
              <a:t> 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A1501-3B36-524C-A23F-05E642F0E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43" y="398577"/>
            <a:ext cx="8459049" cy="562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5021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E92D-790F-884D-BF5D-623110982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A24761-436E-F84E-8D08-6720CDF22F91}"/>
              </a:ext>
            </a:extLst>
          </p:cNvPr>
          <p:cNvSpPr txBox="1"/>
          <p:nvPr/>
        </p:nvSpPr>
        <p:spPr>
          <a:xfrm>
            <a:off x="2232562" y="5976905"/>
            <a:ext cx="937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Wikimedian in Residence, </a:t>
            </a:r>
            <a:r>
              <a:rPr lang="en-US" sz="1600" dirty="0">
                <a:hlinkClick r:id="rId4"/>
              </a:rPr>
              <a:t>https://en.wikipedia.org/wiki/Wikipedia:University_of_Edinburgh</a:t>
            </a:r>
            <a:r>
              <a:rPr lang="en-US" sz="16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9B59D-F493-B34B-BA2E-32AE0B601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206" y="516324"/>
            <a:ext cx="10196945" cy="4991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256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AE8E7-37F9-1840-8E8E-010AE72A53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A5C197-3ADF-744A-A4B3-92E0870A2E68}"/>
              </a:ext>
            </a:extLst>
          </p:cNvPr>
          <p:cNvSpPr txBox="1"/>
          <p:nvPr/>
        </p:nvSpPr>
        <p:spPr>
          <a:xfrm>
            <a:off x="2388523" y="6241674"/>
            <a:ext cx="8338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High-grade serous carcinoma, </a:t>
            </a:r>
            <a:r>
              <a:rPr lang="en-US" sz="1600" dirty="0">
                <a:hlinkClick r:id="rId3"/>
              </a:rPr>
              <a:t>https://en.wikipedia.org/wiki/High-grade_serous_carcinoma</a:t>
            </a:r>
            <a:r>
              <a:rPr lang="en-US" sz="16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667C34-1229-9348-B9BD-10A68E92C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739" y="427729"/>
            <a:ext cx="9813742" cy="5404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5870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AE8E7-37F9-1840-8E8E-010AE72A53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A5C197-3ADF-744A-A4B3-92E0870A2E68}"/>
              </a:ext>
            </a:extLst>
          </p:cNvPr>
          <p:cNvSpPr txBox="1"/>
          <p:nvPr/>
        </p:nvSpPr>
        <p:spPr>
          <a:xfrm>
            <a:off x="2820199" y="6078581"/>
            <a:ext cx="8338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Stories of Student Empowerment: Student feedback on the Wikimedia Residency </a:t>
            </a:r>
            <a:r>
              <a:rPr lang="en-US" sz="1600" dirty="0">
                <a:hlinkClick r:id="rId3"/>
              </a:rPr>
              <a:t>https://media.ed.ac.uk/playlist/dedicated/51020161/1_5ikxjzq6/1_prhg9j4t</a:t>
            </a:r>
            <a:r>
              <a:rPr lang="en-US" sz="1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BFF61-826E-BC4E-8A4D-AD804D662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63" y="450937"/>
            <a:ext cx="9515457" cy="5436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359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AE8E7-37F9-1840-8E8E-010AE72A5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A5C197-3ADF-744A-A4B3-92E0870A2E68}"/>
              </a:ext>
            </a:extLst>
          </p:cNvPr>
          <p:cNvSpPr txBox="1"/>
          <p:nvPr/>
        </p:nvSpPr>
        <p:spPr>
          <a:xfrm>
            <a:off x="2234144" y="5853794"/>
            <a:ext cx="8338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Wikimedia Residency, University of Edinburgh, </a:t>
            </a:r>
            <a:r>
              <a:rPr lang="en-US" sz="1600" dirty="0">
                <a:hlinkClick r:id="rId3"/>
              </a:rPr>
              <a:t>https://en.wikipedia.org/wiki/Wikipedia:University_of_Edinburgh</a:t>
            </a:r>
            <a:r>
              <a:rPr lang="en-US" sz="16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8FA75D-3F61-C240-925F-FC39BF7A9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868" y="416739"/>
            <a:ext cx="10235233" cy="505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760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216" y="455085"/>
            <a:ext cx="6420901" cy="500575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dirty="0"/>
              <a:t>Benefits of OER </a:t>
            </a:r>
            <a:endParaRPr lang="en-US" dirty="0"/>
          </a:p>
          <a:p>
            <a:r>
              <a:rPr lang="en-US" dirty="0"/>
              <a:t>Diversifies the curriculum. </a:t>
            </a:r>
          </a:p>
          <a:p>
            <a:r>
              <a:rPr lang="en-US" dirty="0"/>
              <a:t>Improves digital skills. </a:t>
            </a:r>
          </a:p>
          <a:p>
            <a:r>
              <a:rPr lang="en-US" dirty="0"/>
              <a:t>Engages students in co-creation. </a:t>
            </a:r>
          </a:p>
          <a:p>
            <a:r>
              <a:rPr lang="en-US" dirty="0"/>
              <a:t>Promotes the outputs of open research. </a:t>
            </a:r>
          </a:p>
          <a:p>
            <a:r>
              <a:rPr lang="en-US" dirty="0"/>
              <a:t>Foster creativity and playful learning.</a:t>
            </a:r>
          </a:p>
          <a:p>
            <a:r>
              <a:rPr lang="en-US" dirty="0"/>
              <a:t>Contributes to the development of open knowledge.</a:t>
            </a:r>
          </a:p>
          <a:p>
            <a:r>
              <a:rPr lang="en-US" dirty="0"/>
              <a:t>Enhances engagement with content and collections.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9600" y="5837045"/>
            <a:ext cx="532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CC BY-NC-SA 2.0, Centre for Research Collections, </a:t>
            </a:r>
            <a:r>
              <a:rPr lang="en-US" sz="1600" u="sng" dirty="0">
                <a:hlinkClick r:id="rId3"/>
              </a:rPr>
              <a:t>https://flic.kr/p/ob6imX</a:t>
            </a:r>
            <a:r>
              <a:rPr lang="en-US" sz="1600" u="sng" dirty="0"/>
              <a:t>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856ADA-0A26-1E43-9FC1-0CA9261FA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193" y="378372"/>
            <a:ext cx="3989620" cy="604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9475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001" y="28187"/>
            <a:ext cx="10515600" cy="1325563"/>
          </a:xfrm>
        </p:spPr>
        <p:txBody>
          <a:bodyPr>
            <a:normAutofit/>
          </a:bodyPr>
          <a:lstStyle/>
          <a:p>
            <a:pPr algn="l" fontAlgn="base"/>
            <a:r>
              <a:rPr lang="en-GB" sz="3600" b="1" dirty="0">
                <a:latin typeface="+mn-lt"/>
              </a:rPr>
              <a:t>Contact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2001" y="1098528"/>
            <a:ext cx="3446461" cy="4094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GB" sz="2000" dirty="0">
                <a:cs typeface="Calibri"/>
              </a:rPr>
              <a:t>Lorna M. Campbell</a:t>
            </a:r>
          </a:p>
          <a:p>
            <a:pPr marL="0" indent="0" fontAlgn="base">
              <a:buNone/>
            </a:pPr>
            <a:r>
              <a:rPr lang="en-GB" sz="2000" dirty="0">
                <a:cs typeface="Calibri"/>
                <a:hlinkClick r:id="rId3"/>
              </a:rPr>
              <a:t>lorna.m.campbell@ed.ac.uk</a:t>
            </a:r>
            <a:r>
              <a:rPr lang="en-GB" sz="2000" dirty="0">
                <a:cs typeface="Calibri"/>
              </a:rPr>
              <a:t> </a:t>
            </a:r>
          </a:p>
          <a:p>
            <a:pPr marL="0" indent="0" fontAlgn="base">
              <a:buNone/>
            </a:pPr>
            <a:r>
              <a:rPr lang="en-GB" sz="2000" dirty="0">
                <a:cs typeface="Calibri"/>
              </a:rPr>
              <a:t>@</a:t>
            </a:r>
            <a:r>
              <a:rPr lang="en-GB" sz="2000" dirty="0" err="1">
                <a:cs typeface="Calibri"/>
              </a:rPr>
              <a:t>LornaMCampbell</a:t>
            </a:r>
            <a:endParaRPr lang="en-GB" sz="2000" dirty="0">
              <a:cs typeface="Calibri"/>
            </a:endParaRPr>
          </a:p>
          <a:p>
            <a:pPr marL="0" indent="0" fontAlgn="base">
              <a:buNone/>
            </a:pPr>
            <a:endParaRPr lang="en-GB" sz="2000" dirty="0">
              <a:cs typeface="Calibri"/>
            </a:endParaRPr>
          </a:p>
          <a:p>
            <a:pPr marL="0" indent="0" fontAlgn="base">
              <a:buNone/>
            </a:pPr>
            <a:endParaRPr lang="en-GB" sz="2000" dirty="0">
              <a:cs typeface="Calibri"/>
            </a:endParaRPr>
          </a:p>
          <a:p>
            <a:pPr marL="0" indent="0" fontAlgn="base">
              <a:buNone/>
            </a:pPr>
            <a:r>
              <a:rPr lang="en-GB" sz="2000" dirty="0" err="1">
                <a:cs typeface="Calibri"/>
              </a:rPr>
              <a:t>Open.Ed</a:t>
            </a:r>
            <a:endParaRPr lang="en-GB" sz="2000" dirty="0">
              <a:cs typeface="Calibri"/>
            </a:endParaRPr>
          </a:p>
          <a:p>
            <a:pPr marL="0" indent="0" fontAlgn="base">
              <a:buNone/>
            </a:pPr>
            <a:r>
              <a:rPr lang="en-GB" sz="2000" dirty="0">
                <a:cs typeface="Calibri"/>
                <a:hlinkClick r:id="rId4"/>
              </a:rPr>
              <a:t>open.ed@ed.ac.uk</a:t>
            </a:r>
            <a:r>
              <a:rPr lang="en-GB" sz="2000" dirty="0">
                <a:cs typeface="Calibri"/>
              </a:rPr>
              <a:t> </a:t>
            </a:r>
          </a:p>
          <a:p>
            <a:pPr marL="0" indent="0" fontAlgn="base">
              <a:buNone/>
            </a:pPr>
            <a:r>
              <a:rPr lang="en-GB" sz="2000" dirty="0">
                <a:cs typeface="Calibri"/>
                <a:hlinkClick r:id="rId5"/>
              </a:rPr>
              <a:t>http://open.ed.ac.uk/</a:t>
            </a:r>
            <a:r>
              <a:rPr lang="en-GB" sz="2000" dirty="0">
                <a:cs typeface="Calibri"/>
              </a:rPr>
              <a:t> </a:t>
            </a:r>
          </a:p>
          <a:p>
            <a:pPr marL="0" indent="0" fontAlgn="base">
              <a:buNone/>
            </a:pPr>
            <a:r>
              <a:rPr lang="en-GB" sz="2000" dirty="0">
                <a:cs typeface="Calibri"/>
              </a:rPr>
              <a:t>@</a:t>
            </a:r>
            <a:r>
              <a:rPr lang="en-GB" sz="2000" dirty="0" err="1">
                <a:cs typeface="Calibri"/>
              </a:rPr>
              <a:t>OpenEdEdinburgh</a:t>
            </a:r>
            <a:r>
              <a:rPr lang="en-GB" sz="2000" dirty="0">
                <a:cs typeface="Calibri"/>
              </a:rPr>
              <a:t> </a:t>
            </a:r>
          </a:p>
          <a:p>
            <a:pPr marL="0" indent="0" fontAlgn="base">
              <a:buNone/>
            </a:pPr>
            <a:endParaRPr lang="en-GB" sz="2000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5737" y="1094050"/>
            <a:ext cx="3134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2000" dirty="0">
                <a:cs typeface="Calibri"/>
              </a:rPr>
              <a:t>Charlie Farley</a:t>
            </a:r>
          </a:p>
          <a:p>
            <a:pPr fontAlgn="base"/>
            <a:r>
              <a:rPr lang="en-GB" sz="2000" dirty="0">
                <a:cs typeface="Calibri"/>
                <a:hlinkClick r:id="rId6"/>
              </a:rPr>
              <a:t>stephanie.farley@ed.ac.uk</a:t>
            </a:r>
            <a:r>
              <a:rPr lang="en-GB" sz="2000" dirty="0">
                <a:cs typeface="Calibri"/>
              </a:rPr>
              <a:t> </a:t>
            </a:r>
          </a:p>
          <a:p>
            <a:pPr fontAlgn="base"/>
            <a:r>
              <a:rPr lang="en-GB" sz="2000" dirty="0">
                <a:cs typeface="Calibri"/>
              </a:rPr>
              <a:t>@</a:t>
            </a:r>
            <a:r>
              <a:rPr lang="en-GB" sz="2000" dirty="0" err="1">
                <a:cs typeface="Calibri"/>
              </a:rPr>
              <a:t>SFarley_Charlie</a:t>
            </a:r>
            <a:endParaRPr lang="en-GB" sz="2000" dirty="0">
              <a:cs typeface="Calibri"/>
            </a:endParaRPr>
          </a:p>
          <a:p>
            <a:endParaRPr lang="en-GB" sz="2000" dirty="0">
              <a:cs typeface="Calibri"/>
            </a:endParaRPr>
          </a:p>
          <a:p>
            <a:endParaRPr lang="en-GB" sz="2000" dirty="0">
              <a:cs typeface="Calibri"/>
            </a:endParaRPr>
          </a:p>
          <a:p>
            <a:endParaRPr lang="en-GB" sz="2000" dirty="0">
              <a:cs typeface="Calibri"/>
            </a:endParaRPr>
          </a:p>
          <a:p>
            <a:r>
              <a:rPr lang="en-GB" sz="2000" dirty="0">
                <a:cs typeface="Calibri"/>
              </a:rPr>
              <a:t>CC BY Lorna M. Campbell, University of Edinburgh, unless otherwise indicated.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18962-6BC8-7A43-BCB1-C39FF8ADA0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D785B-53F5-DD43-B3A7-43353060C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5680" y="330111"/>
            <a:ext cx="4484797" cy="6128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55F38A-B67B-9946-9635-DA8043037E4B}"/>
              </a:ext>
            </a:extLst>
          </p:cNvPr>
          <p:cNvSpPr txBox="1">
            <a:spLocks/>
          </p:cNvSpPr>
          <p:nvPr/>
        </p:nvSpPr>
        <p:spPr>
          <a:xfrm>
            <a:off x="3762978" y="1097611"/>
            <a:ext cx="3446461" cy="4094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GB" sz="2000" dirty="0"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0ECB6B-0BDF-A74A-8107-67F0F83129BB}"/>
              </a:ext>
            </a:extLst>
          </p:cNvPr>
          <p:cNvSpPr txBox="1"/>
          <p:nvPr/>
        </p:nvSpPr>
        <p:spPr>
          <a:xfrm>
            <a:off x="1589210" y="5823016"/>
            <a:ext cx="532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CC BY-NC-SA 2.0, Centre for Research Collections, </a:t>
            </a:r>
            <a:r>
              <a:rPr lang="en-US" u="sng" dirty="0">
                <a:hlinkClick r:id="rId9"/>
              </a:rPr>
              <a:t>https://flic.kr/p/fcwCzM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12142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217" y="455085"/>
            <a:ext cx="5920784" cy="500575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dirty="0"/>
              <a:t>University of Edinburgh OER Policy</a:t>
            </a:r>
            <a:endParaRPr lang="en-US" dirty="0"/>
          </a:p>
          <a:p>
            <a:pPr marL="285750" indent="-285750"/>
            <a:r>
              <a:rPr lang="en-US" dirty="0">
                <a:hlinkClick r:id="rId3"/>
              </a:rPr>
              <a:t>http://open.ed.ac.uk/about/</a:t>
            </a:r>
            <a:endParaRPr lang="en-US" dirty="0"/>
          </a:p>
          <a:p>
            <a:pPr marL="285750" indent="-285750"/>
            <a:r>
              <a:rPr lang="en-US" dirty="0"/>
              <a:t>Approved by Learning and Teaching Committee in January 2016.</a:t>
            </a:r>
          </a:p>
          <a:p>
            <a:pPr marL="285750" indent="-285750"/>
            <a:r>
              <a:rPr lang="en-US" dirty="0"/>
              <a:t>Informative and permissive.</a:t>
            </a:r>
          </a:p>
          <a:p>
            <a:pPr marL="285750" indent="-285750"/>
            <a:r>
              <a:rPr lang="en-GB" dirty="0"/>
              <a:t>Encourages staff and students to use, create and publish OERs to enhance the quality of the student experience. </a:t>
            </a:r>
          </a:p>
          <a:p>
            <a:pPr marL="285750" indent="-285750"/>
            <a:r>
              <a:rPr lang="en-GB" dirty="0"/>
              <a:t>Helps colleagues make informed decisions about creating and using OER. 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09484" y="5725428"/>
            <a:ext cx="532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CC BY-NC-SA 2.0, Centre for Research Collections, </a:t>
            </a:r>
            <a:r>
              <a:rPr lang="en-US" sz="1600" u="sng" dirty="0">
                <a:hlinkClick r:id="rId4"/>
              </a:rPr>
              <a:t>https://flic.kr/p/fcwNdT</a:t>
            </a:r>
            <a:r>
              <a:rPr lang="en-US" sz="1600" u="sng" dirty="0"/>
              <a:t>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099FA-A29B-6C44-AE4D-CA7D1F65A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732" y="543985"/>
            <a:ext cx="4602463" cy="576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4342049" y="6273225"/>
            <a:ext cx="3635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Open.Ed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https://open.ed.ac.uk/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741A8-B303-3943-B227-FCBF69DE3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334" y="295592"/>
            <a:ext cx="8858756" cy="585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347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F48487-D2B9-D543-9E1E-2E23F49BE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916" y="308978"/>
            <a:ext cx="10515600" cy="149183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A9ACF3-072A-BE4D-A4F3-964EB7ADC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4F40C8-38EF-C740-A273-F80FA3B20E3F}"/>
              </a:ext>
            </a:extLst>
          </p:cNvPr>
          <p:cNvSpPr txBox="1"/>
          <p:nvPr/>
        </p:nvSpPr>
        <p:spPr>
          <a:xfrm>
            <a:off x="1714500" y="2016065"/>
            <a:ext cx="9471616" cy="444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Run workshops and digital skills development events.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Provide support to Schools and Colleges.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Provide advice and guidance on copyright and open licensing.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Run regular Copyright &amp; Licensing training events with the Copyright Enquiries Service.</a:t>
            </a:r>
          </a:p>
        </p:txBody>
      </p:sp>
    </p:spTree>
    <p:extLst>
      <p:ext uri="{BB962C8B-B14F-4D97-AF65-F5344CB8AC3E}">
        <p14:creationId xmlns:p14="http://schemas.microsoft.com/office/powerpoint/2010/main" val="190501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FE20D-FF38-FB42-9AC9-FA899DFB3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1CBBF3-6BD2-5645-8421-968B0551D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16" y="2271204"/>
            <a:ext cx="10515600" cy="28911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Support for strategic technology initiatives</a:t>
            </a:r>
          </a:p>
        </p:txBody>
      </p:sp>
    </p:spTree>
    <p:extLst>
      <p:ext uri="{BB962C8B-B14F-4D97-AF65-F5344CB8AC3E}">
        <p14:creationId xmlns:p14="http://schemas.microsoft.com/office/powerpoint/2010/main" val="255239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1574800" y="5853794"/>
            <a:ext cx="982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Media Hopper Replay Training, </a:t>
            </a:r>
            <a:r>
              <a:rPr lang="en-US" sz="1600" dirty="0">
                <a:hlinkClick r:id="rId3"/>
              </a:rPr>
              <a:t>https://www.ed.ac.uk/information-services/learning-technology/media-hopper-replay/training/preparing</a:t>
            </a:r>
            <a:r>
              <a:rPr lang="en-US" sz="1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3DA25-74DD-2245-BD39-4486C2742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787" y="889000"/>
            <a:ext cx="10229850" cy="454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729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71688-D9EF-2147-8143-6CB14BA1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3" y="5629008"/>
            <a:ext cx="1037046" cy="103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20277-5B3C-9F49-ADE5-42B4E8F8E722}"/>
              </a:ext>
            </a:extLst>
          </p:cNvPr>
          <p:cNvSpPr txBox="1"/>
          <p:nvPr/>
        </p:nvSpPr>
        <p:spPr>
          <a:xfrm>
            <a:off x="3241334" y="6355579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Open With Care, Melissa </a:t>
            </a:r>
            <a:r>
              <a:rPr lang="en-US" sz="1400" dirty="0" err="1"/>
              <a:t>Highton</a:t>
            </a:r>
            <a:r>
              <a:rPr lang="en-US" sz="1400" dirty="0"/>
              <a:t>, OER16 Keynote. CC BY 4.0,  Beck Pitt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F0909-420D-4A47-8E29-939698AB9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31" y="275741"/>
            <a:ext cx="7814368" cy="587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074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1025</Words>
  <Application>Microsoft Macintosh PowerPoint</Application>
  <PresentationFormat>Widescreen</PresentationFormat>
  <Paragraphs>123</Paragraphs>
  <Slides>37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CAMPBELL Lorna</dc:creator>
  <cp:lastModifiedBy>CAMPBELL Lorna</cp:lastModifiedBy>
  <cp:revision>23</cp:revision>
  <dcterms:created xsi:type="dcterms:W3CDTF">2018-10-30T15:24:00Z</dcterms:created>
  <dcterms:modified xsi:type="dcterms:W3CDTF">2019-03-12T17:26:29Z</dcterms:modified>
</cp:coreProperties>
</file>