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sldIdLst>
    <p:sldId id="256" r:id="rId2"/>
    <p:sldId id="365" r:id="rId3"/>
    <p:sldId id="366" r:id="rId4"/>
    <p:sldId id="363" r:id="rId5"/>
    <p:sldId id="399" r:id="rId6"/>
    <p:sldId id="379" r:id="rId7"/>
    <p:sldId id="369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1DD"/>
    <a:srgbClr val="CCFF33"/>
    <a:srgbClr val="EDF0E4"/>
    <a:srgbClr val="E1F3E3"/>
    <a:srgbClr val="FFFF66"/>
    <a:srgbClr val="54E279"/>
    <a:srgbClr val="DAEBF2"/>
    <a:srgbClr val="F2EFF2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72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59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91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6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4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LIBRARY</a:t>
            </a:r>
            <a:r>
              <a:rPr lang="en-GB" b="1" baseline="0" dirty="0" smtClean="0">
                <a:solidFill>
                  <a:schemeClr val="bg1"/>
                </a:solidFill>
              </a:rPr>
              <a:t> SERVICES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ayris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623" y="1844824"/>
            <a:ext cx="8496300" cy="1412839"/>
          </a:xfrm>
        </p:spPr>
        <p:txBody>
          <a:bodyPr/>
          <a:lstStyle/>
          <a:p>
            <a:r>
              <a:rPr lang="en-GB" sz="3600" dirty="0" smtClean="0"/>
              <a:t>Open Education as part of the Open Science agenda</a:t>
            </a:r>
            <a:endParaRPr lang="en-GB" sz="3600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625" y="3403174"/>
            <a:ext cx="8496300" cy="31824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Pro-Vice-Provost </a:t>
            </a:r>
            <a:r>
              <a:rPr lang="en-GB" sz="1900" dirty="0" smtClean="0"/>
              <a:t>(UCL Library Services)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Co-Chair, LERU community of Chief Information Officers (League of 	European Research Universities)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</a:t>
            </a:r>
            <a:r>
              <a:rPr lang="en-GB" sz="1900" dirty="0" smtClean="0"/>
              <a:t>, Jisc Content Strategy Group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		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</a:t>
            </a:r>
            <a:r>
              <a:rPr lang="en-GB" sz="1900" dirty="0" smtClean="0">
                <a:hlinkClick r:id="rId3"/>
              </a:rPr>
              <a:t>p.ayris@ucl.ac.uk</a:t>
            </a:r>
            <a:r>
              <a:rPr lang="en-GB" sz="1900" dirty="0" smtClean="0"/>
              <a:t> 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0347"/>
            <a:ext cx="1125491" cy="4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42900" y="783601"/>
            <a:ext cx="8489950" cy="5571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dirty="0" smtClean="0">
                <a:latin typeface="Calibri" panose="020F0502020204030204" pitchFamily="34" charset="0"/>
              </a:rPr>
              <a:t>A pan-European Roadmap for Open Science</a:t>
            </a:r>
            <a:r>
              <a:rPr lang="en-GB" sz="3000" b="1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sym typeface="Arial"/>
              </a:rPr>
              <a:t>?</a:t>
            </a:r>
            <a:endParaRPr lang="en-GB" sz="3000" b="1" i="0" u="none" strike="noStrike" cap="none" dirty="0">
              <a:solidFill>
                <a:schemeClr val="dk2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90" y="6093296"/>
            <a:ext cx="169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Eng</a:t>
            </a:r>
            <a:r>
              <a:rPr lang="en-GB" sz="2800" dirty="0" smtClean="0"/>
              <a:t>land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2090" y="1884537"/>
            <a:ext cx="2915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Hereford ‘Mappa Mundi’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Largest surviving medieval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theological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Drawn in Lincoln c. 1300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But Africa is called Europe and vice versa…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34" y="1508805"/>
            <a:ext cx="4458331" cy="49122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691680" y="5661248"/>
            <a:ext cx="3456384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42900" y="783600"/>
            <a:ext cx="8489950" cy="1100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dirty="0" smtClean="0">
                <a:latin typeface="Calibri" panose="020F0502020204030204" pitchFamily="34" charset="0"/>
              </a:rPr>
              <a:t>A Statement which offers a pan-European Roadmap</a:t>
            </a:r>
            <a:r>
              <a:rPr lang="en-GB" sz="3000" b="1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sym typeface="Arial"/>
              </a:rPr>
              <a:t>?</a:t>
            </a:r>
            <a:endParaRPr lang="en-GB" sz="3000" b="1" i="0" u="none" strike="noStrike" cap="none" dirty="0">
              <a:solidFill>
                <a:schemeClr val="dk2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90" y="1884537"/>
            <a:ext cx="2915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Hereford ‘Mappa Mundi’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Largest surviving medieval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theological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Drawn in Lincoln c. 1300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But Africa is called Europe and vice versa…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34" y="1508805"/>
            <a:ext cx="4458331" cy="4912295"/>
          </a:xfrm>
          <a:prstGeom prst="rect">
            <a:avLst/>
          </a:prstGeom>
        </p:spPr>
      </p:pic>
      <p:pic>
        <p:nvPicPr>
          <p:cNvPr id="7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7912" y="2747356"/>
            <a:ext cx="2428564" cy="317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5536" y="936700"/>
            <a:ext cx="8424614" cy="5400600"/>
            <a:chOff x="0" y="0"/>
            <a:chExt cx="58959" cy="3571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0"/>
              <a:ext cx="58959" cy="35718"/>
              <a:chOff x="0" y="0"/>
              <a:chExt cx="58959" cy="35718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959" cy="35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101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2947" y="177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3077" y="190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Future of Scholarly Communication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718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Rounded Rectangle 11"/>
              <p:cNvSpPr>
                <a:spLocks noChangeArrowheads="1"/>
              </p:cNvSpPr>
              <p:nvPr/>
            </p:nvSpPr>
            <p:spPr bwMode="auto">
              <a:xfrm>
                <a:off x="2947" y="5855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077" y="5984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EOSC (European Open Science Cloud)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1126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Rounded Rectangle 14"/>
              <p:cNvSpPr>
                <a:spLocks noChangeArrowheads="1"/>
              </p:cNvSpPr>
              <p:nvPr/>
            </p:nvSpPr>
            <p:spPr bwMode="auto">
              <a:xfrm>
                <a:off x="2947" y="9937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077" y="10067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FAIR Data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0" y="15348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Rounded Rectangle 17"/>
              <p:cNvSpPr>
                <a:spLocks noChangeArrowheads="1"/>
              </p:cNvSpPr>
              <p:nvPr/>
            </p:nvSpPr>
            <p:spPr bwMode="auto">
              <a:xfrm>
                <a:off x="2947" y="1401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077" y="14149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Skills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19430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" name="Rounded Rectangle 20"/>
              <p:cNvSpPr>
                <a:spLocks noChangeArrowheads="1"/>
              </p:cNvSpPr>
              <p:nvPr/>
            </p:nvSpPr>
            <p:spPr bwMode="auto">
              <a:xfrm>
                <a:off x="2947" y="1810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3077" y="1823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Research Integrity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2351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2947" y="22184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077" y="22314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Rewards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0" y="2759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2947" y="26267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3077" y="26396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Altmetrics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0" y="31677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2947" y="3034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077" y="30479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Citizen Science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827287" y="62049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pillars of Open Science</a:t>
            </a:r>
            <a:endParaRPr lang="en-US" sz="2400" b="1" dirty="0">
              <a:solidFill>
                <a:schemeClr val="accent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5536" y="936700"/>
            <a:ext cx="8424614" cy="5400600"/>
            <a:chOff x="0" y="0"/>
            <a:chExt cx="58959" cy="3571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0"/>
              <a:ext cx="58959" cy="35718"/>
              <a:chOff x="0" y="0"/>
              <a:chExt cx="58959" cy="35718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959" cy="35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101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2947" y="177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3077" y="190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Future of Scholarly Communication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718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Rounded Rectangle 11"/>
              <p:cNvSpPr>
                <a:spLocks noChangeArrowheads="1"/>
              </p:cNvSpPr>
              <p:nvPr/>
            </p:nvSpPr>
            <p:spPr bwMode="auto">
              <a:xfrm>
                <a:off x="2947" y="5855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077" y="5984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EOSC (European Open Science Cloud)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1126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Rounded Rectangle 14"/>
              <p:cNvSpPr>
                <a:spLocks noChangeArrowheads="1"/>
              </p:cNvSpPr>
              <p:nvPr/>
            </p:nvSpPr>
            <p:spPr bwMode="auto">
              <a:xfrm>
                <a:off x="2947" y="9937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077" y="10067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FAIR Data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0" y="15348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Rounded Rectangle 17"/>
              <p:cNvSpPr>
                <a:spLocks noChangeArrowheads="1"/>
              </p:cNvSpPr>
              <p:nvPr/>
            </p:nvSpPr>
            <p:spPr bwMode="auto">
              <a:xfrm>
                <a:off x="2947" y="1401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077" y="14149"/>
                <a:ext cx="41013" cy="23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Education and Skills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19430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" name="Rounded Rectangle 20"/>
              <p:cNvSpPr>
                <a:spLocks noChangeArrowheads="1"/>
              </p:cNvSpPr>
              <p:nvPr/>
            </p:nvSpPr>
            <p:spPr bwMode="auto">
              <a:xfrm>
                <a:off x="2947" y="1810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3077" y="1823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Research Integrity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2351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2947" y="22184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077" y="22314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Rewards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0" y="2759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2947" y="26267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3077" y="26396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Altmetrics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0" y="31677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2947" y="3034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077" y="30479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Citizen Science</a:t>
                </a: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27287" y="62049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pillars of Open Science</a:t>
            </a:r>
            <a:endParaRPr lang="en-US" sz="2400" b="1" dirty="0">
              <a:solidFill>
                <a:schemeClr val="accent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050"/>
            <a:ext cx="8784976" cy="648742"/>
          </a:xfrm>
        </p:spPr>
        <p:txBody>
          <a:bodyPr/>
          <a:lstStyle/>
          <a:p>
            <a:r>
              <a:rPr lang="en-GB" dirty="0" smtClean="0"/>
              <a:t>Education as a pillar of Open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4" y="1556792"/>
            <a:ext cx="3544019" cy="5112568"/>
          </a:xfrm>
        </p:spPr>
        <p:txBody>
          <a:bodyPr/>
          <a:lstStyle/>
          <a:p>
            <a:r>
              <a:rPr lang="en-GB" dirty="0" smtClean="0"/>
              <a:t>Education and Skills development are core parts of Open Science</a:t>
            </a:r>
          </a:p>
          <a:p>
            <a:r>
              <a:rPr lang="en-GB" dirty="0" smtClean="0"/>
              <a:t>Openness is good for educational practice as it facilitates reproducibility and the validation of assertions/results</a:t>
            </a:r>
          </a:p>
          <a:p>
            <a:r>
              <a:rPr lang="en-GB" dirty="0" smtClean="0"/>
              <a:t>Users can access materials any time, any place, anywhere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7248" y="2245688"/>
            <a:ext cx="4397265" cy="3297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7140" y="6152634"/>
            <a:ext cx="337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UCL Student Centre, opened 18/2/19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08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So, </a:t>
            </a:r>
            <a:r>
              <a:rPr lang="en-GB" dirty="0" smtClean="0"/>
              <a:t>let’s hear more from our speakers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81593" cy="3960440"/>
          </a:xfrm>
        </p:spPr>
      </p:pic>
    </p:spTree>
    <p:extLst>
      <p:ext uri="{BB962C8B-B14F-4D97-AF65-F5344CB8AC3E}">
        <p14:creationId xmlns:p14="http://schemas.microsoft.com/office/powerpoint/2010/main" val="24787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215</Words>
  <Application>Microsoft Office PowerPoint</Application>
  <PresentationFormat>On-screen Show (4:3)</PresentationFormat>
  <Paragraphs>87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UCL Library Services</vt:lpstr>
      <vt:lpstr>Open Education as part of the Open Science agenda</vt:lpstr>
      <vt:lpstr>A pan-European Roadmap for Open Science?</vt:lpstr>
      <vt:lpstr>A Statement which offers a pan-European Roadmap?</vt:lpstr>
      <vt:lpstr>PowerPoint Presentation</vt:lpstr>
      <vt:lpstr>PowerPoint Presentation</vt:lpstr>
      <vt:lpstr>Education as a pillar of Open Science</vt:lpstr>
      <vt:lpstr>So, let’s hear more from our speakers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Ayris, Paul</cp:lastModifiedBy>
  <cp:revision>346</cp:revision>
  <dcterms:created xsi:type="dcterms:W3CDTF">2007-07-09T08:18:27Z</dcterms:created>
  <dcterms:modified xsi:type="dcterms:W3CDTF">2019-03-12T13:50:38Z</dcterms:modified>
</cp:coreProperties>
</file>