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7" r:id="rId7"/>
    <p:sldId id="261" r:id="rId8"/>
    <p:sldId id="268" r:id="rId9"/>
    <p:sldId id="262" r:id="rId10"/>
    <p:sldId id="263" r:id="rId11"/>
    <p:sldId id="269" r:id="rId12"/>
    <p:sldId id="271" r:id="rId13"/>
    <p:sldId id="272" r:id="rId14"/>
    <p:sldId id="264" r:id="rId15"/>
    <p:sldId id="265" r:id="rId16"/>
    <p:sldId id="270"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3" userDrawn="1">
          <p15:clr>
            <a:srgbClr val="A4A3A4"/>
          </p15:clr>
        </p15:guide>
        <p15:guide id="2" pos="58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9" d="100"/>
          <a:sy n="89" d="100"/>
        </p:scale>
        <p:origin x="102" y="666"/>
      </p:cViewPr>
      <p:guideLst>
        <p:guide orient="horz" pos="1253"/>
        <p:guide pos="58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FC14DAC-6FC8-4716-B8C8-92EC9AAB3702}"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2757940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C14DAC-6FC8-4716-B8C8-92EC9AAB3702}"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2607473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C14DAC-6FC8-4716-B8C8-92EC9AAB3702}"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1493015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C14DAC-6FC8-4716-B8C8-92EC9AAB3702}"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2102331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FC14DAC-6FC8-4716-B8C8-92EC9AAB3702}"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1156991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FC14DAC-6FC8-4716-B8C8-92EC9AAB3702}" type="datetimeFigureOut">
              <a:rPr lang="en-GB" smtClean="0"/>
              <a:t>26/02/2019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557596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FC14DAC-6FC8-4716-B8C8-92EC9AAB3702}" type="datetimeFigureOut">
              <a:rPr lang="en-GB" smtClean="0"/>
              <a:t>26/02/2019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1722615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FC14DAC-6FC8-4716-B8C8-92EC9AAB3702}" type="datetimeFigureOut">
              <a:rPr lang="en-GB" smtClean="0"/>
              <a:t>26/02/2019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4056435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14DAC-6FC8-4716-B8C8-92EC9AAB3702}" type="datetimeFigureOut">
              <a:rPr lang="en-GB" smtClean="0"/>
              <a:t>26/02/2019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825292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C14DAC-6FC8-4716-B8C8-92EC9AAB3702}" type="datetimeFigureOut">
              <a:rPr lang="en-GB" smtClean="0"/>
              <a:t>26/02/2019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3201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C14DAC-6FC8-4716-B8C8-92EC9AAB3702}" type="datetimeFigureOut">
              <a:rPr lang="en-GB" smtClean="0"/>
              <a:t>26/02/2019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5B5D9B7-46AC-41B8-875E-C6386A6E86E3}" type="slidenum">
              <a:rPr lang="en-GB" smtClean="0"/>
              <a:t>‹#›</a:t>
            </a:fld>
            <a:endParaRPr lang="en-GB"/>
          </a:p>
        </p:txBody>
      </p:sp>
    </p:spTree>
    <p:extLst>
      <p:ext uri="{BB962C8B-B14F-4D97-AF65-F5344CB8AC3E}">
        <p14:creationId xmlns:p14="http://schemas.microsoft.com/office/powerpoint/2010/main" val="962004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14DAC-6FC8-4716-B8C8-92EC9AAB3702}" type="datetimeFigureOut">
              <a:rPr lang="en-GB" smtClean="0"/>
              <a:t>26/02/2019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5D9B7-46AC-41B8-875E-C6386A6E86E3}" type="slidenum">
              <a:rPr lang="en-GB" smtClean="0"/>
              <a:t>‹#›</a:t>
            </a:fld>
            <a:endParaRPr lang="en-GB"/>
          </a:p>
        </p:txBody>
      </p:sp>
    </p:spTree>
    <p:extLst>
      <p:ext uri="{BB962C8B-B14F-4D97-AF65-F5344CB8AC3E}">
        <p14:creationId xmlns:p14="http://schemas.microsoft.com/office/powerpoint/2010/main" val="3846810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86799" y="1149773"/>
            <a:ext cx="9618402" cy="2431435"/>
          </a:xfrm>
          <a:prstGeom prst="rect">
            <a:avLst/>
          </a:prstGeom>
          <a:noFill/>
        </p:spPr>
        <p:txBody>
          <a:bodyPr wrap="none" rtlCol="0">
            <a:spAutoFit/>
          </a:bodyPr>
          <a:lstStyle/>
          <a:p>
            <a:r>
              <a:rPr lang="en-GB" sz="4000" dirty="0"/>
              <a:t>Understanding and using feedback effectively</a:t>
            </a:r>
          </a:p>
          <a:p>
            <a:endParaRPr lang="en-GB" sz="4000" dirty="0"/>
          </a:p>
          <a:p>
            <a:endParaRPr lang="en-GB" sz="4000" dirty="0"/>
          </a:p>
          <a:p>
            <a:pPr algn="ctr"/>
            <a:r>
              <a:rPr lang="en-GB" sz="3200" dirty="0"/>
              <a:t>Dr Andrew Williams</a:t>
            </a:r>
            <a:endParaRPr lang="en-GB" sz="2800" dirty="0"/>
          </a:p>
        </p:txBody>
      </p:sp>
      <p:pic>
        <p:nvPicPr>
          <p:cNvPr id="1026" name="Picture 2" descr="Image result for ucl a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4351867"/>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818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84E774-BD5F-4671-83B0-F8CA9C3FA60E}"/>
              </a:ext>
            </a:extLst>
          </p:cNvPr>
          <p:cNvSpPr txBox="1"/>
          <p:nvPr/>
        </p:nvSpPr>
        <p:spPr>
          <a:xfrm>
            <a:off x="1838325" y="2524125"/>
            <a:ext cx="3037498" cy="523220"/>
          </a:xfrm>
          <a:prstGeom prst="rect">
            <a:avLst/>
          </a:prstGeom>
          <a:noFill/>
        </p:spPr>
        <p:txBody>
          <a:bodyPr wrap="none" rtlCol="0">
            <a:spAutoFit/>
          </a:bodyPr>
          <a:lstStyle/>
          <a:p>
            <a:r>
              <a:rPr lang="en-GB" sz="2800" dirty="0">
                <a:solidFill>
                  <a:srgbClr val="00B0F0"/>
                </a:solidFill>
              </a:rPr>
              <a:t>What do you want?</a:t>
            </a:r>
          </a:p>
        </p:txBody>
      </p:sp>
      <p:pic>
        <p:nvPicPr>
          <p:cNvPr id="5" name="Picture 4"/>
          <p:cNvPicPr>
            <a:picLocks noChangeAspect="1"/>
          </p:cNvPicPr>
          <p:nvPr/>
        </p:nvPicPr>
        <p:blipFill>
          <a:blip r:embed="rId2"/>
          <a:stretch>
            <a:fillRect/>
          </a:stretch>
        </p:blipFill>
        <p:spPr>
          <a:xfrm>
            <a:off x="0" y="973696"/>
            <a:ext cx="6913606" cy="5896132"/>
          </a:xfrm>
          <a:prstGeom prst="rect">
            <a:avLst/>
          </a:prstGeom>
          <a:solidFill>
            <a:schemeClr val="bg1"/>
          </a:solidFill>
        </p:spPr>
      </p:pic>
      <p:sp>
        <p:nvSpPr>
          <p:cNvPr id="2" name="TextBox 1"/>
          <p:cNvSpPr txBox="1"/>
          <p:nvPr/>
        </p:nvSpPr>
        <p:spPr>
          <a:xfrm>
            <a:off x="965200" y="454210"/>
            <a:ext cx="2796407" cy="523220"/>
          </a:xfrm>
          <a:prstGeom prst="rect">
            <a:avLst/>
          </a:prstGeom>
          <a:noFill/>
        </p:spPr>
        <p:txBody>
          <a:bodyPr wrap="none" rtlCol="0">
            <a:spAutoFit/>
          </a:bodyPr>
          <a:lstStyle/>
          <a:p>
            <a:r>
              <a:rPr lang="en-GB" sz="2800" dirty="0"/>
              <a:t>Types of feedback</a:t>
            </a:r>
          </a:p>
        </p:txBody>
      </p:sp>
      <p:sp>
        <p:nvSpPr>
          <p:cNvPr id="3" name="TextBox 2"/>
          <p:cNvSpPr txBox="1"/>
          <p:nvPr/>
        </p:nvSpPr>
        <p:spPr>
          <a:xfrm>
            <a:off x="7163839" y="851833"/>
            <a:ext cx="4744247" cy="5324535"/>
          </a:xfrm>
          <a:prstGeom prst="rect">
            <a:avLst/>
          </a:prstGeom>
          <a:noFill/>
        </p:spPr>
        <p:txBody>
          <a:bodyPr wrap="none" rtlCol="0">
            <a:spAutoFit/>
          </a:bodyPr>
          <a:lstStyle/>
          <a:p>
            <a:r>
              <a:rPr lang="en-GB" sz="2000" dirty="0">
                <a:solidFill>
                  <a:srgbClr val="00B0F0"/>
                </a:solidFill>
              </a:rPr>
              <a:t>Formative</a:t>
            </a:r>
          </a:p>
          <a:p>
            <a:endParaRPr lang="en-GB" sz="2000" dirty="0">
              <a:solidFill>
                <a:srgbClr val="00B0F0"/>
              </a:solidFill>
            </a:endParaRPr>
          </a:p>
          <a:p>
            <a:r>
              <a:rPr lang="en-GB" sz="2000" dirty="0">
                <a:solidFill>
                  <a:srgbClr val="00B0F0"/>
                </a:solidFill>
              </a:rPr>
              <a:t>Help identify areas that need improvement.</a:t>
            </a:r>
          </a:p>
          <a:p>
            <a:r>
              <a:rPr lang="en-GB" sz="2000" dirty="0">
                <a:solidFill>
                  <a:srgbClr val="00B0F0"/>
                </a:solidFill>
              </a:rPr>
              <a:t>Monitor student learning.</a:t>
            </a:r>
          </a:p>
          <a:p>
            <a:r>
              <a:rPr lang="en-GB" sz="2000" dirty="0">
                <a:solidFill>
                  <a:srgbClr val="00B0F0"/>
                </a:solidFill>
              </a:rPr>
              <a:t>Help improve teaching.</a:t>
            </a:r>
          </a:p>
          <a:p>
            <a:r>
              <a:rPr lang="en-GB" sz="2000" dirty="0">
                <a:solidFill>
                  <a:srgbClr val="00B0F0"/>
                </a:solidFill>
              </a:rPr>
              <a:t>Low stakes  -  no formal grade.</a:t>
            </a:r>
          </a:p>
          <a:p>
            <a:endParaRPr lang="en-GB" sz="2000" dirty="0"/>
          </a:p>
          <a:p>
            <a:endParaRPr lang="en-GB" sz="2000" dirty="0">
              <a:solidFill>
                <a:srgbClr val="C00000"/>
              </a:solidFill>
            </a:endParaRPr>
          </a:p>
          <a:p>
            <a:r>
              <a:rPr lang="en-GB" sz="2000" dirty="0">
                <a:solidFill>
                  <a:srgbClr val="C00000"/>
                </a:solidFill>
              </a:rPr>
              <a:t>Summative.</a:t>
            </a:r>
          </a:p>
          <a:p>
            <a:endParaRPr lang="en-GB" sz="2000" dirty="0">
              <a:solidFill>
                <a:srgbClr val="C00000"/>
              </a:solidFill>
            </a:endParaRPr>
          </a:p>
          <a:p>
            <a:r>
              <a:rPr lang="en-GB" sz="2000" dirty="0">
                <a:solidFill>
                  <a:srgbClr val="C00000"/>
                </a:solidFill>
              </a:rPr>
              <a:t>Evaluate student learning.</a:t>
            </a:r>
          </a:p>
          <a:p>
            <a:r>
              <a:rPr lang="en-GB" sz="2000" dirty="0">
                <a:solidFill>
                  <a:srgbClr val="C00000"/>
                </a:solidFill>
              </a:rPr>
              <a:t>Normally at end of teaching unit.</a:t>
            </a:r>
          </a:p>
          <a:p>
            <a:r>
              <a:rPr lang="en-GB" sz="2000" dirty="0">
                <a:solidFill>
                  <a:srgbClr val="C00000"/>
                </a:solidFill>
              </a:rPr>
              <a:t>High stakes  -  formal grade.</a:t>
            </a:r>
          </a:p>
          <a:p>
            <a:endParaRPr lang="en-GB" sz="2000" dirty="0">
              <a:solidFill>
                <a:srgbClr val="C00000"/>
              </a:solidFill>
            </a:endParaRPr>
          </a:p>
          <a:p>
            <a:r>
              <a:rPr lang="en-GB" sz="2000" dirty="0">
                <a:solidFill>
                  <a:srgbClr val="00B0F0"/>
                </a:solidFill>
              </a:rPr>
              <a:t>Can also be used formatively.</a:t>
            </a:r>
          </a:p>
          <a:p>
            <a:r>
              <a:rPr lang="en-GB" sz="2000" dirty="0">
                <a:solidFill>
                  <a:srgbClr val="00B0F0"/>
                </a:solidFill>
              </a:rPr>
              <a:t>Improve on future assignments.</a:t>
            </a:r>
          </a:p>
          <a:p>
            <a:endParaRPr lang="en-GB" sz="2000" dirty="0"/>
          </a:p>
        </p:txBody>
      </p:sp>
    </p:spTree>
    <p:extLst>
      <p:ext uri="{BB962C8B-B14F-4D97-AF65-F5344CB8AC3E}">
        <p14:creationId xmlns:p14="http://schemas.microsoft.com/office/powerpoint/2010/main" val="3120730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454210"/>
            <a:ext cx="3954801" cy="523220"/>
          </a:xfrm>
          <a:prstGeom prst="rect">
            <a:avLst/>
          </a:prstGeom>
          <a:noFill/>
        </p:spPr>
        <p:txBody>
          <a:bodyPr wrap="none" rtlCol="0">
            <a:spAutoFit/>
          </a:bodyPr>
          <a:lstStyle/>
          <a:p>
            <a:r>
              <a:rPr lang="en-GB" sz="2800" dirty="0"/>
              <a:t>Taking action on feedback</a:t>
            </a:r>
          </a:p>
        </p:txBody>
      </p:sp>
      <p:sp>
        <p:nvSpPr>
          <p:cNvPr id="3" name="TextBox 2">
            <a:extLst>
              <a:ext uri="{FF2B5EF4-FFF2-40B4-BE49-F238E27FC236}">
                <a16:creationId xmlns:a16="http://schemas.microsoft.com/office/drawing/2014/main" id="{A5F83E11-6E40-47F7-931B-5BB2DDEAAD60}"/>
              </a:ext>
            </a:extLst>
          </p:cNvPr>
          <p:cNvSpPr txBox="1"/>
          <p:nvPr/>
        </p:nvSpPr>
        <p:spPr>
          <a:xfrm>
            <a:off x="826977" y="1411406"/>
            <a:ext cx="6828022"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t>What do you do with feedback?</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Feedback is pointless unless you take action on it!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Using feedback to feedforward.</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Do you understand your feedback?</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How will you use your feedback to improve in the future?</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Encourage critical thinking.</a:t>
            </a:r>
          </a:p>
        </p:txBody>
      </p:sp>
      <p:pic>
        <p:nvPicPr>
          <p:cNvPr id="4" name="Picture 3">
            <a:extLst>
              <a:ext uri="{FF2B5EF4-FFF2-40B4-BE49-F238E27FC236}">
                <a16:creationId xmlns:a16="http://schemas.microsoft.com/office/drawing/2014/main" id="{93B4C0C1-AB4F-4831-8F6C-4BB4A1DB0DE1}"/>
              </a:ext>
            </a:extLst>
          </p:cNvPr>
          <p:cNvPicPr>
            <a:picLocks noChangeAspect="1"/>
          </p:cNvPicPr>
          <p:nvPr/>
        </p:nvPicPr>
        <p:blipFill>
          <a:blip r:embed="rId2"/>
          <a:stretch>
            <a:fillRect/>
          </a:stretch>
        </p:blipFill>
        <p:spPr>
          <a:xfrm>
            <a:off x="7793222" y="454210"/>
            <a:ext cx="4324350" cy="6096000"/>
          </a:xfrm>
          <a:prstGeom prst="rect">
            <a:avLst/>
          </a:prstGeom>
        </p:spPr>
      </p:pic>
    </p:spTree>
    <p:extLst>
      <p:ext uri="{BB962C8B-B14F-4D97-AF65-F5344CB8AC3E}">
        <p14:creationId xmlns:p14="http://schemas.microsoft.com/office/powerpoint/2010/main" val="14320613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269308-F9BD-4176-B215-631446CB061F}"/>
              </a:ext>
            </a:extLst>
          </p:cNvPr>
          <p:cNvPicPr>
            <a:picLocks noChangeAspect="1"/>
          </p:cNvPicPr>
          <p:nvPr/>
        </p:nvPicPr>
        <p:blipFill>
          <a:blip r:embed="rId2"/>
          <a:stretch>
            <a:fillRect/>
          </a:stretch>
        </p:blipFill>
        <p:spPr>
          <a:xfrm>
            <a:off x="1055851" y="59359"/>
            <a:ext cx="5313050" cy="6798641"/>
          </a:xfrm>
          <a:prstGeom prst="rect">
            <a:avLst/>
          </a:prstGeom>
        </p:spPr>
      </p:pic>
      <p:pic>
        <p:nvPicPr>
          <p:cNvPr id="4" name="Picture 3">
            <a:extLst>
              <a:ext uri="{FF2B5EF4-FFF2-40B4-BE49-F238E27FC236}">
                <a16:creationId xmlns:a16="http://schemas.microsoft.com/office/drawing/2014/main" id="{07759017-7E40-4412-A858-38390BD47FB3}"/>
              </a:ext>
            </a:extLst>
          </p:cNvPr>
          <p:cNvPicPr>
            <a:picLocks noChangeAspect="1"/>
          </p:cNvPicPr>
          <p:nvPr/>
        </p:nvPicPr>
        <p:blipFill>
          <a:blip r:embed="rId3"/>
          <a:stretch>
            <a:fillRect/>
          </a:stretch>
        </p:blipFill>
        <p:spPr>
          <a:xfrm>
            <a:off x="6642639" y="4145044"/>
            <a:ext cx="5276061" cy="2245596"/>
          </a:xfrm>
          <a:prstGeom prst="rect">
            <a:avLst/>
          </a:prstGeom>
        </p:spPr>
      </p:pic>
      <p:pic>
        <p:nvPicPr>
          <p:cNvPr id="5124"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1984" y="581230"/>
            <a:ext cx="4417382" cy="3313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452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6E964-8963-4EE7-AA87-366BE53E6C4A}"/>
              </a:ext>
            </a:extLst>
          </p:cNvPr>
          <p:cNvSpPr txBox="1"/>
          <p:nvPr/>
        </p:nvSpPr>
        <p:spPr>
          <a:xfrm>
            <a:off x="965200" y="454210"/>
            <a:ext cx="4069640" cy="523220"/>
          </a:xfrm>
          <a:prstGeom prst="rect">
            <a:avLst/>
          </a:prstGeom>
          <a:noFill/>
        </p:spPr>
        <p:txBody>
          <a:bodyPr wrap="none" rtlCol="0">
            <a:spAutoFit/>
          </a:bodyPr>
          <a:lstStyle/>
          <a:p>
            <a:r>
              <a:rPr lang="en-GB" sz="2800" dirty="0"/>
              <a:t>Using feedback on Turnitin</a:t>
            </a:r>
          </a:p>
        </p:txBody>
      </p:sp>
      <p:pic>
        <p:nvPicPr>
          <p:cNvPr id="3" name="Picture 2">
            <a:extLst>
              <a:ext uri="{FF2B5EF4-FFF2-40B4-BE49-F238E27FC236}">
                <a16:creationId xmlns:a16="http://schemas.microsoft.com/office/drawing/2014/main" id="{C109A412-6619-4AEC-A75F-0046048A0633}"/>
              </a:ext>
            </a:extLst>
          </p:cNvPr>
          <p:cNvPicPr>
            <a:picLocks noChangeAspect="1"/>
          </p:cNvPicPr>
          <p:nvPr/>
        </p:nvPicPr>
        <p:blipFill>
          <a:blip r:embed="rId2"/>
          <a:stretch>
            <a:fillRect/>
          </a:stretch>
        </p:blipFill>
        <p:spPr>
          <a:xfrm>
            <a:off x="965200" y="1400875"/>
            <a:ext cx="10769600" cy="4056250"/>
          </a:xfrm>
          <a:prstGeom prst="rect">
            <a:avLst/>
          </a:prstGeom>
        </p:spPr>
      </p:pic>
    </p:spTree>
    <p:extLst>
      <p:ext uri="{BB962C8B-B14F-4D97-AF65-F5344CB8AC3E}">
        <p14:creationId xmlns:p14="http://schemas.microsoft.com/office/powerpoint/2010/main" val="2162136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98010" y="977431"/>
            <a:ext cx="5855996" cy="5732278"/>
          </a:xfrm>
          <a:prstGeom prst="rect">
            <a:avLst/>
          </a:prstGeom>
        </p:spPr>
      </p:pic>
      <p:sp>
        <p:nvSpPr>
          <p:cNvPr id="3" name="TextBox 2"/>
          <p:cNvSpPr txBox="1"/>
          <p:nvPr/>
        </p:nvSpPr>
        <p:spPr>
          <a:xfrm>
            <a:off x="965200" y="454210"/>
            <a:ext cx="5505418" cy="523220"/>
          </a:xfrm>
          <a:prstGeom prst="rect">
            <a:avLst/>
          </a:prstGeom>
          <a:noFill/>
        </p:spPr>
        <p:txBody>
          <a:bodyPr wrap="none" rtlCol="0">
            <a:spAutoFit/>
          </a:bodyPr>
          <a:lstStyle/>
          <a:p>
            <a:r>
              <a:rPr lang="en-GB" sz="2800" dirty="0"/>
              <a:t>Relating feedback to marking rubrics</a:t>
            </a:r>
          </a:p>
        </p:txBody>
      </p:sp>
      <p:sp>
        <p:nvSpPr>
          <p:cNvPr id="4" name="TextBox 3"/>
          <p:cNvSpPr txBox="1"/>
          <p:nvPr/>
        </p:nvSpPr>
        <p:spPr>
          <a:xfrm>
            <a:off x="965200" y="1645322"/>
            <a:ext cx="4248407" cy="4154984"/>
          </a:xfrm>
          <a:prstGeom prst="rect">
            <a:avLst/>
          </a:prstGeom>
          <a:noFill/>
        </p:spPr>
        <p:txBody>
          <a:bodyPr wrap="none" rtlCol="0">
            <a:spAutoFit/>
          </a:bodyPr>
          <a:lstStyle/>
          <a:p>
            <a:pPr marL="285750" indent="-285750">
              <a:buFont typeface="Arial" panose="020B0604020202020204" pitchFamily="34" charset="0"/>
              <a:buChar char="•"/>
            </a:pPr>
            <a:r>
              <a:rPr lang="en-GB" sz="2400" dirty="0"/>
              <a:t>Assessment specific</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Criteria-driven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Criteria can be abstract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Tests attainment level</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Use for personal development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solidFill>
                  <a:schemeClr val="bg2">
                    <a:lumMod val="75000"/>
                  </a:schemeClr>
                </a:solidFill>
              </a:rPr>
              <a:t>Provides final grade</a:t>
            </a:r>
          </a:p>
        </p:txBody>
      </p:sp>
    </p:spTree>
    <p:extLst>
      <p:ext uri="{BB962C8B-B14F-4D97-AF65-F5344CB8AC3E}">
        <p14:creationId xmlns:p14="http://schemas.microsoft.com/office/powerpoint/2010/main" val="28829631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66397" y="259808"/>
            <a:ext cx="5648325" cy="6467475"/>
          </a:xfrm>
          <a:prstGeom prst="rect">
            <a:avLst/>
          </a:prstGeom>
        </p:spPr>
      </p:pic>
      <p:sp>
        <p:nvSpPr>
          <p:cNvPr id="3" name="TextBox 2"/>
          <p:cNvSpPr txBox="1"/>
          <p:nvPr/>
        </p:nvSpPr>
        <p:spPr>
          <a:xfrm>
            <a:off x="965200" y="454210"/>
            <a:ext cx="2634376" cy="523220"/>
          </a:xfrm>
          <a:prstGeom prst="rect">
            <a:avLst/>
          </a:prstGeom>
          <a:noFill/>
        </p:spPr>
        <p:txBody>
          <a:bodyPr wrap="none" rtlCol="0">
            <a:spAutoFit/>
          </a:bodyPr>
          <a:lstStyle/>
          <a:p>
            <a:r>
              <a:rPr lang="en-GB" sz="2800" dirty="0"/>
              <a:t>Grade descriptor</a:t>
            </a:r>
          </a:p>
        </p:txBody>
      </p:sp>
      <p:sp>
        <p:nvSpPr>
          <p:cNvPr id="5" name="TextBox 4"/>
          <p:cNvSpPr txBox="1"/>
          <p:nvPr/>
        </p:nvSpPr>
        <p:spPr>
          <a:xfrm>
            <a:off x="839095" y="1452282"/>
            <a:ext cx="3272499" cy="2677656"/>
          </a:xfrm>
          <a:prstGeom prst="rect">
            <a:avLst/>
          </a:prstGeom>
          <a:noFill/>
        </p:spPr>
        <p:txBody>
          <a:bodyPr wrap="none" rtlCol="0">
            <a:spAutoFit/>
          </a:bodyPr>
          <a:lstStyle/>
          <a:p>
            <a:pPr marL="285750" indent="-285750">
              <a:buFont typeface="Arial" panose="020B0604020202020204" pitchFamily="34" charset="0"/>
              <a:buChar char="•"/>
            </a:pPr>
            <a:r>
              <a:rPr lang="en-GB" sz="2400" dirty="0"/>
              <a:t>Institute wide</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Consistency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Attainment level</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Personal development</a:t>
            </a:r>
          </a:p>
        </p:txBody>
      </p:sp>
      <p:pic>
        <p:nvPicPr>
          <p:cNvPr id="9218" name="Picture 2" descr="Image result for uc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31" y="4353151"/>
            <a:ext cx="3559829" cy="237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462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9098" y="1851293"/>
            <a:ext cx="8054128" cy="3416320"/>
          </a:xfrm>
          <a:prstGeom prst="rect">
            <a:avLst/>
          </a:prstGeom>
          <a:noFill/>
        </p:spPr>
        <p:txBody>
          <a:bodyPr wrap="none" rtlCol="0">
            <a:spAutoFit/>
          </a:bodyPr>
          <a:lstStyle/>
          <a:p>
            <a:pPr marL="285750" indent="-285750">
              <a:buFont typeface="Arial" panose="020B0604020202020204" pitchFamily="34" charset="0"/>
              <a:buChar char="•"/>
            </a:pPr>
            <a:r>
              <a:rPr lang="en-GB" sz="2400" dirty="0" smtClean="0"/>
              <a:t>Feedback helps you prepare for assessment</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smtClean="0"/>
              <a:t>Achieving academic literacy</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smtClean="0"/>
              <a:t>Use learning resources effectively</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smtClean="0"/>
              <a:t>Ask questions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smtClean="0"/>
              <a:t>Use this workshop to talk to your tutor about your feedback</a:t>
            </a:r>
            <a:endParaRPr lang="en-GB" sz="2400" dirty="0"/>
          </a:p>
        </p:txBody>
      </p:sp>
      <p:sp>
        <p:nvSpPr>
          <p:cNvPr id="2" name="TextBox 1">
            <a:extLst>
              <a:ext uri="{FF2B5EF4-FFF2-40B4-BE49-F238E27FC236}">
                <a16:creationId xmlns:a16="http://schemas.microsoft.com/office/drawing/2014/main" id="{879824D2-0CFC-4D81-A878-F2038E2785BB}"/>
              </a:ext>
            </a:extLst>
          </p:cNvPr>
          <p:cNvSpPr txBox="1"/>
          <p:nvPr/>
        </p:nvSpPr>
        <p:spPr>
          <a:xfrm>
            <a:off x="965200" y="454210"/>
            <a:ext cx="3998595" cy="523220"/>
          </a:xfrm>
          <a:prstGeom prst="rect">
            <a:avLst/>
          </a:prstGeom>
          <a:noFill/>
        </p:spPr>
        <p:txBody>
          <a:bodyPr wrap="none" rtlCol="0">
            <a:spAutoFit/>
          </a:bodyPr>
          <a:lstStyle/>
          <a:p>
            <a:r>
              <a:rPr lang="en-GB" sz="2800" dirty="0"/>
              <a:t>Preparing for assessments</a:t>
            </a:r>
          </a:p>
        </p:txBody>
      </p:sp>
    </p:spTree>
    <p:extLst>
      <p:ext uri="{BB962C8B-B14F-4D97-AF65-F5344CB8AC3E}">
        <p14:creationId xmlns:p14="http://schemas.microsoft.com/office/powerpoint/2010/main" val="38221813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9824D2-0CFC-4D81-A878-F2038E2785BB}"/>
              </a:ext>
            </a:extLst>
          </p:cNvPr>
          <p:cNvSpPr txBox="1"/>
          <p:nvPr/>
        </p:nvSpPr>
        <p:spPr>
          <a:xfrm>
            <a:off x="965200" y="454210"/>
            <a:ext cx="5130443" cy="523220"/>
          </a:xfrm>
          <a:prstGeom prst="rect">
            <a:avLst/>
          </a:prstGeom>
          <a:noFill/>
        </p:spPr>
        <p:txBody>
          <a:bodyPr wrap="none" rtlCol="0">
            <a:spAutoFit/>
          </a:bodyPr>
          <a:lstStyle/>
          <a:p>
            <a:r>
              <a:rPr lang="en-GB" sz="2800" dirty="0" smtClean="0"/>
              <a:t>Using feedback effectively tutorial</a:t>
            </a:r>
            <a:endParaRPr lang="en-GB" sz="2800" dirty="0"/>
          </a:p>
        </p:txBody>
      </p:sp>
      <p:sp>
        <p:nvSpPr>
          <p:cNvPr id="3" name="TextBox 2"/>
          <p:cNvSpPr txBox="1"/>
          <p:nvPr/>
        </p:nvSpPr>
        <p:spPr>
          <a:xfrm>
            <a:off x="1215614" y="1710466"/>
            <a:ext cx="9889630" cy="400110"/>
          </a:xfrm>
          <a:prstGeom prst="rect">
            <a:avLst/>
          </a:prstGeom>
          <a:noFill/>
        </p:spPr>
        <p:txBody>
          <a:bodyPr wrap="none" rtlCol="0">
            <a:spAutoFit/>
          </a:bodyPr>
          <a:lstStyle/>
          <a:p>
            <a:r>
              <a:rPr lang="en-GB" sz="2000" dirty="0" smtClean="0"/>
              <a:t>Refer to the related Word document </a:t>
            </a:r>
            <a:r>
              <a:rPr lang="en-GB" sz="2000" dirty="0"/>
              <a:t>– ‘Understanding and using feedback </a:t>
            </a:r>
            <a:r>
              <a:rPr lang="en-GB" sz="2000" dirty="0" smtClean="0"/>
              <a:t>effectively tutorial.’</a:t>
            </a:r>
            <a:endParaRPr lang="en-GB" sz="2000" dirty="0"/>
          </a:p>
        </p:txBody>
      </p:sp>
    </p:spTree>
    <p:extLst>
      <p:ext uri="{BB962C8B-B14F-4D97-AF65-F5344CB8AC3E}">
        <p14:creationId xmlns:p14="http://schemas.microsoft.com/office/powerpoint/2010/main" val="2373485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454210"/>
            <a:ext cx="6019340" cy="523220"/>
          </a:xfrm>
          <a:prstGeom prst="rect">
            <a:avLst/>
          </a:prstGeom>
          <a:noFill/>
        </p:spPr>
        <p:txBody>
          <a:bodyPr wrap="none" rtlCol="0">
            <a:spAutoFit/>
          </a:bodyPr>
          <a:lstStyle/>
          <a:p>
            <a:r>
              <a:rPr lang="en-GB" sz="2800" dirty="0"/>
              <a:t>How is feedback provided at University?</a:t>
            </a:r>
          </a:p>
        </p:txBody>
      </p:sp>
      <p:sp>
        <p:nvSpPr>
          <p:cNvPr id="3" name="TextBox 2"/>
          <p:cNvSpPr txBox="1"/>
          <p:nvPr/>
        </p:nvSpPr>
        <p:spPr>
          <a:xfrm>
            <a:off x="528320" y="1190362"/>
            <a:ext cx="11327653" cy="461665"/>
          </a:xfrm>
          <a:prstGeom prst="rect">
            <a:avLst/>
          </a:prstGeom>
          <a:noFill/>
        </p:spPr>
        <p:txBody>
          <a:bodyPr wrap="none" rtlCol="0">
            <a:spAutoFit/>
          </a:bodyPr>
          <a:lstStyle/>
          <a:p>
            <a:r>
              <a:rPr lang="en-GB" sz="2400" dirty="0">
                <a:solidFill>
                  <a:srgbClr val="00B0F0"/>
                </a:solidFill>
              </a:rPr>
              <a:t>What differences are there between school/college and university teaching + assessment?</a:t>
            </a:r>
          </a:p>
        </p:txBody>
      </p:sp>
      <p:sp>
        <p:nvSpPr>
          <p:cNvPr id="4" name="TextBox 3"/>
          <p:cNvSpPr txBox="1"/>
          <p:nvPr/>
        </p:nvSpPr>
        <p:spPr>
          <a:xfrm>
            <a:off x="872066" y="2326625"/>
            <a:ext cx="5190908" cy="3416320"/>
          </a:xfrm>
          <a:prstGeom prst="rect">
            <a:avLst/>
          </a:prstGeom>
          <a:noFill/>
        </p:spPr>
        <p:txBody>
          <a:bodyPr wrap="none" rtlCol="0">
            <a:spAutoFit/>
          </a:bodyPr>
          <a:lstStyle/>
          <a:p>
            <a:pPr marL="342900" indent="-342900">
              <a:buFont typeface="Arial" panose="020B0604020202020204" pitchFamily="34" charset="0"/>
              <a:buChar char="•"/>
            </a:pPr>
            <a:r>
              <a:rPr lang="en-GB" sz="2400" dirty="0"/>
              <a:t>Large class sizes</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Modularity of programmes</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Anonymous marking</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Not as personalised as school/college</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More formal</a:t>
            </a:r>
          </a:p>
        </p:txBody>
      </p:sp>
      <p:pic>
        <p:nvPicPr>
          <p:cNvPr id="1026" name="Picture 2" descr="Image result for student lecture thea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6683" y="2238056"/>
            <a:ext cx="4073236" cy="2713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704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65200" y="1377161"/>
            <a:ext cx="7922105" cy="4893647"/>
          </a:xfrm>
          <a:prstGeom prst="rect">
            <a:avLst/>
          </a:prstGeom>
          <a:noFill/>
        </p:spPr>
        <p:txBody>
          <a:bodyPr wrap="none" rtlCol="0">
            <a:spAutoFit/>
          </a:bodyPr>
          <a:lstStyle/>
          <a:p>
            <a:pPr marL="342900" indent="-342900">
              <a:buFont typeface="Arial" panose="020B0604020202020204" pitchFamily="34" charset="0"/>
              <a:buChar char="•"/>
            </a:pPr>
            <a:r>
              <a:rPr lang="en-GB" sz="2400" dirty="0"/>
              <a:t>Student development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To enhance academic performance (academic literacy)</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Provide advice to improve skills/knowledge</a:t>
            </a:r>
          </a:p>
          <a:p>
            <a:pPr marL="342900" indent="-342900">
              <a:buFont typeface="Arial" panose="020B0604020202020204" pitchFamily="34" charset="0"/>
              <a:buChar char="•"/>
            </a:pPr>
            <a:endParaRPr lang="en-GB" sz="2400" dirty="0" smtClean="0"/>
          </a:p>
          <a:p>
            <a:pPr marL="342900" indent="-342900">
              <a:buFont typeface="Arial" panose="020B0604020202020204" pitchFamily="34" charset="0"/>
              <a:buChar char="•"/>
            </a:pPr>
            <a:r>
              <a:rPr lang="en-GB" sz="2400" dirty="0" smtClean="0"/>
              <a:t>Learn </a:t>
            </a:r>
            <a:r>
              <a:rPr lang="en-GB" sz="2400" dirty="0"/>
              <a:t>how to be objective  (</a:t>
            </a:r>
            <a:r>
              <a:rPr lang="en-GB" sz="2400" u="sng" dirty="0"/>
              <a:t>don’t take feedback personally</a:t>
            </a:r>
            <a:r>
              <a:rPr lang="en-GB" sz="2400" dirty="0"/>
              <a: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Become a reflective learner</a:t>
            </a:r>
          </a:p>
          <a:p>
            <a:endParaRPr lang="en-GB" sz="2400" dirty="0"/>
          </a:p>
          <a:p>
            <a:pPr marL="342900" indent="-342900">
              <a:buFont typeface="Arial" panose="020B0604020202020204" pitchFamily="34" charset="0"/>
              <a:buChar char="•"/>
            </a:pPr>
            <a:r>
              <a:rPr lang="en-GB" sz="2400" dirty="0"/>
              <a:t>Promote dialogue</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Motivation</a:t>
            </a:r>
          </a:p>
        </p:txBody>
      </p:sp>
      <p:sp>
        <p:nvSpPr>
          <p:cNvPr id="2" name="TextBox 1"/>
          <p:cNvSpPr txBox="1"/>
          <p:nvPr/>
        </p:nvSpPr>
        <p:spPr>
          <a:xfrm>
            <a:off x="965200" y="454210"/>
            <a:ext cx="3353226" cy="523220"/>
          </a:xfrm>
          <a:prstGeom prst="rect">
            <a:avLst/>
          </a:prstGeom>
          <a:noFill/>
        </p:spPr>
        <p:txBody>
          <a:bodyPr wrap="none" rtlCol="0">
            <a:spAutoFit/>
          </a:bodyPr>
          <a:lstStyle/>
          <a:p>
            <a:r>
              <a:rPr lang="en-GB" sz="2800" dirty="0"/>
              <a:t>What is feedback for?</a:t>
            </a:r>
          </a:p>
        </p:txBody>
      </p:sp>
      <p:sp>
        <p:nvSpPr>
          <p:cNvPr id="4" name="TextBox 3"/>
          <p:cNvSpPr txBox="1"/>
          <p:nvPr/>
        </p:nvSpPr>
        <p:spPr>
          <a:xfrm>
            <a:off x="4822825" y="5650364"/>
            <a:ext cx="5896422" cy="461665"/>
          </a:xfrm>
          <a:prstGeom prst="rect">
            <a:avLst/>
          </a:prstGeom>
          <a:noFill/>
        </p:spPr>
        <p:txBody>
          <a:bodyPr wrap="none" rtlCol="0">
            <a:spAutoFit/>
          </a:bodyPr>
          <a:lstStyle/>
          <a:p>
            <a:r>
              <a:rPr lang="en-GB" sz="2400" dirty="0">
                <a:solidFill>
                  <a:srgbClr val="00B0F0"/>
                </a:solidFill>
              </a:rPr>
              <a:t>Feedback is a unique form of communication!</a:t>
            </a:r>
          </a:p>
        </p:txBody>
      </p:sp>
    </p:spTree>
    <p:extLst>
      <p:ext uri="{BB962C8B-B14F-4D97-AF65-F5344CB8AC3E}">
        <p14:creationId xmlns:p14="http://schemas.microsoft.com/office/powerpoint/2010/main" val="335801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454210"/>
            <a:ext cx="4269887" cy="523220"/>
          </a:xfrm>
          <a:prstGeom prst="rect">
            <a:avLst/>
          </a:prstGeom>
          <a:noFill/>
        </p:spPr>
        <p:txBody>
          <a:bodyPr wrap="none" rtlCol="0">
            <a:spAutoFit/>
          </a:bodyPr>
          <a:lstStyle/>
          <a:p>
            <a:r>
              <a:rPr lang="en-GB" sz="2800" dirty="0"/>
              <a:t>Why is feedback important?</a:t>
            </a:r>
          </a:p>
        </p:txBody>
      </p:sp>
      <p:sp>
        <p:nvSpPr>
          <p:cNvPr id="3" name="TextBox 2"/>
          <p:cNvSpPr txBox="1"/>
          <p:nvPr/>
        </p:nvSpPr>
        <p:spPr>
          <a:xfrm>
            <a:off x="965200" y="1581558"/>
            <a:ext cx="8041047" cy="461665"/>
          </a:xfrm>
          <a:prstGeom prst="rect">
            <a:avLst/>
          </a:prstGeom>
          <a:noFill/>
        </p:spPr>
        <p:txBody>
          <a:bodyPr wrap="none" rtlCol="0">
            <a:spAutoFit/>
          </a:bodyPr>
          <a:lstStyle/>
          <a:p>
            <a:pPr marL="342900" indent="-342900">
              <a:buFont typeface="Arial" panose="020B0604020202020204" pitchFamily="34" charset="0"/>
              <a:buChar char="•"/>
            </a:pPr>
            <a:r>
              <a:rPr lang="en-GB" sz="2400" dirty="0"/>
              <a:t>Learning without feedback is like ‘pin the tail on the donkey’</a:t>
            </a:r>
          </a:p>
        </p:txBody>
      </p:sp>
      <p:pic>
        <p:nvPicPr>
          <p:cNvPr id="2050" name="Picture 2" descr="Image result for pin the tail on the donk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9823" y="4057827"/>
            <a:ext cx="3129280" cy="23469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65200" y="2488167"/>
            <a:ext cx="8045023" cy="1569660"/>
          </a:xfrm>
          <a:prstGeom prst="rect">
            <a:avLst/>
          </a:prstGeom>
          <a:noFill/>
        </p:spPr>
        <p:txBody>
          <a:bodyPr wrap="none" rtlCol="0">
            <a:spAutoFit/>
          </a:bodyPr>
          <a:lstStyle/>
          <a:p>
            <a:pPr marL="342900" indent="-342900">
              <a:buFont typeface="Arial" panose="020B0604020202020204" pitchFamily="34" charset="0"/>
              <a:buChar char="•"/>
            </a:pPr>
            <a:r>
              <a:rPr lang="en-GB" sz="2400" dirty="0"/>
              <a:t>Feedback is indispensable to effective learning</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Optimises the conditions in which </a:t>
            </a:r>
            <a:r>
              <a:rPr lang="en-GB" sz="2400" dirty="0" smtClean="0"/>
              <a:t>you </a:t>
            </a:r>
            <a:r>
              <a:rPr lang="en-GB" sz="2400" dirty="0"/>
              <a:t>can achieve </a:t>
            </a:r>
            <a:r>
              <a:rPr lang="en-GB" sz="2400" dirty="0" smtClean="0"/>
              <a:t>your </a:t>
            </a:r>
            <a:r>
              <a:rPr lang="en-GB" sz="2400" dirty="0"/>
              <a:t>best</a:t>
            </a:r>
          </a:p>
          <a:p>
            <a:endParaRPr lang="en-GB" sz="2400" dirty="0"/>
          </a:p>
        </p:txBody>
      </p:sp>
    </p:spTree>
    <p:extLst>
      <p:ext uri="{BB962C8B-B14F-4D97-AF65-F5344CB8AC3E}">
        <p14:creationId xmlns:p14="http://schemas.microsoft.com/office/powerpoint/2010/main" val="393554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454210"/>
            <a:ext cx="5192255" cy="523220"/>
          </a:xfrm>
          <a:prstGeom prst="rect">
            <a:avLst/>
          </a:prstGeom>
          <a:noFill/>
        </p:spPr>
        <p:txBody>
          <a:bodyPr wrap="none" rtlCol="0">
            <a:spAutoFit/>
          </a:bodyPr>
          <a:lstStyle/>
          <a:p>
            <a:r>
              <a:rPr lang="en-GB" sz="2800" dirty="0"/>
              <a:t>How would you define feedback?</a:t>
            </a:r>
          </a:p>
        </p:txBody>
      </p:sp>
      <p:sp>
        <p:nvSpPr>
          <p:cNvPr id="3" name="TextBox 2"/>
          <p:cNvSpPr txBox="1"/>
          <p:nvPr/>
        </p:nvSpPr>
        <p:spPr>
          <a:xfrm>
            <a:off x="408790" y="1689469"/>
            <a:ext cx="10544682" cy="3785652"/>
          </a:xfrm>
          <a:prstGeom prst="rect">
            <a:avLst/>
          </a:prstGeom>
          <a:noFill/>
        </p:spPr>
        <p:txBody>
          <a:bodyPr wrap="none" rtlCol="0">
            <a:spAutoFit/>
          </a:bodyPr>
          <a:lstStyle/>
          <a:p>
            <a:pPr marL="342900" indent="-342900">
              <a:buFont typeface="Arial" panose="020B0604020202020204" pitchFamily="34" charset="0"/>
              <a:buChar char="•"/>
            </a:pPr>
            <a:r>
              <a:rPr lang="en-GB" sz="2400" dirty="0"/>
              <a:t>The returning part of the output of a circuit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Sound fed into a system within a loop</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Reinforcement of the right answer</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Verbal and nonverbal responses from others that are capable of being perceived</a:t>
            </a:r>
          </a:p>
          <a:p>
            <a:r>
              <a:rPr lang="en-GB" sz="2400" dirty="0"/>
              <a:t>     and used by the individual initiating the behaviour</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p:txBody>
      </p:sp>
      <p:sp>
        <p:nvSpPr>
          <p:cNvPr id="4" name="TextBox 3"/>
          <p:cNvSpPr txBox="1"/>
          <p:nvPr/>
        </p:nvSpPr>
        <p:spPr>
          <a:xfrm>
            <a:off x="1785521" y="5314278"/>
            <a:ext cx="8743869" cy="830997"/>
          </a:xfrm>
          <a:prstGeom prst="rect">
            <a:avLst/>
          </a:prstGeom>
          <a:noFill/>
        </p:spPr>
        <p:txBody>
          <a:bodyPr wrap="none" rtlCol="0">
            <a:spAutoFit/>
          </a:bodyPr>
          <a:lstStyle/>
          <a:p>
            <a:pPr algn="ctr"/>
            <a:r>
              <a:rPr lang="en-GB" sz="2400" b="1" dirty="0"/>
              <a:t>Responses </a:t>
            </a:r>
            <a:r>
              <a:rPr lang="en-GB" sz="2400" b="1" dirty="0" smtClean="0"/>
              <a:t>fro </a:t>
            </a:r>
            <a:r>
              <a:rPr lang="en-GB" sz="2400" b="1" dirty="0"/>
              <a:t>tutors or peers that provide information</a:t>
            </a:r>
          </a:p>
          <a:p>
            <a:pPr algn="ctr"/>
            <a:r>
              <a:rPr lang="en-GB" sz="2400" b="1" dirty="0"/>
              <a:t>to students about how well they are on course to reach their target</a:t>
            </a:r>
          </a:p>
        </p:txBody>
      </p:sp>
      <p:pic>
        <p:nvPicPr>
          <p:cNvPr id="5122" name="Picture 2" descr="Image result for feedback circu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659" y="1179074"/>
            <a:ext cx="5177494" cy="240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289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1732" y="1091902"/>
            <a:ext cx="8743869" cy="830997"/>
          </a:xfrm>
          <a:prstGeom prst="rect">
            <a:avLst/>
          </a:prstGeom>
          <a:noFill/>
        </p:spPr>
        <p:txBody>
          <a:bodyPr wrap="none" rtlCol="0">
            <a:spAutoFit/>
          </a:bodyPr>
          <a:lstStyle/>
          <a:p>
            <a:pPr algn="ctr"/>
            <a:r>
              <a:rPr lang="en-GB" sz="2400" b="1" dirty="0"/>
              <a:t>Responses from tutors or peers that provide information</a:t>
            </a:r>
          </a:p>
          <a:p>
            <a:pPr algn="ctr"/>
            <a:r>
              <a:rPr lang="en-GB" sz="2400" b="1" dirty="0"/>
              <a:t>to students about how well they are on course to reach their target</a:t>
            </a:r>
          </a:p>
        </p:txBody>
      </p:sp>
      <p:sp>
        <p:nvSpPr>
          <p:cNvPr id="3" name="TextBox 2"/>
          <p:cNvSpPr txBox="1"/>
          <p:nvPr/>
        </p:nvSpPr>
        <p:spPr>
          <a:xfrm>
            <a:off x="965200" y="454210"/>
            <a:ext cx="5192255" cy="523220"/>
          </a:xfrm>
          <a:prstGeom prst="rect">
            <a:avLst/>
          </a:prstGeom>
          <a:noFill/>
        </p:spPr>
        <p:txBody>
          <a:bodyPr wrap="none" rtlCol="0">
            <a:spAutoFit/>
          </a:bodyPr>
          <a:lstStyle/>
          <a:p>
            <a:r>
              <a:rPr lang="en-GB" sz="2800" dirty="0"/>
              <a:t>How would you define feedback?</a:t>
            </a:r>
          </a:p>
        </p:txBody>
      </p:sp>
      <p:pic>
        <p:nvPicPr>
          <p:cNvPr id="3074" name="Picture 2" descr="Image result for space x rock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7292" y="2148314"/>
            <a:ext cx="5381999" cy="35897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31732" y="6104965"/>
            <a:ext cx="9440790" cy="400110"/>
          </a:xfrm>
          <a:prstGeom prst="rect">
            <a:avLst/>
          </a:prstGeom>
          <a:noFill/>
        </p:spPr>
        <p:txBody>
          <a:bodyPr wrap="none" rtlCol="0">
            <a:spAutoFit/>
          </a:bodyPr>
          <a:lstStyle/>
          <a:p>
            <a:r>
              <a:rPr lang="en-GB" sz="2000" dirty="0" smtClean="0"/>
              <a:t>Analogy – similar to the way a rocket receives feedback in order to land (reach its target).</a:t>
            </a:r>
            <a:endParaRPr lang="en-GB" sz="2000" dirty="0"/>
          </a:p>
        </p:txBody>
      </p:sp>
    </p:spTree>
    <p:extLst>
      <p:ext uri="{BB962C8B-B14F-4D97-AF65-F5344CB8AC3E}">
        <p14:creationId xmlns:p14="http://schemas.microsoft.com/office/powerpoint/2010/main" val="269596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feedback cy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899" y="1127296"/>
            <a:ext cx="7021156" cy="52658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65200" y="454210"/>
            <a:ext cx="3795398" cy="523220"/>
          </a:xfrm>
          <a:prstGeom prst="rect">
            <a:avLst/>
          </a:prstGeom>
          <a:noFill/>
        </p:spPr>
        <p:txBody>
          <a:bodyPr wrap="none" rtlCol="0">
            <a:spAutoFit/>
          </a:bodyPr>
          <a:lstStyle/>
          <a:p>
            <a:r>
              <a:rPr lang="en-GB" sz="2800" dirty="0"/>
              <a:t>Effective use of feedback</a:t>
            </a:r>
          </a:p>
        </p:txBody>
      </p:sp>
      <p:sp>
        <p:nvSpPr>
          <p:cNvPr id="2" name="TextBox 1"/>
          <p:cNvSpPr txBox="1"/>
          <p:nvPr/>
        </p:nvSpPr>
        <p:spPr>
          <a:xfrm>
            <a:off x="170453" y="2647031"/>
            <a:ext cx="2488053" cy="1938992"/>
          </a:xfrm>
          <a:prstGeom prst="rect">
            <a:avLst/>
          </a:prstGeom>
          <a:noFill/>
        </p:spPr>
        <p:txBody>
          <a:bodyPr wrap="none" rtlCol="0">
            <a:spAutoFit/>
          </a:bodyPr>
          <a:lstStyle/>
          <a:p>
            <a:pPr algn="ctr"/>
            <a:r>
              <a:rPr lang="en-GB" sz="2400" b="1" i="1" dirty="0">
                <a:solidFill>
                  <a:srgbClr val="FF0000"/>
                </a:solidFill>
              </a:rPr>
              <a:t>Assisted discovery</a:t>
            </a:r>
          </a:p>
          <a:p>
            <a:pPr algn="ctr"/>
            <a:endParaRPr lang="en-GB" sz="2400" b="1" i="1" dirty="0">
              <a:solidFill>
                <a:srgbClr val="FF0000"/>
              </a:solidFill>
            </a:endParaRPr>
          </a:p>
          <a:p>
            <a:pPr algn="ctr"/>
            <a:endParaRPr lang="en-GB" sz="2400" b="1" i="1" dirty="0">
              <a:solidFill>
                <a:srgbClr val="FF0000"/>
              </a:solidFill>
            </a:endParaRPr>
          </a:p>
          <a:p>
            <a:pPr algn="ctr"/>
            <a:endParaRPr lang="en-GB" sz="2400" b="1" i="1" dirty="0">
              <a:solidFill>
                <a:srgbClr val="FF0000"/>
              </a:solidFill>
            </a:endParaRPr>
          </a:p>
          <a:p>
            <a:pPr algn="ctr"/>
            <a:r>
              <a:rPr lang="en-GB" sz="2400" b="1" i="1" dirty="0">
                <a:solidFill>
                  <a:srgbClr val="FF0000"/>
                </a:solidFill>
              </a:rPr>
              <a:t>Self-discovery</a:t>
            </a:r>
          </a:p>
        </p:txBody>
      </p:sp>
      <p:sp>
        <p:nvSpPr>
          <p:cNvPr id="4" name="Down Arrow 3"/>
          <p:cNvSpPr/>
          <p:nvPr/>
        </p:nvSpPr>
        <p:spPr>
          <a:xfrm>
            <a:off x="1242357" y="3218494"/>
            <a:ext cx="344244" cy="796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p:cNvGrpSpPr/>
          <p:nvPr/>
        </p:nvGrpSpPr>
        <p:grpSpPr>
          <a:xfrm>
            <a:off x="9361037" y="2421402"/>
            <a:ext cx="2087495" cy="2677656"/>
            <a:chOff x="8793479" y="1974946"/>
            <a:chExt cx="2087495" cy="2677656"/>
          </a:xfrm>
        </p:grpSpPr>
        <p:sp>
          <p:nvSpPr>
            <p:cNvPr id="7" name="TextBox 6"/>
            <p:cNvSpPr txBox="1"/>
            <p:nvPr/>
          </p:nvSpPr>
          <p:spPr>
            <a:xfrm>
              <a:off x="8793479" y="1974946"/>
              <a:ext cx="2087495" cy="2677656"/>
            </a:xfrm>
            <a:prstGeom prst="rect">
              <a:avLst/>
            </a:prstGeom>
            <a:noFill/>
          </p:spPr>
          <p:txBody>
            <a:bodyPr wrap="none" rtlCol="0">
              <a:spAutoFit/>
            </a:bodyPr>
            <a:lstStyle/>
            <a:p>
              <a:pPr algn="ctr"/>
              <a:r>
                <a:rPr lang="en-GB" sz="2800" b="1" i="1" dirty="0">
                  <a:solidFill>
                    <a:srgbClr val="FF0000"/>
                  </a:solidFill>
                </a:rPr>
                <a:t>Feedback</a:t>
              </a:r>
            </a:p>
            <a:p>
              <a:pPr algn="ctr"/>
              <a:endParaRPr lang="en-GB" sz="2800" b="1" i="1" dirty="0">
                <a:solidFill>
                  <a:srgbClr val="FF0000"/>
                </a:solidFill>
              </a:endParaRPr>
            </a:p>
            <a:p>
              <a:pPr algn="ctr"/>
              <a:endParaRPr lang="en-GB" sz="2800" b="1" i="1" dirty="0">
                <a:solidFill>
                  <a:srgbClr val="FF0000"/>
                </a:solidFill>
              </a:endParaRPr>
            </a:p>
            <a:p>
              <a:pPr algn="ctr"/>
              <a:endParaRPr lang="en-GB" sz="2800" b="1" i="1" dirty="0">
                <a:solidFill>
                  <a:srgbClr val="FF0000"/>
                </a:solidFill>
              </a:endParaRPr>
            </a:p>
            <a:p>
              <a:pPr algn="ctr"/>
              <a:endParaRPr lang="en-GB" sz="2800" b="1" i="1" dirty="0">
                <a:solidFill>
                  <a:srgbClr val="FF0000"/>
                </a:solidFill>
              </a:endParaRPr>
            </a:p>
            <a:p>
              <a:pPr algn="ctr"/>
              <a:r>
                <a:rPr lang="en-GB" sz="2800" b="1" i="1" dirty="0">
                  <a:solidFill>
                    <a:srgbClr val="FF0000"/>
                  </a:solidFill>
                </a:rPr>
                <a:t>Feedforward</a:t>
              </a:r>
            </a:p>
          </p:txBody>
        </p:sp>
        <p:sp>
          <p:nvSpPr>
            <p:cNvPr id="8" name="Down Arrow 7"/>
            <p:cNvSpPr/>
            <p:nvPr/>
          </p:nvSpPr>
          <p:spPr>
            <a:xfrm>
              <a:off x="9705146" y="2724494"/>
              <a:ext cx="264160" cy="117856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0764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454210"/>
            <a:ext cx="7513019" cy="523220"/>
          </a:xfrm>
          <a:prstGeom prst="rect">
            <a:avLst/>
          </a:prstGeom>
          <a:noFill/>
        </p:spPr>
        <p:txBody>
          <a:bodyPr wrap="none" rtlCol="0">
            <a:spAutoFit/>
          </a:bodyPr>
          <a:lstStyle/>
          <a:p>
            <a:r>
              <a:rPr lang="en-GB" sz="2800" dirty="0"/>
              <a:t>Effective use of feedback – coping with modularity</a:t>
            </a:r>
          </a:p>
        </p:txBody>
      </p:sp>
      <p:grpSp>
        <p:nvGrpSpPr>
          <p:cNvPr id="16" name="Group 15"/>
          <p:cNvGrpSpPr/>
          <p:nvPr/>
        </p:nvGrpSpPr>
        <p:grpSpPr>
          <a:xfrm>
            <a:off x="368257" y="1257309"/>
            <a:ext cx="10840993" cy="3834787"/>
            <a:chOff x="368257" y="1459527"/>
            <a:chExt cx="10840993" cy="3834787"/>
          </a:xfrm>
        </p:grpSpPr>
        <p:pic>
          <p:nvPicPr>
            <p:cNvPr id="7" name="Picture 6"/>
            <p:cNvPicPr>
              <a:picLocks noChangeAspect="1"/>
            </p:cNvPicPr>
            <p:nvPr/>
          </p:nvPicPr>
          <p:blipFill rotWithShape="1">
            <a:blip r:embed="rId2"/>
            <a:srcRect r="14708"/>
            <a:stretch/>
          </p:blipFill>
          <p:spPr>
            <a:xfrm>
              <a:off x="368257" y="1812611"/>
              <a:ext cx="4045482" cy="2969009"/>
            </a:xfrm>
            <a:prstGeom prst="rect">
              <a:avLst/>
            </a:prstGeom>
          </p:spPr>
        </p:pic>
        <p:pic>
          <p:nvPicPr>
            <p:cNvPr id="10" name="Picture 9"/>
            <p:cNvPicPr>
              <a:picLocks noChangeAspect="1"/>
            </p:cNvPicPr>
            <p:nvPr/>
          </p:nvPicPr>
          <p:blipFill>
            <a:blip r:embed="rId3"/>
            <a:stretch>
              <a:fillRect/>
            </a:stretch>
          </p:blipFill>
          <p:spPr>
            <a:xfrm>
              <a:off x="4848521" y="1874162"/>
              <a:ext cx="3688400" cy="3420152"/>
            </a:xfrm>
            <a:prstGeom prst="rect">
              <a:avLst/>
            </a:prstGeom>
          </p:spPr>
        </p:pic>
        <p:pic>
          <p:nvPicPr>
            <p:cNvPr id="14" name="Picture 13"/>
            <p:cNvPicPr>
              <a:picLocks noChangeAspect="1"/>
            </p:cNvPicPr>
            <p:nvPr/>
          </p:nvPicPr>
          <p:blipFill>
            <a:blip r:embed="rId4"/>
            <a:stretch>
              <a:fillRect/>
            </a:stretch>
          </p:blipFill>
          <p:spPr>
            <a:xfrm>
              <a:off x="8892569" y="1885894"/>
              <a:ext cx="2316681" cy="2664183"/>
            </a:xfrm>
            <a:prstGeom prst="rect">
              <a:avLst/>
            </a:prstGeom>
          </p:spPr>
        </p:pic>
        <p:sp>
          <p:nvSpPr>
            <p:cNvPr id="15" name="TextBox 14"/>
            <p:cNvSpPr txBox="1"/>
            <p:nvPr/>
          </p:nvSpPr>
          <p:spPr>
            <a:xfrm>
              <a:off x="413242" y="1459527"/>
              <a:ext cx="9362756" cy="400110"/>
            </a:xfrm>
            <a:prstGeom prst="rect">
              <a:avLst/>
            </a:prstGeom>
            <a:noFill/>
          </p:spPr>
          <p:txBody>
            <a:bodyPr wrap="none" rtlCol="0">
              <a:spAutoFit/>
            </a:bodyPr>
            <a:lstStyle/>
            <a:p>
              <a:r>
                <a:rPr lang="en-GB" sz="2000" dirty="0">
                  <a:solidFill>
                    <a:srgbClr val="00B0F0"/>
                  </a:solidFill>
                </a:rPr>
                <a:t>Year 1                                                                   Year 2                                                           Year 3</a:t>
              </a:r>
            </a:p>
          </p:txBody>
        </p:sp>
      </p:grpSp>
      <p:sp>
        <p:nvSpPr>
          <p:cNvPr id="17" name="Right Arrow 16"/>
          <p:cNvSpPr/>
          <p:nvPr/>
        </p:nvSpPr>
        <p:spPr>
          <a:xfrm>
            <a:off x="965200" y="5545694"/>
            <a:ext cx="9374554" cy="211016"/>
          </a:xfrm>
          <a:prstGeom prst="rightArrow">
            <a:avLst/>
          </a:prstGeom>
          <a:gradFill flip="none" rotWithShape="1">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2448383" y="5826639"/>
            <a:ext cx="7202806" cy="830997"/>
          </a:xfrm>
          <a:prstGeom prst="rect">
            <a:avLst/>
          </a:prstGeom>
          <a:noFill/>
        </p:spPr>
        <p:txBody>
          <a:bodyPr wrap="none" rtlCol="0">
            <a:spAutoFit/>
          </a:bodyPr>
          <a:lstStyle/>
          <a:p>
            <a:pPr algn="ctr"/>
            <a:r>
              <a:rPr lang="en-GB" sz="2400" dirty="0">
                <a:solidFill>
                  <a:srgbClr val="00B0F0"/>
                </a:solidFill>
              </a:rPr>
              <a:t>Action on feedback</a:t>
            </a:r>
          </a:p>
          <a:p>
            <a:pPr algn="ctr"/>
            <a:r>
              <a:rPr lang="en-GB" sz="2400" dirty="0">
                <a:solidFill>
                  <a:srgbClr val="00B0F0"/>
                </a:solidFill>
              </a:rPr>
              <a:t>Individual </a:t>
            </a:r>
            <a:r>
              <a:rPr lang="en-GB" sz="2400" dirty="0" smtClean="0">
                <a:solidFill>
                  <a:srgbClr val="00B0F0"/>
                </a:solidFill>
              </a:rPr>
              <a:t>development  -  feedback to help feedforward</a:t>
            </a:r>
            <a:endParaRPr lang="en-GB" sz="2400" dirty="0">
              <a:solidFill>
                <a:srgbClr val="00B0F0"/>
              </a:solidFill>
            </a:endParaRPr>
          </a:p>
        </p:txBody>
      </p:sp>
    </p:spTree>
    <p:extLst>
      <p:ext uri="{BB962C8B-B14F-4D97-AF65-F5344CB8AC3E}">
        <p14:creationId xmlns:p14="http://schemas.microsoft.com/office/powerpoint/2010/main" val="1727244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5200" y="454210"/>
            <a:ext cx="2796407" cy="523220"/>
          </a:xfrm>
          <a:prstGeom prst="rect">
            <a:avLst/>
          </a:prstGeom>
          <a:noFill/>
        </p:spPr>
        <p:txBody>
          <a:bodyPr wrap="none" rtlCol="0">
            <a:spAutoFit/>
          </a:bodyPr>
          <a:lstStyle/>
          <a:p>
            <a:r>
              <a:rPr lang="en-GB" sz="2800" dirty="0"/>
              <a:t>Types of feedback</a:t>
            </a:r>
          </a:p>
        </p:txBody>
      </p:sp>
      <p:sp>
        <p:nvSpPr>
          <p:cNvPr id="3" name="TextBox 2"/>
          <p:cNvSpPr txBox="1"/>
          <p:nvPr/>
        </p:nvSpPr>
        <p:spPr>
          <a:xfrm>
            <a:off x="1086521" y="1204856"/>
            <a:ext cx="10531737" cy="1200329"/>
          </a:xfrm>
          <a:prstGeom prst="rect">
            <a:avLst/>
          </a:prstGeom>
          <a:noFill/>
        </p:spPr>
        <p:txBody>
          <a:bodyPr wrap="square" rtlCol="0">
            <a:spAutoFit/>
          </a:bodyPr>
          <a:lstStyle/>
          <a:p>
            <a:r>
              <a:rPr lang="en-GB" sz="2400" dirty="0"/>
              <a:t>‘</a:t>
            </a:r>
            <a:r>
              <a:rPr lang="en-GB" sz="2400" i="1" dirty="0"/>
              <a:t>You make clear and concise points when describing the action of innate immune cells but fail to describe the mechanisms in full. You could be more critical when discussing these mechanisms in relation to the literature.</a:t>
            </a:r>
            <a:r>
              <a:rPr lang="en-GB" sz="2400" dirty="0"/>
              <a:t>’</a:t>
            </a:r>
          </a:p>
        </p:txBody>
      </p:sp>
      <p:sp>
        <p:nvSpPr>
          <p:cNvPr id="5" name="TextBox 4"/>
          <p:cNvSpPr txBox="1"/>
          <p:nvPr/>
        </p:nvSpPr>
        <p:spPr>
          <a:xfrm>
            <a:off x="2818677" y="5776858"/>
            <a:ext cx="6390404" cy="954107"/>
          </a:xfrm>
          <a:prstGeom prst="rect">
            <a:avLst/>
          </a:prstGeom>
          <a:noFill/>
        </p:spPr>
        <p:txBody>
          <a:bodyPr wrap="none" rtlCol="0">
            <a:spAutoFit/>
          </a:bodyPr>
          <a:lstStyle/>
          <a:p>
            <a:r>
              <a:rPr lang="en-GB" sz="2800" dirty="0">
                <a:solidFill>
                  <a:srgbClr val="FF0000"/>
                </a:solidFill>
              </a:rPr>
              <a:t>Good points versus areas for </a:t>
            </a:r>
            <a:r>
              <a:rPr lang="en-GB" sz="2800" dirty="0" smtClean="0">
                <a:solidFill>
                  <a:srgbClr val="FF0000"/>
                </a:solidFill>
              </a:rPr>
              <a:t>improvement</a:t>
            </a:r>
          </a:p>
          <a:p>
            <a:pPr algn="ctr"/>
            <a:r>
              <a:rPr lang="en-GB" sz="2800" dirty="0" smtClean="0">
                <a:solidFill>
                  <a:srgbClr val="FF0000"/>
                </a:solidFill>
              </a:rPr>
              <a:t>Unpacking feedback</a:t>
            </a:r>
            <a:endParaRPr lang="en-GB" sz="2800" dirty="0">
              <a:solidFill>
                <a:srgbClr val="FF0000"/>
              </a:solidFill>
            </a:endParaRPr>
          </a:p>
        </p:txBody>
      </p:sp>
      <p:pic>
        <p:nvPicPr>
          <p:cNvPr id="7174" name="Picture 6" descr="Image result for unpacking box cartoon"/>
          <p:cNvPicPr>
            <a:picLocks noChangeAspect="1" noChangeArrowheads="1"/>
          </p:cNvPicPr>
          <p:nvPr/>
        </p:nvPicPr>
        <p:blipFill rotWithShape="1">
          <a:blip r:embed="rId2">
            <a:extLst>
              <a:ext uri="{28A0092B-C50C-407E-A947-70E740481C1C}">
                <a14:useLocalDpi xmlns:a14="http://schemas.microsoft.com/office/drawing/2010/main" val="0"/>
              </a:ext>
            </a:extLst>
          </a:blip>
          <a:srcRect t="1480" b="26588"/>
          <a:stretch/>
        </p:blipFill>
        <p:spPr bwMode="auto">
          <a:xfrm>
            <a:off x="7290228" y="2482514"/>
            <a:ext cx="3327569" cy="321701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Image result for positive negati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0617" y="2764322"/>
            <a:ext cx="4674196" cy="243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6751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1477</TotalTime>
  <Words>513</Words>
  <Application>Microsoft Office PowerPoint</Application>
  <PresentationFormat>Widescreen</PresentationFormat>
  <Paragraphs>133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Williams</dc:creator>
  <cp:lastModifiedBy>Andrew Williams</cp:lastModifiedBy>
  <cp:revision>53</cp:revision>
  <dcterms:created xsi:type="dcterms:W3CDTF">2019-01-03T11:36:50Z</dcterms:created>
  <dcterms:modified xsi:type="dcterms:W3CDTF">2019-02-26T16:30:00Z</dcterms:modified>
</cp:coreProperties>
</file>