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4" d="100"/>
          <a:sy n="144" d="100"/>
        </p:scale>
        <p:origin x="65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Google Shape;3;n"/>
          <p:cNvSpPr>
            <a:spLocks noGrp="1" noRot="1" noChangeAspect="1"/>
          </p:cNvSpPr>
          <p:nvPr>
            <p:ph type="sldImg" idx="2"/>
          </p:nvPr>
        </p:nvSpPr>
        <p:spPr>
          <a:xfrm>
            <a:off x="381295" y="685800"/>
            <a:ext cx="6096076" cy="3429000"/>
          </a:xfrm>
          <a:prstGeom prst="rect">
            <a:avLst/>
          </a:prstGeom>
          <a:noFill/>
          <a:ln w="9528" cap="flat">
            <a:solidFill>
              <a:srgbClr val="000000"/>
            </a:solidFill>
            <a:prstDash val="solid"/>
            <a:round/>
          </a:ln>
        </p:spPr>
      </p:sp>
      <p:sp>
        <p:nvSpPr>
          <p:cNvPr id="3" name="Google Shape;4;n"/>
          <p:cNvSpPr txBox="1">
            <a:spLocks noGrp="1"/>
          </p:cNvSpPr>
          <p:nvPr>
            <p:ph type="body" sz="quarter" idx="3"/>
          </p:nvPr>
        </p:nvSpPr>
        <p:spPr>
          <a:xfrm>
            <a:off x="685800" y="4343400"/>
            <a:ext cx="5486400" cy="4114800"/>
          </a:xfrm>
          <a:prstGeom prst="rect">
            <a:avLst/>
          </a:prstGeom>
          <a:noFill/>
          <a:ln>
            <a:noFill/>
          </a:ln>
        </p:spPr>
        <p:txBody>
          <a:bodyPr vert="horz" wrap="square" lIns="91421" tIns="91421" rIns="91421" bIns="91421" anchor="t" anchorCtr="0" compatLnSpc="1">
            <a:noAutofit/>
          </a:bodyPr>
          <a:lstStyle/>
          <a:p>
            <a:pPr lvl="0"/>
            <a:endParaRPr lang="en-GB"/>
          </a:p>
        </p:txBody>
      </p:sp>
    </p:spTree>
    <p:extLst>
      <p:ext uri="{BB962C8B-B14F-4D97-AF65-F5344CB8AC3E}">
        <p14:creationId xmlns:p14="http://schemas.microsoft.com/office/powerpoint/2010/main" val="377433114"/>
      </p:ext>
    </p:extLst>
  </p:cSld>
  <p:clrMap bg1="lt1" tx1="dk1" bg2="lt2" tx2="dk2" accent1="accent1" accent2="accent2" accent3="accent3" accent4="accent4" accent5="accent5" accent6="accent6" hlink="hlink" folHlink="folHlink"/>
  <p:notesStyle>
    <a:lvl1pPr marL="457200" marR="0" lvl="0" indent="-298451" algn="l" defTabSz="914400" rtl="0" fontAlgn="auto" hangingPunct="1">
      <a:lnSpc>
        <a:spcPct val="100000"/>
      </a:lnSpc>
      <a:spcBef>
        <a:spcPts val="0"/>
      </a:spcBef>
      <a:spcAft>
        <a:spcPts val="0"/>
      </a:spcAft>
      <a:buClr>
        <a:srgbClr val="000000"/>
      </a:buClr>
      <a:buSzPts val="1100"/>
      <a:buFont typeface="Arial"/>
      <a:buChar char="●"/>
      <a:tabLst/>
      <a:defRPr lang="en-GB" sz="1100" b="0" i="0" u="none" strike="noStrike" kern="0" cap="none" spc="0" baseline="0">
        <a:solidFill>
          <a:srgbClr val="000000"/>
        </a:solidFill>
        <a:uFillTx/>
        <a:latin typeface="Arial"/>
        <a:ea typeface="Arial"/>
        <a:cs typeface="Arial"/>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56;g45a7734748_0_0:notes"/>
          <p:cNvSpPr>
            <a:spLocks noGrp="1" noRot="1" noChangeAspect="1"/>
          </p:cNvSpPr>
          <p:nvPr>
            <p:ph type="sldImg"/>
          </p:nvPr>
        </p:nvSpPr>
        <p:spPr>
          <a:xfrm>
            <a:off x="381003" y="685800"/>
            <a:ext cx="6096003" cy="3429000"/>
          </a:xfrm>
        </p:spPr>
      </p:sp>
      <p:sp>
        <p:nvSpPr>
          <p:cNvPr id="3" name="Google Shape;57;g45a7734748_0_0:notes"/>
          <p:cNvSpPr txBox="1">
            <a:spLocks noGrp="1"/>
          </p:cNvSpPr>
          <p:nvPr>
            <p:ph type="body" sz="quarter" idx="1"/>
          </p:nvPr>
        </p:nvSpPr>
        <p:spPr/>
        <p:txBody>
          <a:bodyPr/>
          <a:lstStyle/>
          <a:p>
            <a:pPr marL="0" lvl="0" indent="0">
              <a:buNone/>
            </a:pPr>
            <a:r>
              <a:rPr lang="en-GB" sz="1050"/>
              <a:t>Troubling concepts: binary logics in educational technology and openness</a:t>
            </a:r>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62;g45a7734748_0_162:notes"/>
          <p:cNvSpPr>
            <a:spLocks noGrp="1" noRot="1" noChangeAspect="1"/>
          </p:cNvSpPr>
          <p:nvPr>
            <p:ph type="sldImg"/>
          </p:nvPr>
        </p:nvSpPr>
        <p:spPr>
          <a:xfrm>
            <a:off x="381295" y="685800"/>
            <a:ext cx="6096003" cy="3429000"/>
          </a:xfrm>
        </p:spPr>
      </p:sp>
      <p:sp>
        <p:nvSpPr>
          <p:cNvPr id="3" name="Google Shape;63;g45a7734748_0_162:notes"/>
          <p:cNvSpPr txBox="1">
            <a:spLocks noGrp="1"/>
          </p:cNvSpPr>
          <p:nvPr>
            <p:ph type="body" sz="quarter"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69;g45a7734748_0_168:notes"/>
          <p:cNvSpPr>
            <a:spLocks noGrp="1" noRot="1" noChangeAspect="1"/>
          </p:cNvSpPr>
          <p:nvPr>
            <p:ph type="sldImg"/>
          </p:nvPr>
        </p:nvSpPr>
        <p:spPr>
          <a:xfrm>
            <a:off x="381295" y="685800"/>
            <a:ext cx="6096003" cy="3429000"/>
          </a:xfrm>
        </p:spPr>
      </p:sp>
      <p:sp>
        <p:nvSpPr>
          <p:cNvPr id="3" name="Google Shape;70;g45a7734748_0_168:notes"/>
          <p:cNvSpPr txBox="1">
            <a:spLocks noGrp="1"/>
          </p:cNvSpPr>
          <p:nvPr>
            <p:ph type="body" sz="quarter" idx="1"/>
          </p:nvPr>
        </p:nvSpPr>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75;g45a7734748_0_101:notes"/>
          <p:cNvSpPr>
            <a:spLocks noGrp="1" noRot="1" noChangeAspect="1"/>
          </p:cNvSpPr>
          <p:nvPr>
            <p:ph type="sldImg"/>
          </p:nvPr>
        </p:nvSpPr>
        <p:spPr>
          <a:xfrm>
            <a:off x="381295" y="685800"/>
            <a:ext cx="6096003" cy="3429000"/>
          </a:xfrm>
        </p:spPr>
      </p:sp>
      <p:sp>
        <p:nvSpPr>
          <p:cNvPr id="3" name="Google Shape;76;g45a7734748_0_101:notes"/>
          <p:cNvSpPr txBox="1">
            <a:spLocks noGrp="1"/>
          </p:cNvSpPr>
          <p:nvPr>
            <p:ph type="body" sz="quarter" idx="1"/>
          </p:nvPr>
        </p:nvSpPr>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81;g45a7734748_0_173:notes"/>
          <p:cNvSpPr>
            <a:spLocks noGrp="1" noRot="1" noChangeAspect="1"/>
          </p:cNvSpPr>
          <p:nvPr>
            <p:ph type="sldImg"/>
          </p:nvPr>
        </p:nvSpPr>
        <p:spPr>
          <a:xfrm>
            <a:off x="381295" y="685800"/>
            <a:ext cx="6096003" cy="3429000"/>
          </a:xfrm>
        </p:spPr>
      </p:sp>
      <p:sp>
        <p:nvSpPr>
          <p:cNvPr id="3" name="Google Shape;82;g45a7734748_0_173:notes"/>
          <p:cNvSpPr txBox="1">
            <a:spLocks noGrp="1"/>
          </p:cNvSpPr>
          <p:nvPr>
            <p:ph type="body" sz="quarter" idx="1"/>
          </p:nvPr>
        </p:nvSpPr>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87;g45a7734748_0_180:notes"/>
          <p:cNvSpPr>
            <a:spLocks noGrp="1" noRot="1" noChangeAspect="1"/>
          </p:cNvSpPr>
          <p:nvPr>
            <p:ph type="sldImg"/>
          </p:nvPr>
        </p:nvSpPr>
        <p:spPr>
          <a:xfrm>
            <a:off x="381295" y="685800"/>
            <a:ext cx="6096003" cy="3429000"/>
          </a:xfrm>
        </p:spPr>
      </p:sp>
      <p:sp>
        <p:nvSpPr>
          <p:cNvPr id="3" name="Google Shape;88;g45a7734748_0_180:notes"/>
          <p:cNvSpPr txBox="1">
            <a:spLocks noGrp="1"/>
          </p:cNvSpPr>
          <p:nvPr>
            <p:ph type="body" sz="quarter" idx="1"/>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101;g45a7734748_0_191:notes"/>
          <p:cNvSpPr>
            <a:spLocks noGrp="1" noRot="1" noChangeAspect="1"/>
          </p:cNvSpPr>
          <p:nvPr>
            <p:ph type="sldImg"/>
          </p:nvPr>
        </p:nvSpPr>
        <p:spPr>
          <a:xfrm>
            <a:off x="381295" y="685800"/>
            <a:ext cx="6096003" cy="3429000"/>
          </a:xfrm>
        </p:spPr>
      </p:sp>
      <p:sp>
        <p:nvSpPr>
          <p:cNvPr id="3" name="Google Shape;102;g45a7734748_0_191:notes"/>
          <p:cNvSpPr txBox="1">
            <a:spLocks noGrp="1"/>
          </p:cNvSpPr>
          <p:nvPr>
            <p:ph type="body" sz="quarter" idx="1"/>
          </p:nvPr>
        </p:nvSpPr>
        <p:spPr/>
        <p:txBody>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107;g45a7734748_0_209:notes"/>
          <p:cNvSpPr>
            <a:spLocks noGrp="1" noRot="1" noChangeAspect="1"/>
          </p:cNvSpPr>
          <p:nvPr>
            <p:ph type="sldImg"/>
          </p:nvPr>
        </p:nvSpPr>
        <p:spPr>
          <a:xfrm>
            <a:off x="381295" y="685800"/>
            <a:ext cx="6096003" cy="3429000"/>
          </a:xfrm>
        </p:spPr>
      </p:sp>
      <p:sp>
        <p:nvSpPr>
          <p:cNvPr id="3" name="Google Shape;108;g45a7734748_0_209:notes"/>
          <p:cNvSpPr txBox="1">
            <a:spLocks noGrp="1"/>
          </p:cNvSpPr>
          <p:nvPr>
            <p:ph type="body" sz="quarter" idx="1"/>
          </p:nvPr>
        </p:nvSpPr>
        <p:spPr/>
        <p:txBody>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113;g45a7734748_0_197:notes"/>
          <p:cNvSpPr>
            <a:spLocks noGrp="1" noRot="1" noChangeAspect="1"/>
          </p:cNvSpPr>
          <p:nvPr>
            <p:ph type="sldImg"/>
          </p:nvPr>
        </p:nvSpPr>
        <p:spPr>
          <a:xfrm>
            <a:off x="381295" y="685800"/>
            <a:ext cx="6096003" cy="3429000"/>
          </a:xfrm>
        </p:spPr>
      </p:sp>
      <p:sp>
        <p:nvSpPr>
          <p:cNvPr id="3" name="Google Shape;114;g45a7734748_0_197:notes"/>
          <p:cNvSpPr txBox="1">
            <a:spLocks noGrp="1"/>
          </p:cNvSpPr>
          <p:nvPr>
            <p:ph type="body" sz="quarter"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bg>
      <p:bgPr>
        <a:solidFill>
          <a:srgbClr val="202729"/>
        </a:solidFill>
        <a:effectLst/>
      </p:bgPr>
    </p:bg>
    <p:spTree>
      <p:nvGrpSpPr>
        <p:cNvPr id="1" name=""/>
        <p:cNvGrpSpPr/>
        <p:nvPr/>
      </p:nvGrpSpPr>
      <p:grpSpPr>
        <a:xfrm>
          <a:off x="0" y="0"/>
          <a:ext cx="0" cy="0"/>
          <a:chOff x="0" y="0"/>
          <a:chExt cx="0" cy="0"/>
        </a:xfrm>
      </p:grpSpPr>
      <p:cxnSp>
        <p:nvCxnSpPr>
          <p:cNvPr id="2" name="Google Shape;10;p2"/>
          <p:cNvCxnSpPr/>
          <p:nvPr/>
        </p:nvCxnSpPr>
        <p:spPr>
          <a:xfrm>
            <a:off x="0" y="2998153"/>
            <a:ext cx="9144000" cy="0"/>
          </a:xfrm>
          <a:prstGeom prst="straightConnector1">
            <a:avLst/>
          </a:prstGeom>
          <a:noFill/>
          <a:ln w="19046" cap="flat">
            <a:solidFill>
              <a:srgbClr val="63D297"/>
            </a:solidFill>
            <a:prstDash val="solid"/>
            <a:round/>
          </a:ln>
        </p:spPr>
      </p:cxnSp>
      <p:sp>
        <p:nvSpPr>
          <p:cNvPr id="3" name="Google Shape;11;p2"/>
          <p:cNvSpPr txBox="1">
            <a:spLocks noGrp="1"/>
          </p:cNvSpPr>
          <p:nvPr>
            <p:ph type="ctrTitle"/>
          </p:nvPr>
        </p:nvSpPr>
        <p:spPr>
          <a:xfrm>
            <a:off x="510445" y="1257300"/>
            <a:ext cx="8123099" cy="1588495"/>
          </a:xfrm>
        </p:spPr>
        <p:txBody>
          <a:bodyPr anchor="b"/>
          <a:lstStyle>
            <a:lvl1pPr>
              <a:defRPr sz="4800">
                <a:solidFill>
                  <a:srgbClr val="FFFFFF"/>
                </a:solidFill>
              </a:defRPr>
            </a:lvl1pPr>
          </a:lstStyle>
          <a:p>
            <a:pPr lvl="0"/>
            <a:endParaRPr lang="en-GB"/>
          </a:p>
        </p:txBody>
      </p:sp>
      <p:sp>
        <p:nvSpPr>
          <p:cNvPr id="4" name="Google Shape;12;p2"/>
          <p:cNvSpPr txBox="1">
            <a:spLocks noGrp="1"/>
          </p:cNvSpPr>
          <p:nvPr>
            <p:ph type="subTitle" idx="1"/>
          </p:nvPr>
        </p:nvSpPr>
        <p:spPr>
          <a:xfrm>
            <a:off x="510445" y="3182313"/>
            <a:ext cx="8123099" cy="630003"/>
          </a:xfrm>
        </p:spPr>
        <p:txBody>
          <a:bodyPr/>
          <a:lstStyle>
            <a:lvl1pPr>
              <a:lnSpc>
                <a:spcPct val="100000"/>
              </a:lnSpc>
              <a:buNone/>
              <a:defRPr lang="en-GB" sz="2400">
                <a:solidFill>
                  <a:srgbClr val="FFFFFF"/>
                </a:solidFill>
              </a:defRPr>
            </a:lvl1pPr>
          </a:lstStyle>
          <a:p>
            <a:pPr lvl="0"/>
            <a:endParaRPr lang="en-GB"/>
          </a:p>
        </p:txBody>
      </p:sp>
      <p:sp>
        <p:nvSpPr>
          <p:cNvPr id="5" name="Google Shape;13;p2"/>
          <p:cNvSpPr txBox="1">
            <a:spLocks noGrp="1"/>
          </p:cNvSpPr>
          <p:nvPr>
            <p:ph type="sldNum" sz="quarter" idx="8"/>
          </p:nvPr>
        </p:nvSpPr>
        <p:spPr/>
        <p:txBody>
          <a:bodyPr/>
          <a:lstStyle>
            <a:lvl1pPr>
              <a:defRPr>
                <a:solidFill>
                  <a:srgbClr val="FFFFFF"/>
                </a:solidFill>
              </a:defRPr>
            </a:lvl1pPr>
          </a:lstStyle>
          <a:p>
            <a:pPr lvl="0"/>
            <a:fld id="{1C134C4E-50AC-4D7F-A6B5-3C033868D273}" type="slidenum">
              <a:t>‹#›</a:t>
            </a:fld>
            <a:endParaRPr lang="en-GB"/>
          </a:p>
        </p:txBody>
      </p:sp>
    </p:spTree>
    <p:extLst>
      <p:ext uri="{BB962C8B-B14F-4D97-AF65-F5344CB8AC3E}">
        <p14:creationId xmlns:p14="http://schemas.microsoft.com/office/powerpoint/2010/main" val="291876966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IG_NUMBER">
    <p:spTree>
      <p:nvGrpSpPr>
        <p:cNvPr id="1" name=""/>
        <p:cNvGrpSpPr/>
        <p:nvPr/>
      </p:nvGrpSpPr>
      <p:grpSpPr>
        <a:xfrm>
          <a:off x="0" y="0"/>
          <a:ext cx="0" cy="0"/>
          <a:chOff x="0" y="0"/>
          <a:chExt cx="0" cy="0"/>
        </a:xfrm>
      </p:grpSpPr>
      <p:sp>
        <p:nvSpPr>
          <p:cNvPr id="2" name="Google Shape;49;p11"/>
          <p:cNvSpPr/>
          <p:nvPr/>
        </p:nvSpPr>
        <p:spPr>
          <a:xfrm>
            <a:off x="0" y="5045695"/>
            <a:ext cx="9144000" cy="97804"/>
          </a:xfrm>
          <a:prstGeom prst="rect">
            <a:avLst/>
          </a:prstGeom>
          <a:solidFill>
            <a:srgbClr val="63D297"/>
          </a:solidFill>
          <a:ln cap="flat">
            <a:noFill/>
            <a:prstDash val="soli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400" b="0" i="0" u="none" strike="noStrike" kern="0" cap="none" spc="0" baseline="0">
              <a:solidFill>
                <a:srgbClr val="000000"/>
              </a:solidFill>
              <a:uFillTx/>
              <a:latin typeface="Arial"/>
              <a:ea typeface="Arial"/>
              <a:cs typeface="Arial"/>
            </a:endParaRPr>
          </a:p>
        </p:txBody>
      </p:sp>
      <p:sp>
        <p:nvSpPr>
          <p:cNvPr id="3" name="Google Shape;50;p11"/>
          <p:cNvSpPr txBox="1">
            <a:spLocks noGrp="1"/>
          </p:cNvSpPr>
          <p:nvPr>
            <p:ph type="title"/>
          </p:nvPr>
        </p:nvSpPr>
        <p:spPr>
          <a:xfrm>
            <a:off x="311700" y="991474"/>
            <a:ext cx="8520598" cy="1917899"/>
          </a:xfrm>
        </p:spPr>
        <p:txBody>
          <a:bodyPr anchor="ctr" anchorCtr="1"/>
          <a:lstStyle>
            <a:lvl1pPr algn="ctr">
              <a:defRPr sz="14000" b="1"/>
            </a:lvl1pPr>
          </a:lstStyle>
          <a:p>
            <a:pPr lvl="0"/>
            <a:r>
              <a:rPr lang="en-GB"/>
              <a:t>xx%</a:t>
            </a:r>
          </a:p>
        </p:txBody>
      </p:sp>
      <p:sp>
        <p:nvSpPr>
          <p:cNvPr id="4" name="Google Shape;51;p11"/>
          <p:cNvSpPr txBox="1">
            <a:spLocks noGrp="1"/>
          </p:cNvSpPr>
          <p:nvPr>
            <p:ph type="body" idx="4294967295"/>
          </p:nvPr>
        </p:nvSpPr>
        <p:spPr>
          <a:xfrm>
            <a:off x="311700" y="3071295"/>
            <a:ext cx="8520598" cy="901799"/>
          </a:xfrm>
        </p:spPr>
        <p:txBody>
          <a:bodyPr anchorCtr="1"/>
          <a:lstStyle>
            <a:lvl1pPr algn="ctr">
              <a:defRPr lang="en-GB"/>
            </a:lvl1pPr>
          </a:lstStyle>
          <a:p>
            <a:pPr lvl="0"/>
            <a:endParaRPr lang="en-GB"/>
          </a:p>
        </p:txBody>
      </p:sp>
      <p:sp>
        <p:nvSpPr>
          <p:cNvPr id="5" name="Google Shape;52;p11"/>
          <p:cNvSpPr txBox="1">
            <a:spLocks noGrp="1"/>
          </p:cNvSpPr>
          <p:nvPr>
            <p:ph type="sldNum" sz="quarter" idx="8"/>
          </p:nvPr>
        </p:nvSpPr>
        <p:spPr/>
        <p:txBody>
          <a:bodyPr/>
          <a:lstStyle>
            <a:lvl1pPr>
              <a:defRPr/>
            </a:lvl1pPr>
          </a:lstStyle>
          <a:p>
            <a:pPr lvl="0"/>
            <a:fld id="{B1992760-BE34-4750-A9EB-40B42FBF4092}" type="slidenum">
              <a:t>‹#›</a:t>
            </a:fld>
            <a:endParaRPr lang="en-GB"/>
          </a:p>
        </p:txBody>
      </p:sp>
    </p:spTree>
    <p:extLst>
      <p:ext uri="{BB962C8B-B14F-4D97-AF65-F5344CB8AC3E}">
        <p14:creationId xmlns:p14="http://schemas.microsoft.com/office/powerpoint/2010/main" val="19919783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Google Shape;54;p12"/>
          <p:cNvSpPr txBox="1">
            <a:spLocks noGrp="1"/>
          </p:cNvSpPr>
          <p:nvPr>
            <p:ph type="sldNum" sz="quarter" idx="8"/>
          </p:nvPr>
        </p:nvSpPr>
        <p:spPr/>
        <p:txBody>
          <a:bodyPr/>
          <a:lstStyle>
            <a:lvl1pPr>
              <a:defRPr/>
            </a:lvl1pPr>
          </a:lstStyle>
          <a:p>
            <a:pPr lvl="0"/>
            <a:fld id="{252ACCA8-A920-4CCE-8701-38AAAED01EA0}" type="slidenum">
              <a:t>‹#›</a:t>
            </a:fld>
            <a:endParaRPr lang="en-GB"/>
          </a:p>
        </p:txBody>
      </p:sp>
    </p:spTree>
    <p:extLst>
      <p:ext uri="{BB962C8B-B14F-4D97-AF65-F5344CB8AC3E}">
        <p14:creationId xmlns:p14="http://schemas.microsoft.com/office/powerpoint/2010/main" val="34294187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_HEADER">
    <p:bg>
      <p:bgPr>
        <a:solidFill>
          <a:srgbClr val="202729"/>
        </a:solidFill>
        <a:effectLst/>
      </p:bgPr>
    </p:bg>
    <p:spTree>
      <p:nvGrpSpPr>
        <p:cNvPr id="1" name=""/>
        <p:cNvGrpSpPr/>
        <p:nvPr/>
      </p:nvGrpSpPr>
      <p:grpSpPr>
        <a:xfrm>
          <a:off x="0" y="0"/>
          <a:ext cx="0" cy="0"/>
          <a:chOff x="0" y="0"/>
          <a:chExt cx="0" cy="0"/>
        </a:xfrm>
      </p:grpSpPr>
      <p:cxnSp>
        <p:nvCxnSpPr>
          <p:cNvPr id="2" name="Google Shape;15;p3"/>
          <p:cNvCxnSpPr/>
          <p:nvPr/>
        </p:nvCxnSpPr>
        <p:spPr>
          <a:xfrm>
            <a:off x="0" y="2998153"/>
            <a:ext cx="9144000" cy="0"/>
          </a:xfrm>
          <a:prstGeom prst="straightConnector1">
            <a:avLst/>
          </a:prstGeom>
          <a:noFill/>
          <a:ln w="19046" cap="flat">
            <a:solidFill>
              <a:srgbClr val="63D297"/>
            </a:solidFill>
            <a:prstDash val="solid"/>
            <a:round/>
          </a:ln>
        </p:spPr>
      </p:cxnSp>
      <p:sp>
        <p:nvSpPr>
          <p:cNvPr id="3" name="Google Shape;16;p3"/>
          <p:cNvSpPr txBox="1">
            <a:spLocks noGrp="1"/>
          </p:cNvSpPr>
          <p:nvPr>
            <p:ph type="title"/>
          </p:nvPr>
        </p:nvSpPr>
        <p:spPr>
          <a:xfrm>
            <a:off x="510445" y="2057400"/>
            <a:ext cx="8123099" cy="778803"/>
          </a:xfrm>
        </p:spPr>
        <p:txBody>
          <a:bodyPr anchor="b"/>
          <a:lstStyle>
            <a:lvl1pPr>
              <a:defRPr sz="3600">
                <a:solidFill>
                  <a:srgbClr val="FFFFFF"/>
                </a:solidFill>
              </a:defRPr>
            </a:lvl1pPr>
          </a:lstStyle>
          <a:p>
            <a:pPr lvl="0"/>
            <a:endParaRPr lang="en-GB"/>
          </a:p>
        </p:txBody>
      </p:sp>
      <p:sp>
        <p:nvSpPr>
          <p:cNvPr id="4" name="Google Shape;17;p3"/>
          <p:cNvSpPr txBox="1">
            <a:spLocks noGrp="1"/>
          </p:cNvSpPr>
          <p:nvPr>
            <p:ph type="sldNum" sz="quarter" idx="8"/>
          </p:nvPr>
        </p:nvSpPr>
        <p:spPr/>
        <p:txBody>
          <a:bodyPr/>
          <a:lstStyle>
            <a:lvl1pPr>
              <a:defRPr>
                <a:solidFill>
                  <a:srgbClr val="FFFFFF"/>
                </a:solidFill>
              </a:defRPr>
            </a:lvl1pPr>
          </a:lstStyle>
          <a:p>
            <a:pPr lvl="0"/>
            <a:fld id="{FE107FFC-A0B0-4956-9CF9-44E20048C43E}" type="slidenum">
              <a:t>‹#›</a:t>
            </a:fld>
            <a:endParaRPr lang="en-GB"/>
          </a:p>
        </p:txBody>
      </p:sp>
    </p:spTree>
    <p:extLst>
      <p:ext uri="{BB962C8B-B14F-4D97-AF65-F5344CB8AC3E}">
        <p14:creationId xmlns:p14="http://schemas.microsoft.com/office/powerpoint/2010/main" val="6449270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x" preserve="1">
  <p:cSld name="TITLE_AND_BODY">
    <p:spTree>
      <p:nvGrpSpPr>
        <p:cNvPr id="1" name=""/>
        <p:cNvGrpSpPr/>
        <p:nvPr/>
      </p:nvGrpSpPr>
      <p:grpSpPr>
        <a:xfrm>
          <a:off x="0" y="0"/>
          <a:ext cx="0" cy="0"/>
          <a:chOff x="0" y="0"/>
          <a:chExt cx="0" cy="0"/>
        </a:xfrm>
      </p:grpSpPr>
      <p:sp>
        <p:nvSpPr>
          <p:cNvPr id="2" name="Google Shape;19;p4"/>
          <p:cNvSpPr/>
          <p:nvPr/>
        </p:nvSpPr>
        <p:spPr>
          <a:xfrm>
            <a:off x="0" y="5045695"/>
            <a:ext cx="9144000" cy="97804"/>
          </a:xfrm>
          <a:prstGeom prst="rect">
            <a:avLst/>
          </a:prstGeom>
          <a:solidFill>
            <a:srgbClr val="63D297"/>
          </a:solidFill>
          <a:ln cap="flat">
            <a:noFill/>
            <a:prstDash val="soli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400" b="0" i="0" u="none" strike="noStrike" kern="0" cap="none" spc="0" baseline="0">
              <a:solidFill>
                <a:srgbClr val="000000"/>
              </a:solidFill>
              <a:uFillTx/>
              <a:latin typeface="Arial"/>
              <a:ea typeface="Arial"/>
              <a:cs typeface="Arial"/>
            </a:endParaRPr>
          </a:p>
        </p:txBody>
      </p:sp>
      <p:sp>
        <p:nvSpPr>
          <p:cNvPr id="3" name="Google Shape;20;p4"/>
          <p:cNvSpPr txBox="1">
            <a:spLocks noGrp="1"/>
          </p:cNvSpPr>
          <p:nvPr>
            <p:ph type="title"/>
          </p:nvPr>
        </p:nvSpPr>
        <p:spPr/>
        <p:txBody>
          <a:bodyPr/>
          <a:lstStyle>
            <a:lvl1pPr>
              <a:defRPr/>
            </a:lvl1pPr>
          </a:lstStyle>
          <a:p>
            <a:pPr lvl="0"/>
            <a:endParaRPr lang="en-GB"/>
          </a:p>
        </p:txBody>
      </p:sp>
      <p:sp>
        <p:nvSpPr>
          <p:cNvPr id="4" name="Google Shape;21;p4"/>
          <p:cNvSpPr txBox="1">
            <a:spLocks noGrp="1"/>
          </p:cNvSpPr>
          <p:nvPr>
            <p:ph type="body" idx="1"/>
          </p:nvPr>
        </p:nvSpPr>
        <p:spPr/>
        <p:txBody>
          <a:bodyPr/>
          <a:lstStyle>
            <a:lvl1pPr>
              <a:defRPr lang="en-GB"/>
            </a:lvl1pPr>
          </a:lstStyle>
          <a:p>
            <a:pPr lvl="0"/>
            <a:endParaRPr lang="en-GB"/>
          </a:p>
        </p:txBody>
      </p:sp>
      <p:sp>
        <p:nvSpPr>
          <p:cNvPr id="5" name="Google Shape;22;p4"/>
          <p:cNvSpPr txBox="1">
            <a:spLocks noGrp="1"/>
          </p:cNvSpPr>
          <p:nvPr>
            <p:ph type="sldNum" sz="quarter" idx="8"/>
          </p:nvPr>
        </p:nvSpPr>
        <p:spPr/>
        <p:txBody>
          <a:bodyPr/>
          <a:lstStyle>
            <a:lvl1pPr>
              <a:defRPr/>
            </a:lvl1pPr>
          </a:lstStyle>
          <a:p>
            <a:pPr lvl="0"/>
            <a:fld id="{9EE4C443-73CF-4D4D-B759-B7312B52B82F}" type="slidenum">
              <a:t>‹#›</a:t>
            </a:fld>
            <a:endParaRPr lang="en-GB"/>
          </a:p>
        </p:txBody>
      </p:sp>
    </p:spTree>
    <p:extLst>
      <p:ext uri="{BB962C8B-B14F-4D97-AF65-F5344CB8AC3E}">
        <p14:creationId xmlns:p14="http://schemas.microsoft.com/office/powerpoint/2010/main" val="34460110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reserve="1">
  <p:cSld name="TITLE_AND_TWO_COLUMNS">
    <p:spTree>
      <p:nvGrpSpPr>
        <p:cNvPr id="1" name=""/>
        <p:cNvGrpSpPr/>
        <p:nvPr/>
      </p:nvGrpSpPr>
      <p:grpSpPr>
        <a:xfrm>
          <a:off x="0" y="0"/>
          <a:ext cx="0" cy="0"/>
          <a:chOff x="0" y="0"/>
          <a:chExt cx="0" cy="0"/>
        </a:xfrm>
      </p:grpSpPr>
      <p:sp>
        <p:nvSpPr>
          <p:cNvPr id="2" name="Google Shape;24;p5"/>
          <p:cNvSpPr txBox="1">
            <a:spLocks noGrp="1"/>
          </p:cNvSpPr>
          <p:nvPr>
            <p:ph type="title"/>
          </p:nvPr>
        </p:nvSpPr>
        <p:spPr/>
        <p:txBody>
          <a:bodyPr/>
          <a:lstStyle>
            <a:lvl1pPr>
              <a:defRPr/>
            </a:lvl1pPr>
          </a:lstStyle>
          <a:p>
            <a:pPr lvl="0"/>
            <a:endParaRPr lang="en-GB"/>
          </a:p>
        </p:txBody>
      </p:sp>
      <p:sp>
        <p:nvSpPr>
          <p:cNvPr id="3" name="Google Shape;25;p5"/>
          <p:cNvSpPr txBox="1">
            <a:spLocks noGrp="1"/>
          </p:cNvSpPr>
          <p:nvPr>
            <p:ph type="body" idx="1"/>
          </p:nvPr>
        </p:nvSpPr>
        <p:spPr>
          <a:xfrm>
            <a:off x="311700" y="1152473"/>
            <a:ext cx="3999896" cy="3416399"/>
          </a:xfrm>
        </p:spPr>
        <p:txBody>
          <a:bodyPr/>
          <a:lstStyle>
            <a:lvl1pPr indent="-317497">
              <a:buSzPts val="1400"/>
              <a:defRPr lang="en-GB" sz="1400"/>
            </a:lvl1pPr>
          </a:lstStyle>
          <a:p>
            <a:pPr lvl="0"/>
            <a:endParaRPr lang="en-GB"/>
          </a:p>
        </p:txBody>
      </p:sp>
      <p:sp>
        <p:nvSpPr>
          <p:cNvPr id="4" name="Google Shape;26;p5"/>
          <p:cNvSpPr txBox="1">
            <a:spLocks noGrp="1"/>
          </p:cNvSpPr>
          <p:nvPr>
            <p:ph type="body" idx="2"/>
          </p:nvPr>
        </p:nvSpPr>
        <p:spPr>
          <a:xfrm>
            <a:off x="4832402" y="1152473"/>
            <a:ext cx="3999896" cy="3416399"/>
          </a:xfrm>
        </p:spPr>
        <p:txBody>
          <a:bodyPr/>
          <a:lstStyle>
            <a:lvl1pPr indent="-317497">
              <a:buSzPts val="1400"/>
              <a:defRPr lang="en-GB" sz="1400"/>
            </a:lvl1pPr>
          </a:lstStyle>
          <a:p>
            <a:pPr lvl="0"/>
            <a:endParaRPr lang="en-GB"/>
          </a:p>
        </p:txBody>
      </p:sp>
      <p:sp>
        <p:nvSpPr>
          <p:cNvPr id="5" name="Google Shape;27;p5"/>
          <p:cNvSpPr txBox="1">
            <a:spLocks noGrp="1"/>
          </p:cNvSpPr>
          <p:nvPr>
            <p:ph type="sldNum" sz="quarter" idx="8"/>
          </p:nvPr>
        </p:nvSpPr>
        <p:spPr/>
        <p:txBody>
          <a:bodyPr/>
          <a:lstStyle>
            <a:lvl1pPr>
              <a:defRPr/>
            </a:lvl1pPr>
          </a:lstStyle>
          <a:p>
            <a:pPr lvl="0"/>
            <a:fld id="{F55E54CE-9137-49ED-B974-20450595F1FB}" type="slidenum">
              <a:t>‹#›</a:t>
            </a:fld>
            <a:endParaRPr lang="en-GB"/>
          </a:p>
        </p:txBody>
      </p:sp>
    </p:spTree>
    <p:extLst>
      <p:ext uri="{BB962C8B-B14F-4D97-AF65-F5344CB8AC3E}">
        <p14:creationId xmlns:p14="http://schemas.microsoft.com/office/powerpoint/2010/main" val="16111629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_ONLY">
    <p:spTree>
      <p:nvGrpSpPr>
        <p:cNvPr id="1" name=""/>
        <p:cNvGrpSpPr/>
        <p:nvPr/>
      </p:nvGrpSpPr>
      <p:grpSpPr>
        <a:xfrm>
          <a:off x="0" y="0"/>
          <a:ext cx="0" cy="0"/>
          <a:chOff x="0" y="0"/>
          <a:chExt cx="0" cy="0"/>
        </a:xfrm>
      </p:grpSpPr>
      <p:sp>
        <p:nvSpPr>
          <p:cNvPr id="2" name="Google Shape;29;p6"/>
          <p:cNvSpPr txBox="1">
            <a:spLocks noGrp="1"/>
          </p:cNvSpPr>
          <p:nvPr>
            <p:ph type="title"/>
          </p:nvPr>
        </p:nvSpPr>
        <p:spPr/>
        <p:txBody>
          <a:bodyPr/>
          <a:lstStyle>
            <a:lvl1pPr>
              <a:defRPr/>
            </a:lvl1pPr>
          </a:lstStyle>
          <a:p>
            <a:pPr lvl="0"/>
            <a:endParaRPr lang="en-GB"/>
          </a:p>
        </p:txBody>
      </p:sp>
      <p:sp>
        <p:nvSpPr>
          <p:cNvPr id="3" name="Google Shape;30;p6"/>
          <p:cNvSpPr txBox="1">
            <a:spLocks noGrp="1"/>
          </p:cNvSpPr>
          <p:nvPr>
            <p:ph type="sldNum" sz="quarter" idx="8"/>
          </p:nvPr>
        </p:nvSpPr>
        <p:spPr/>
        <p:txBody>
          <a:bodyPr/>
          <a:lstStyle>
            <a:lvl1pPr>
              <a:defRPr/>
            </a:lvl1pPr>
          </a:lstStyle>
          <a:p>
            <a:pPr lvl="0"/>
            <a:fld id="{8C10DA72-9C54-49D0-AE66-1F6A002A05C0}" type="slidenum">
              <a:t>‹#›</a:t>
            </a:fld>
            <a:endParaRPr lang="en-GB"/>
          </a:p>
        </p:txBody>
      </p:sp>
    </p:spTree>
    <p:extLst>
      <p:ext uri="{BB962C8B-B14F-4D97-AF65-F5344CB8AC3E}">
        <p14:creationId xmlns:p14="http://schemas.microsoft.com/office/powerpoint/2010/main" val="13257183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ONE_COLUMN_TEXT">
    <p:spTree>
      <p:nvGrpSpPr>
        <p:cNvPr id="1" name=""/>
        <p:cNvGrpSpPr/>
        <p:nvPr/>
      </p:nvGrpSpPr>
      <p:grpSpPr>
        <a:xfrm>
          <a:off x="0" y="0"/>
          <a:ext cx="0" cy="0"/>
          <a:chOff x="0" y="0"/>
          <a:chExt cx="0" cy="0"/>
        </a:xfrm>
      </p:grpSpPr>
      <p:sp>
        <p:nvSpPr>
          <p:cNvPr id="2" name="Google Shape;32;p7"/>
          <p:cNvSpPr txBox="1">
            <a:spLocks noGrp="1"/>
          </p:cNvSpPr>
          <p:nvPr>
            <p:ph type="title"/>
          </p:nvPr>
        </p:nvSpPr>
        <p:spPr>
          <a:xfrm>
            <a:off x="311700" y="555598"/>
            <a:ext cx="2808003" cy="755696"/>
          </a:xfrm>
        </p:spPr>
        <p:txBody>
          <a:bodyPr anchor="b"/>
          <a:lstStyle>
            <a:lvl1pPr>
              <a:defRPr sz="2400"/>
            </a:lvl1pPr>
          </a:lstStyle>
          <a:p>
            <a:pPr lvl="0"/>
            <a:endParaRPr lang="en-GB"/>
          </a:p>
        </p:txBody>
      </p:sp>
      <p:sp>
        <p:nvSpPr>
          <p:cNvPr id="3" name="Google Shape;33;p7"/>
          <p:cNvSpPr txBox="1">
            <a:spLocks noGrp="1"/>
          </p:cNvSpPr>
          <p:nvPr>
            <p:ph type="body" idx="4294967295"/>
          </p:nvPr>
        </p:nvSpPr>
        <p:spPr>
          <a:xfrm>
            <a:off x="311700" y="1389604"/>
            <a:ext cx="2808003" cy="3179396"/>
          </a:xfrm>
        </p:spPr>
        <p:txBody>
          <a:bodyPr/>
          <a:lstStyle>
            <a:lvl1pPr indent="-304796">
              <a:buSzPts val="1200"/>
              <a:defRPr lang="en-GB" sz="1200"/>
            </a:lvl1pPr>
          </a:lstStyle>
          <a:p>
            <a:pPr lvl="0"/>
            <a:endParaRPr lang="en-GB"/>
          </a:p>
        </p:txBody>
      </p:sp>
      <p:sp>
        <p:nvSpPr>
          <p:cNvPr id="4" name="Google Shape;34;p7"/>
          <p:cNvSpPr txBox="1">
            <a:spLocks noGrp="1"/>
          </p:cNvSpPr>
          <p:nvPr>
            <p:ph type="sldNum" sz="quarter" idx="8"/>
          </p:nvPr>
        </p:nvSpPr>
        <p:spPr/>
        <p:txBody>
          <a:bodyPr/>
          <a:lstStyle>
            <a:lvl1pPr>
              <a:defRPr/>
            </a:lvl1pPr>
          </a:lstStyle>
          <a:p>
            <a:pPr lvl="0"/>
            <a:fld id="{D5AE8916-5CAD-402C-8DE0-27F231A5C402}" type="slidenum">
              <a:t>‹#›</a:t>
            </a:fld>
            <a:endParaRPr lang="en-GB"/>
          </a:p>
        </p:txBody>
      </p:sp>
    </p:spTree>
    <p:extLst>
      <p:ext uri="{BB962C8B-B14F-4D97-AF65-F5344CB8AC3E}">
        <p14:creationId xmlns:p14="http://schemas.microsoft.com/office/powerpoint/2010/main" val="22767610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MAIN_POINT">
    <p:bg>
      <p:bgPr>
        <a:solidFill>
          <a:srgbClr val="63D297"/>
        </a:solidFill>
        <a:effectLst/>
      </p:bgPr>
    </p:bg>
    <p:spTree>
      <p:nvGrpSpPr>
        <p:cNvPr id="1" name=""/>
        <p:cNvGrpSpPr/>
        <p:nvPr/>
      </p:nvGrpSpPr>
      <p:grpSpPr>
        <a:xfrm>
          <a:off x="0" y="0"/>
          <a:ext cx="0" cy="0"/>
          <a:chOff x="0" y="0"/>
          <a:chExt cx="0" cy="0"/>
        </a:xfrm>
      </p:grpSpPr>
      <p:sp>
        <p:nvSpPr>
          <p:cNvPr id="2" name="Google Shape;36;p8"/>
          <p:cNvSpPr txBox="1">
            <a:spLocks noGrp="1"/>
          </p:cNvSpPr>
          <p:nvPr>
            <p:ph type="title"/>
          </p:nvPr>
        </p:nvSpPr>
        <p:spPr>
          <a:xfrm>
            <a:off x="490246" y="526346"/>
            <a:ext cx="5797497" cy="4090797"/>
          </a:xfrm>
        </p:spPr>
        <p:txBody>
          <a:bodyPr anchor="ctr"/>
          <a:lstStyle>
            <a:lvl1pPr>
              <a:defRPr sz="4800"/>
            </a:lvl1pPr>
          </a:lstStyle>
          <a:p>
            <a:pPr lvl="0"/>
            <a:endParaRPr lang="en-GB"/>
          </a:p>
        </p:txBody>
      </p:sp>
      <p:sp>
        <p:nvSpPr>
          <p:cNvPr id="3" name="Google Shape;37;p8"/>
          <p:cNvSpPr txBox="1">
            <a:spLocks noGrp="1"/>
          </p:cNvSpPr>
          <p:nvPr>
            <p:ph type="sldNum" sz="quarter" idx="8"/>
          </p:nvPr>
        </p:nvSpPr>
        <p:spPr/>
        <p:txBody>
          <a:bodyPr/>
          <a:lstStyle>
            <a:lvl1pPr>
              <a:defRPr/>
            </a:lvl1pPr>
          </a:lstStyle>
          <a:p>
            <a:pPr lvl="0"/>
            <a:fld id="{EA3B7AFE-939B-4565-A2C2-A93E14FB0BC7}" type="slidenum">
              <a:t>‹#›</a:t>
            </a:fld>
            <a:endParaRPr lang="en-GB"/>
          </a:p>
        </p:txBody>
      </p:sp>
    </p:spTree>
    <p:extLst>
      <p:ext uri="{BB962C8B-B14F-4D97-AF65-F5344CB8AC3E}">
        <p14:creationId xmlns:p14="http://schemas.microsoft.com/office/powerpoint/2010/main" val="24409249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ECTION_TITLE_AND_DESCRIPTION">
    <p:spTree>
      <p:nvGrpSpPr>
        <p:cNvPr id="1" name=""/>
        <p:cNvGrpSpPr/>
        <p:nvPr/>
      </p:nvGrpSpPr>
      <p:grpSpPr>
        <a:xfrm>
          <a:off x="0" y="0"/>
          <a:ext cx="0" cy="0"/>
          <a:chOff x="0" y="0"/>
          <a:chExt cx="0" cy="0"/>
        </a:xfrm>
      </p:grpSpPr>
      <p:sp>
        <p:nvSpPr>
          <p:cNvPr id="2" name="Google Shape;39;p9"/>
          <p:cNvSpPr/>
          <p:nvPr/>
        </p:nvSpPr>
        <p:spPr>
          <a:xfrm>
            <a:off x="4572000" y="73"/>
            <a:ext cx="4572000" cy="5143499"/>
          </a:xfrm>
          <a:prstGeom prst="rect">
            <a:avLst/>
          </a:prstGeom>
          <a:solidFill>
            <a:srgbClr val="202729"/>
          </a:solidFill>
          <a:ln cap="flat">
            <a:noFill/>
            <a:prstDash val="soli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400" b="0" i="0" u="none" strike="noStrike" kern="0" cap="none" spc="0" baseline="0">
              <a:solidFill>
                <a:srgbClr val="000000"/>
              </a:solidFill>
              <a:uFillTx/>
              <a:latin typeface="Arial"/>
              <a:ea typeface="Arial"/>
              <a:cs typeface="Arial"/>
            </a:endParaRPr>
          </a:p>
        </p:txBody>
      </p:sp>
      <p:cxnSp>
        <p:nvCxnSpPr>
          <p:cNvPr id="3" name="Google Shape;40;p9"/>
          <p:cNvCxnSpPr/>
          <p:nvPr/>
        </p:nvCxnSpPr>
        <p:spPr>
          <a:xfrm>
            <a:off x="5029675" y="4495501"/>
            <a:ext cx="468301" cy="0"/>
          </a:xfrm>
          <a:prstGeom prst="straightConnector1">
            <a:avLst/>
          </a:prstGeom>
          <a:noFill/>
          <a:ln w="19046" cap="flat">
            <a:solidFill>
              <a:srgbClr val="63D297"/>
            </a:solidFill>
            <a:prstDash val="solid"/>
            <a:round/>
          </a:ln>
        </p:spPr>
      </p:cxnSp>
      <p:sp>
        <p:nvSpPr>
          <p:cNvPr id="4" name="Google Shape;41;p9"/>
          <p:cNvSpPr txBox="1">
            <a:spLocks noGrp="1"/>
          </p:cNvSpPr>
          <p:nvPr>
            <p:ph type="title"/>
          </p:nvPr>
        </p:nvSpPr>
        <p:spPr>
          <a:xfrm>
            <a:off x="265496" y="1205828"/>
            <a:ext cx="4045195" cy="1509601"/>
          </a:xfrm>
        </p:spPr>
        <p:txBody>
          <a:bodyPr anchor="b" anchorCtr="1"/>
          <a:lstStyle>
            <a:lvl1pPr algn="ctr">
              <a:defRPr sz="4200"/>
            </a:lvl1pPr>
          </a:lstStyle>
          <a:p>
            <a:pPr lvl="0"/>
            <a:endParaRPr lang="en-GB"/>
          </a:p>
        </p:txBody>
      </p:sp>
      <p:sp>
        <p:nvSpPr>
          <p:cNvPr id="5" name="Google Shape;42;p9"/>
          <p:cNvSpPr txBox="1">
            <a:spLocks noGrp="1"/>
          </p:cNvSpPr>
          <p:nvPr>
            <p:ph type="subTitle" idx="4294967295"/>
          </p:nvPr>
        </p:nvSpPr>
        <p:spPr>
          <a:xfrm>
            <a:off x="265496" y="2769004"/>
            <a:ext cx="4045195" cy="1345503"/>
          </a:xfrm>
        </p:spPr>
        <p:txBody>
          <a:bodyPr anchorCtr="1"/>
          <a:lstStyle>
            <a:lvl1pPr algn="ctr">
              <a:lnSpc>
                <a:spcPct val="100000"/>
              </a:lnSpc>
              <a:buNone/>
              <a:defRPr lang="en-GB" sz="2100"/>
            </a:lvl1pPr>
          </a:lstStyle>
          <a:p>
            <a:pPr lvl="0"/>
            <a:endParaRPr lang="en-GB"/>
          </a:p>
        </p:txBody>
      </p:sp>
      <p:sp>
        <p:nvSpPr>
          <p:cNvPr id="6" name="Google Shape;43;p9"/>
          <p:cNvSpPr txBox="1">
            <a:spLocks noGrp="1"/>
          </p:cNvSpPr>
          <p:nvPr>
            <p:ph type="body" idx="4294967295"/>
          </p:nvPr>
        </p:nvSpPr>
        <p:spPr>
          <a:xfrm>
            <a:off x="4939497" y="724195"/>
            <a:ext cx="3836996" cy="3695099"/>
          </a:xfrm>
        </p:spPr>
        <p:txBody>
          <a:bodyPr anchor="ctr"/>
          <a:lstStyle>
            <a:lvl1pPr>
              <a:buClr>
                <a:srgbClr val="FFFFFF"/>
              </a:buClr>
              <a:defRPr lang="en-GB">
                <a:solidFill>
                  <a:srgbClr val="FFFFFF"/>
                </a:solidFill>
              </a:defRPr>
            </a:lvl1pPr>
          </a:lstStyle>
          <a:p>
            <a:pPr lvl="0"/>
            <a:endParaRPr lang="en-GB"/>
          </a:p>
        </p:txBody>
      </p:sp>
      <p:sp>
        <p:nvSpPr>
          <p:cNvPr id="7" name="Google Shape;44;p9"/>
          <p:cNvSpPr txBox="1">
            <a:spLocks noGrp="1"/>
          </p:cNvSpPr>
          <p:nvPr>
            <p:ph type="sldNum" sz="quarter" idx="8"/>
          </p:nvPr>
        </p:nvSpPr>
        <p:spPr/>
        <p:txBody>
          <a:bodyPr/>
          <a:lstStyle>
            <a:lvl1pPr>
              <a:defRPr>
                <a:solidFill>
                  <a:srgbClr val="FFFFFF"/>
                </a:solidFill>
              </a:defRPr>
            </a:lvl1pPr>
          </a:lstStyle>
          <a:p>
            <a:pPr lvl="0"/>
            <a:fld id="{978B043C-7A6D-434B-B1B8-817273B7DCA7}" type="slidenum">
              <a:t>‹#›</a:t>
            </a:fld>
            <a:endParaRPr lang="en-GB"/>
          </a:p>
        </p:txBody>
      </p:sp>
    </p:spTree>
    <p:extLst>
      <p:ext uri="{BB962C8B-B14F-4D97-AF65-F5344CB8AC3E}">
        <p14:creationId xmlns:p14="http://schemas.microsoft.com/office/powerpoint/2010/main" val="26336301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APTION_ONLY">
    <p:spTree>
      <p:nvGrpSpPr>
        <p:cNvPr id="1" name=""/>
        <p:cNvGrpSpPr/>
        <p:nvPr/>
      </p:nvGrpSpPr>
      <p:grpSpPr>
        <a:xfrm>
          <a:off x="0" y="0"/>
          <a:ext cx="0" cy="0"/>
          <a:chOff x="0" y="0"/>
          <a:chExt cx="0" cy="0"/>
        </a:xfrm>
      </p:grpSpPr>
      <p:sp>
        <p:nvSpPr>
          <p:cNvPr id="2" name="Google Shape;46;p10"/>
          <p:cNvSpPr txBox="1">
            <a:spLocks noGrp="1"/>
          </p:cNvSpPr>
          <p:nvPr>
            <p:ph type="body" idx="4294967295"/>
          </p:nvPr>
        </p:nvSpPr>
        <p:spPr>
          <a:xfrm>
            <a:off x="311700" y="4236826"/>
            <a:ext cx="5998802" cy="598803"/>
          </a:xfrm>
        </p:spPr>
        <p:txBody>
          <a:bodyPr anchor="ctr"/>
          <a:lstStyle>
            <a:lvl1pPr indent="-228600">
              <a:lnSpc>
                <a:spcPct val="100000"/>
              </a:lnSpc>
              <a:buNone/>
              <a:defRPr lang="en-GB" sz="2100"/>
            </a:lvl1pPr>
          </a:lstStyle>
          <a:p>
            <a:pPr lvl="0"/>
            <a:endParaRPr lang="en-GB"/>
          </a:p>
        </p:txBody>
      </p:sp>
      <p:sp>
        <p:nvSpPr>
          <p:cNvPr id="3" name="Google Shape;47;p10"/>
          <p:cNvSpPr txBox="1">
            <a:spLocks noGrp="1"/>
          </p:cNvSpPr>
          <p:nvPr>
            <p:ph type="sldNum" sz="quarter" idx="8"/>
          </p:nvPr>
        </p:nvSpPr>
        <p:spPr/>
        <p:txBody>
          <a:bodyPr/>
          <a:lstStyle>
            <a:lvl1pPr>
              <a:defRPr/>
            </a:lvl1pPr>
          </a:lstStyle>
          <a:p>
            <a:pPr lvl="0"/>
            <a:fld id="{02EF9109-38C9-42E9-9895-6EAE9C209F38}" type="slidenum">
              <a:t>‹#›</a:t>
            </a:fld>
            <a:endParaRPr lang="en-GB"/>
          </a:p>
        </p:txBody>
      </p:sp>
    </p:spTree>
    <p:extLst>
      <p:ext uri="{BB962C8B-B14F-4D97-AF65-F5344CB8AC3E}">
        <p14:creationId xmlns:p14="http://schemas.microsoft.com/office/powerpoint/2010/main" val="8036984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Google Shape;6;p1"/>
          <p:cNvSpPr txBox="1">
            <a:spLocks noGrp="1"/>
          </p:cNvSpPr>
          <p:nvPr>
            <p:ph type="title"/>
          </p:nvPr>
        </p:nvSpPr>
        <p:spPr>
          <a:xfrm>
            <a:off x="311700" y="445029"/>
            <a:ext cx="8520598" cy="572697"/>
          </a:xfrm>
          <a:prstGeom prst="rect">
            <a:avLst/>
          </a:prstGeom>
          <a:noFill/>
          <a:ln>
            <a:noFill/>
          </a:ln>
        </p:spPr>
        <p:txBody>
          <a:bodyPr vert="horz" wrap="square" lIns="91421" tIns="91421" rIns="91421" bIns="91421" anchor="t" anchorCtr="0" compatLnSpc="1">
            <a:noAutofit/>
          </a:bodyPr>
          <a:lstStyle/>
          <a:p>
            <a:pPr lvl="0"/>
            <a:endParaRPr lang="en-GB"/>
          </a:p>
        </p:txBody>
      </p:sp>
      <p:sp>
        <p:nvSpPr>
          <p:cNvPr id="3" name="Google Shape;7;p1"/>
          <p:cNvSpPr txBox="1">
            <a:spLocks noGrp="1"/>
          </p:cNvSpPr>
          <p:nvPr>
            <p:ph type="body" idx="1"/>
          </p:nvPr>
        </p:nvSpPr>
        <p:spPr>
          <a:xfrm>
            <a:off x="311700" y="1152473"/>
            <a:ext cx="8520598" cy="3416399"/>
          </a:xfrm>
          <a:prstGeom prst="rect">
            <a:avLst/>
          </a:prstGeom>
          <a:noFill/>
          <a:ln>
            <a:noFill/>
          </a:ln>
        </p:spPr>
        <p:txBody>
          <a:bodyPr vert="horz" wrap="square" lIns="91421" tIns="91421" rIns="91421" bIns="91421" anchor="t" anchorCtr="0" compatLnSpc="1">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Google Shape;8;p1"/>
          <p:cNvSpPr txBox="1">
            <a:spLocks noGrp="1"/>
          </p:cNvSpPr>
          <p:nvPr>
            <p:ph type="sldNum" sz="quarter" idx="4"/>
          </p:nvPr>
        </p:nvSpPr>
        <p:spPr>
          <a:xfrm>
            <a:off x="8472455" y="4663220"/>
            <a:ext cx="548704" cy="393603"/>
          </a:xfrm>
          <a:prstGeom prst="rect">
            <a:avLst/>
          </a:prstGeom>
          <a:noFill/>
          <a:ln>
            <a:noFill/>
          </a:ln>
        </p:spPr>
        <p:txBody>
          <a:bodyPr vert="horz" wrap="square" lIns="91421" tIns="91421" rIns="91421" bIns="91421" anchor="ctr" anchorCtr="0" compatLnSpc="1">
            <a:noAutofit/>
          </a:bodyPr>
          <a:lstStyle>
            <a:lvl1pPr marL="0" marR="0" lvl="0" indent="0" algn="r" defTabSz="914400" rtl="0" fontAlgn="auto" hangingPunct="1">
              <a:lnSpc>
                <a:spcPct val="100000"/>
              </a:lnSpc>
              <a:spcBef>
                <a:spcPts val="0"/>
              </a:spcBef>
              <a:spcAft>
                <a:spcPts val="0"/>
              </a:spcAft>
              <a:buNone/>
              <a:tabLst/>
              <a:defRPr lang="en-GB" sz="1000" b="0" i="0" u="none" strike="noStrike" kern="0" cap="none" spc="0" baseline="0">
                <a:solidFill>
                  <a:srgbClr val="202729"/>
                </a:solidFill>
                <a:uFillTx/>
                <a:latin typeface="Proxima Nova"/>
                <a:ea typeface="Proxima Nova"/>
                <a:cs typeface="Proxima Nova"/>
              </a:defRPr>
            </a:lvl1pPr>
          </a:lstStyle>
          <a:p>
            <a:pPr lvl="0"/>
            <a:fld id="{DC8C104B-B30D-4462-93EC-D9E76FDCD978}"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marL="0" marR="0" lvl="0" indent="0" algn="l" defTabSz="914400" rtl="0" fontAlgn="auto" hangingPunct="1">
        <a:lnSpc>
          <a:spcPct val="100000"/>
        </a:lnSpc>
        <a:spcBef>
          <a:spcPts val="0"/>
        </a:spcBef>
        <a:spcAft>
          <a:spcPts val="0"/>
        </a:spcAft>
        <a:buNone/>
        <a:tabLst/>
        <a:defRPr lang="en-GB" sz="2800" b="0" i="0" u="none" strike="noStrike" kern="0" cap="none" spc="0" baseline="0">
          <a:solidFill>
            <a:srgbClr val="202729"/>
          </a:solidFill>
          <a:uFillTx/>
          <a:latin typeface="Proxima Nova"/>
          <a:ea typeface="Proxima Nova"/>
          <a:cs typeface="Proxima Nova"/>
        </a:defRPr>
      </a:lvl1pPr>
    </p:titleStyle>
    <p:bodyStyle>
      <a:lvl1pPr marL="457200" marR="0" lvl="0" indent="-342900" algn="l" defTabSz="914400" rtl="0" fontAlgn="auto" hangingPunct="1">
        <a:lnSpc>
          <a:spcPct val="115000"/>
        </a:lnSpc>
        <a:spcBef>
          <a:spcPts val="0"/>
        </a:spcBef>
        <a:spcAft>
          <a:spcPts val="0"/>
        </a:spcAft>
        <a:buClr>
          <a:srgbClr val="616161"/>
        </a:buClr>
        <a:buSzPts val="1800"/>
        <a:buFont typeface="Proxima Nova"/>
        <a:buChar char="●"/>
        <a:tabLst/>
        <a:defRPr lang="en-US" sz="1800" b="0" i="0" u="none" strike="noStrike" kern="0" cap="none" spc="0" baseline="0">
          <a:solidFill>
            <a:srgbClr val="616161"/>
          </a:solidFill>
          <a:uFillTx/>
          <a:latin typeface="Proxima Nova"/>
          <a:ea typeface="Proxima Nova"/>
          <a:cs typeface="Proxima Nova"/>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Google Shape;59;p13"/>
          <p:cNvSpPr txBox="1">
            <a:spLocks noGrp="1"/>
          </p:cNvSpPr>
          <p:nvPr>
            <p:ph type="ctrTitle"/>
          </p:nvPr>
        </p:nvSpPr>
        <p:spPr>
          <a:xfrm>
            <a:off x="510445" y="578476"/>
            <a:ext cx="8123099" cy="2361602"/>
          </a:xfrm>
        </p:spPr>
        <p:txBody>
          <a:bodyPr/>
          <a:lstStyle/>
          <a:p>
            <a:pPr lvl="0"/>
            <a:endParaRPr lang="en-GB" sz="3000"/>
          </a:p>
          <a:p>
            <a:pPr lvl="0"/>
            <a:r>
              <a:rPr lang="en-GB" b="1" i="1">
                <a:solidFill>
                  <a:srgbClr val="4BA173"/>
                </a:solidFill>
              </a:rPr>
              <a:t>Search, share, reuse, collaborate!</a:t>
            </a:r>
          </a:p>
          <a:p>
            <a:pPr lvl="0"/>
            <a:r>
              <a:rPr lang="en-GB" sz="3000" i="1">
                <a:solidFill>
                  <a:srgbClr val="4BA173"/>
                </a:solidFill>
              </a:rPr>
              <a:t>Repositories and metadata for open educational resources</a:t>
            </a:r>
            <a:endParaRPr lang="en-GB" sz="3000" i="1"/>
          </a:p>
        </p:txBody>
      </p:sp>
      <p:sp>
        <p:nvSpPr>
          <p:cNvPr id="3" name="Google Shape;60;p13"/>
          <p:cNvSpPr txBox="1">
            <a:spLocks noGrp="1"/>
          </p:cNvSpPr>
          <p:nvPr>
            <p:ph type="subTitle" idx="1"/>
          </p:nvPr>
        </p:nvSpPr>
        <p:spPr>
          <a:xfrm>
            <a:off x="510445" y="3029946"/>
            <a:ext cx="8123099" cy="1961104"/>
          </a:xfrm>
        </p:spPr>
        <p:txBody>
          <a:bodyPr/>
          <a:lstStyle/>
          <a:p>
            <a:pPr marL="0" lvl="0" indent="0"/>
            <a:r>
              <a:rPr lang="en-GB" sz="1800" b="1"/>
              <a:t>Leo Havemann</a:t>
            </a:r>
          </a:p>
          <a:p>
            <a:pPr marL="0" lvl="0" indent="0"/>
            <a:r>
              <a:rPr lang="en-GB" sz="1400" b="1" i="1">
                <a:solidFill>
                  <a:srgbClr val="4BA173"/>
                </a:solidFill>
              </a:rPr>
              <a:t>Digital Education Advisor</a:t>
            </a:r>
          </a:p>
          <a:p>
            <a:pPr marL="0" lvl="0" indent="0"/>
            <a:r>
              <a:rPr lang="en-GB" sz="1400" i="1">
                <a:solidFill>
                  <a:srgbClr val="4BA173"/>
                </a:solidFill>
              </a:rPr>
              <a:t>UCL ISD</a:t>
            </a:r>
          </a:p>
          <a:p>
            <a:pPr marL="0" lvl="0" indent="0"/>
            <a:r>
              <a:rPr lang="en-GB" sz="1400" i="1"/>
              <a:t>@leohavemann</a:t>
            </a:r>
            <a:endParaRPr lang="en-GB" sz="1400" i="1">
              <a:solidFill>
                <a:srgbClr val="4BA173"/>
              </a:solidFill>
            </a:endParaRPr>
          </a:p>
          <a:p>
            <a:pPr marL="0" lvl="0" indent="0"/>
            <a:endParaRPr lang="en-GB" sz="1800" i="1">
              <a:solidFill>
                <a:srgbClr val="4BA173"/>
              </a:solidFill>
            </a:endParaRPr>
          </a:p>
          <a:p>
            <a:pPr marL="0" lvl="0" indent="0"/>
            <a:r>
              <a:rPr lang="en-GB" sz="1600" i="1"/>
              <a:t>#Learnhack 5.0</a:t>
            </a:r>
          </a:p>
          <a:p>
            <a:pPr marL="0" lvl="0" indent="0"/>
            <a:r>
              <a:rPr lang="en-GB" sz="1600" i="1"/>
              <a:t>5 November 2018</a:t>
            </a:r>
            <a:endParaRPr lang="en-GB" sz="1600" i="1">
              <a:solidFill>
                <a:srgbClr val="4BA173"/>
              </a:solidFill>
            </a:endParaRPr>
          </a:p>
        </p:txBody>
      </p:sp>
      <p:pic>
        <p:nvPicPr>
          <p:cNvPr id="4" name="Picture 3">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8003990" y="4770781"/>
            <a:ext cx="629555" cy="220269"/>
          </a:xfrm>
          <a:prstGeom prst="rect">
            <a:avLst/>
          </a:prstGeom>
          <a:noFill/>
          <a:ln cap="flat">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Google Shape;65;p14"/>
          <p:cNvSpPr txBox="1">
            <a:spLocks noGrp="1"/>
          </p:cNvSpPr>
          <p:nvPr>
            <p:ph type="title"/>
          </p:nvPr>
        </p:nvSpPr>
        <p:spPr>
          <a:xfrm>
            <a:off x="311700" y="98398"/>
            <a:ext cx="2808003" cy="755696"/>
          </a:xfrm>
        </p:spPr>
        <p:txBody>
          <a:bodyPr/>
          <a:lstStyle/>
          <a:p>
            <a:pPr lvl="0"/>
            <a:r>
              <a:rPr lang="en-GB"/>
              <a:t>Metadata?</a:t>
            </a:r>
          </a:p>
        </p:txBody>
      </p:sp>
      <p:sp>
        <p:nvSpPr>
          <p:cNvPr id="3" name="Google Shape;66;p14"/>
          <p:cNvSpPr txBox="1">
            <a:spLocks noGrp="1"/>
          </p:cNvSpPr>
          <p:nvPr>
            <p:ph type="body" idx="4294967295"/>
          </p:nvPr>
        </p:nvSpPr>
        <p:spPr>
          <a:xfrm>
            <a:off x="311700" y="1389604"/>
            <a:ext cx="3257998" cy="3535801"/>
          </a:xfrm>
        </p:spPr>
        <p:txBody>
          <a:bodyPr/>
          <a:lstStyle/>
          <a:p>
            <a:pPr marL="0" lvl="0" indent="0">
              <a:buNone/>
            </a:pPr>
            <a:r>
              <a:rPr lang="en-GB"/>
              <a:t>Yes I am going to talk about metadata for OER as advertised, but before I launch straight into that, first, a story.</a:t>
            </a:r>
          </a:p>
          <a:p>
            <a:pPr marL="0" lvl="0" indent="0">
              <a:spcBef>
                <a:spcPts val="1600"/>
              </a:spcBef>
              <a:buNone/>
            </a:pPr>
            <a:r>
              <a:rPr lang="en-GB"/>
              <a:t>A story that takes us back to the 1990s … about Learning Objects!</a:t>
            </a:r>
          </a:p>
          <a:p>
            <a:pPr marL="0" lvl="0" indent="0">
              <a:spcBef>
                <a:spcPts val="1600"/>
              </a:spcBef>
              <a:spcAft>
                <a:spcPts val="1600"/>
              </a:spcAft>
              <a:buNone/>
            </a:pPr>
            <a:r>
              <a:rPr lang="en-GB"/>
              <a:t>And Standardised Metadata, e.g. Dublin Core!</a:t>
            </a:r>
          </a:p>
        </p:txBody>
      </p:sp>
      <p:pic>
        <p:nvPicPr>
          <p:cNvPr id="4" name="Google Shape;67;p14">
            <a:extLst>
              <a:ext uri="{FF2B5EF4-FFF2-40B4-BE49-F238E27FC236}">
                <a16:creationId xmlns:a16="http://schemas.microsoft.com/office/drawing/2014/main" id="{00000000-0000-0000-0000-000000000000}"/>
              </a:ext>
            </a:extLst>
          </p:cNvPr>
          <p:cNvPicPr>
            <a:picLocks noChangeAspect="1"/>
          </p:cNvPicPr>
          <p:nvPr/>
        </p:nvPicPr>
        <p:blipFill>
          <a:blip r:embed="rId3">
            <a:alphaModFix/>
          </a:blip>
          <a:stretch>
            <a:fillRect/>
          </a:stretch>
        </p:blipFill>
        <p:spPr>
          <a:xfrm>
            <a:off x="3955987" y="0"/>
            <a:ext cx="5194422" cy="5143499"/>
          </a:xfrm>
          <a:prstGeom prst="rect">
            <a:avLst/>
          </a:prstGeom>
          <a:noFill/>
          <a:ln cap="flat">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Google Shape;72;p15"/>
          <p:cNvSpPr txBox="1">
            <a:spLocks noGrp="1"/>
          </p:cNvSpPr>
          <p:nvPr>
            <p:ph type="title"/>
          </p:nvPr>
        </p:nvSpPr>
        <p:spPr/>
        <p:txBody>
          <a:bodyPr/>
          <a:lstStyle/>
          <a:p>
            <a:pPr lvl="0"/>
            <a:r>
              <a:rPr lang="en-GB"/>
              <a:t>OER vs Learning Objects</a:t>
            </a:r>
          </a:p>
        </p:txBody>
      </p:sp>
      <p:sp>
        <p:nvSpPr>
          <p:cNvPr id="3" name="Google Shape;73;p15"/>
          <p:cNvSpPr txBox="1">
            <a:spLocks noGrp="1"/>
          </p:cNvSpPr>
          <p:nvPr>
            <p:ph type="body" idx="1"/>
          </p:nvPr>
        </p:nvSpPr>
        <p:spPr>
          <a:xfrm>
            <a:off x="311700" y="1152473"/>
            <a:ext cx="8520598" cy="3700796"/>
          </a:xfrm>
        </p:spPr>
        <p:txBody>
          <a:bodyPr/>
          <a:lstStyle/>
          <a:p>
            <a:pPr marL="0" lvl="0" indent="0">
              <a:buNone/>
            </a:pPr>
            <a:r>
              <a:rPr lang="en-GB" sz="2400"/>
              <a:t>OER can be ‘big’ (e.g. textbook) or ‘little’ (e.g. photo, sound file, slides), and any kind of format </a:t>
            </a:r>
          </a:p>
          <a:p>
            <a:pPr marL="0" lvl="0" indent="0">
              <a:spcBef>
                <a:spcPts val="1600"/>
              </a:spcBef>
              <a:buNone/>
            </a:pPr>
            <a:r>
              <a:rPr lang="en-GB" sz="2400"/>
              <a:t>No particular specialist knowledge is needed for OER creation</a:t>
            </a:r>
          </a:p>
          <a:p>
            <a:pPr marL="0" lvl="0" indent="0">
              <a:spcBef>
                <a:spcPts val="1600"/>
              </a:spcBef>
              <a:spcAft>
                <a:spcPts val="1600"/>
              </a:spcAft>
              <a:buNone/>
            </a:pPr>
            <a:r>
              <a:rPr lang="en-GB" sz="2400"/>
              <a:t>OER should be freely available (online) with an open license (allowing use and adaptation)</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Google Shape;78;p16"/>
          <p:cNvSpPr txBox="1">
            <a:spLocks noGrp="1"/>
          </p:cNvSpPr>
          <p:nvPr>
            <p:ph type="title"/>
          </p:nvPr>
        </p:nvSpPr>
        <p:spPr/>
        <p:txBody>
          <a:bodyPr/>
          <a:lstStyle/>
          <a:p>
            <a:pPr lvl="0"/>
            <a:r>
              <a:rPr lang="en-GB"/>
              <a:t>Why Open Educational Resources?</a:t>
            </a:r>
          </a:p>
        </p:txBody>
      </p:sp>
      <p:sp>
        <p:nvSpPr>
          <p:cNvPr id="3" name="Google Shape;79;p16"/>
          <p:cNvSpPr txBox="1">
            <a:spLocks noGrp="1"/>
          </p:cNvSpPr>
          <p:nvPr>
            <p:ph type="body" idx="1"/>
          </p:nvPr>
        </p:nvSpPr>
        <p:spPr/>
        <p:txBody>
          <a:bodyPr/>
          <a:lstStyle/>
          <a:p>
            <a:pPr marL="0" lvl="0" indent="0">
              <a:buNone/>
            </a:pPr>
            <a:r>
              <a:rPr lang="en-GB" sz="2400" b="1">
                <a:solidFill>
                  <a:srgbClr val="666666"/>
                </a:solidFill>
                <a:highlight>
                  <a:srgbClr val="FFFFFF"/>
                </a:highlight>
              </a:rPr>
              <a:t>At the heart of the movement toward Open Educational Resources is the simple and powerful idea that </a:t>
            </a:r>
            <a:r>
              <a:rPr lang="en-GB" sz="2400" b="1">
                <a:solidFill>
                  <a:srgbClr val="4BA173"/>
                </a:solidFill>
                <a:highlight>
                  <a:srgbClr val="FFFFFF"/>
                </a:highlight>
              </a:rPr>
              <a:t>the world's knowledge is a public good</a:t>
            </a:r>
            <a:r>
              <a:rPr lang="en-GB" sz="2400" b="1">
                <a:solidFill>
                  <a:srgbClr val="666666"/>
                </a:solidFill>
                <a:highlight>
                  <a:srgbClr val="FFFFFF"/>
                </a:highlight>
              </a:rPr>
              <a:t> and that technology in general and the Worldwide Web in particular provide an extraordinary opportunity for everyone to share, use, and reuse it. </a:t>
            </a:r>
          </a:p>
          <a:p>
            <a:pPr marL="0" lvl="0" indent="0">
              <a:spcBef>
                <a:spcPts val="1600"/>
              </a:spcBef>
              <a:spcAft>
                <a:spcPts val="1600"/>
              </a:spcAft>
              <a:buNone/>
            </a:pPr>
            <a:r>
              <a:rPr lang="en-GB" sz="2400">
                <a:solidFill>
                  <a:srgbClr val="666666"/>
                </a:solidFill>
                <a:highlight>
                  <a:srgbClr val="FFFFFF"/>
                </a:highlight>
              </a:rPr>
              <a:t>Smith &amp; Casserly, 2006</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Google Shape;84;p17"/>
          <p:cNvSpPr txBox="1">
            <a:spLocks noGrp="1"/>
          </p:cNvSpPr>
          <p:nvPr>
            <p:ph type="title"/>
          </p:nvPr>
        </p:nvSpPr>
        <p:spPr/>
        <p:txBody>
          <a:bodyPr/>
          <a:lstStyle/>
          <a:p>
            <a:pPr lvl="0"/>
            <a:r>
              <a:rPr lang="en-GB"/>
              <a:t>Why upload resources into repositories?</a:t>
            </a:r>
          </a:p>
        </p:txBody>
      </p:sp>
      <p:sp>
        <p:nvSpPr>
          <p:cNvPr id="3" name="Google Shape;85;p17"/>
          <p:cNvSpPr txBox="1">
            <a:spLocks noGrp="1"/>
          </p:cNvSpPr>
          <p:nvPr>
            <p:ph type="body" idx="1"/>
          </p:nvPr>
        </p:nvSpPr>
        <p:spPr/>
        <p:txBody>
          <a:bodyPr/>
          <a:lstStyle/>
          <a:p>
            <a:pPr marL="0" lvl="0" indent="0">
              <a:buNone/>
            </a:pPr>
            <a:r>
              <a:rPr lang="en-GB" sz="2400">
                <a:solidFill>
                  <a:srgbClr val="666666"/>
                </a:solidFill>
                <a:highlight>
                  <a:srgbClr val="FFFFFF"/>
                </a:highlight>
              </a:rPr>
              <a:t>The purpose of Repositories for OER is to support educators in searching for content, sharing their own resources, reusing and evaluating materials, and adapting materials made by or in collaboration with other members of the community.</a:t>
            </a:r>
          </a:p>
          <a:p>
            <a:pPr marL="0" lvl="0" indent="0">
              <a:lnSpc>
                <a:spcPct val="100000"/>
              </a:lnSpc>
              <a:spcBef>
                <a:spcPts val="1600"/>
              </a:spcBef>
              <a:buNone/>
            </a:pPr>
            <a:r>
              <a:rPr lang="en-GB" sz="4800" b="1" i="1">
                <a:solidFill>
                  <a:srgbClr val="4BA173"/>
                </a:solidFill>
              </a:rPr>
              <a:t>Search, share, reuse, collaborate.</a:t>
            </a:r>
            <a:endParaRPr lang="en-GB" sz="2400">
              <a:solidFill>
                <a:srgbClr val="666666"/>
              </a:solidFill>
              <a:highlight>
                <a:srgbClr val="FFFFFF"/>
              </a:highlight>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Google Shape;90;p18"/>
          <p:cNvSpPr txBox="1">
            <a:spLocks noGrp="1"/>
          </p:cNvSpPr>
          <p:nvPr>
            <p:ph type="title"/>
          </p:nvPr>
        </p:nvSpPr>
        <p:spPr>
          <a:xfrm>
            <a:off x="311700" y="172821"/>
            <a:ext cx="8520598" cy="844795"/>
          </a:xfrm>
        </p:spPr>
        <p:txBody>
          <a:bodyPr/>
          <a:lstStyle/>
          <a:p>
            <a:pPr lvl="0"/>
            <a:r>
              <a:rPr lang="en-GB"/>
              <a:t>Quality indicators for repositories - how many kinds of metadata?</a:t>
            </a:r>
          </a:p>
        </p:txBody>
      </p:sp>
      <p:pic>
        <p:nvPicPr>
          <p:cNvPr id="3" name="Google Shape;91;p18">
            <a:extLst>
              <a:ext uri="{FF2B5EF4-FFF2-40B4-BE49-F238E27FC236}">
                <a16:creationId xmlns:a16="http://schemas.microsoft.com/office/drawing/2014/main" id="{00000000-0000-0000-0000-000000000000}"/>
              </a:ext>
            </a:extLst>
          </p:cNvPr>
          <p:cNvPicPr>
            <a:picLocks noChangeAspect="1"/>
          </p:cNvPicPr>
          <p:nvPr/>
        </p:nvPicPr>
        <p:blipFill>
          <a:blip r:embed="rId3">
            <a:alphaModFix/>
          </a:blip>
          <a:stretch>
            <a:fillRect/>
          </a:stretch>
        </p:blipFill>
        <p:spPr>
          <a:xfrm>
            <a:off x="533396" y="1170121"/>
            <a:ext cx="3769796" cy="3820975"/>
          </a:xfrm>
          <a:prstGeom prst="rect">
            <a:avLst/>
          </a:prstGeom>
          <a:noFill/>
          <a:ln cap="flat">
            <a:noFill/>
          </a:ln>
        </p:spPr>
      </p:pic>
      <p:pic>
        <p:nvPicPr>
          <p:cNvPr id="4" name="Google Shape;92;p18">
            <a:extLst>
              <a:ext uri="{FF2B5EF4-FFF2-40B4-BE49-F238E27FC236}">
                <a16:creationId xmlns:a16="http://schemas.microsoft.com/office/drawing/2014/main" id="{00000000-0000-0000-0000-000000000000}"/>
              </a:ext>
            </a:extLst>
          </p:cNvPr>
          <p:cNvPicPr>
            <a:picLocks noChangeAspect="1"/>
          </p:cNvPicPr>
          <p:nvPr/>
        </p:nvPicPr>
        <p:blipFill>
          <a:blip r:embed="rId4">
            <a:alphaModFix/>
          </a:blip>
          <a:stretch>
            <a:fillRect/>
          </a:stretch>
        </p:blipFill>
        <p:spPr>
          <a:xfrm>
            <a:off x="5217602" y="1170121"/>
            <a:ext cx="3417954" cy="3820975"/>
          </a:xfrm>
          <a:prstGeom prst="rect">
            <a:avLst/>
          </a:prstGeom>
          <a:noFill/>
          <a:ln cap="flat">
            <a:noFill/>
          </a:ln>
        </p:spPr>
      </p:pic>
      <p:sp>
        <p:nvSpPr>
          <p:cNvPr id="5" name="Google Shape;93;p18"/>
          <p:cNvSpPr/>
          <p:nvPr/>
        </p:nvSpPr>
        <p:spPr>
          <a:xfrm>
            <a:off x="279650" y="1429746"/>
            <a:ext cx="370203" cy="277803"/>
          </a:xfrm>
          <a:custGeom>
            <a:avLst>
              <a:gd name="f0" fmla="val 13496"/>
              <a:gd name="f1" fmla="val 5400"/>
            </a:avLst>
            <a:gdLst>
              <a:gd name="f2" fmla="val 10800000"/>
              <a:gd name="f3" fmla="val 5400000"/>
              <a:gd name="f4" fmla="val 180"/>
              <a:gd name="f5" fmla="val w"/>
              <a:gd name="f6" fmla="val h"/>
              <a:gd name="f7" fmla="val 0"/>
              <a:gd name="f8" fmla="val 21600"/>
              <a:gd name="f9" fmla="val 10800"/>
              <a:gd name="f10" fmla="+- 0 0 0"/>
              <a:gd name="f11" fmla="+- 0 0 180"/>
              <a:gd name="f12" fmla="*/ f5 1 21600"/>
              <a:gd name="f13" fmla="*/ f6 1 21600"/>
              <a:gd name="f14" fmla="val f7"/>
              <a:gd name="f15" fmla="val f8"/>
              <a:gd name="f16" fmla="pin 0 f0 21600"/>
              <a:gd name="f17" fmla="pin 0 f1 108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2"/>
              <a:gd name="f29" fmla="+- 21600 0 f21"/>
              <a:gd name="f30" fmla="*/ f22 f13 1"/>
              <a:gd name="f31" fmla="*/ f21 f12 1"/>
              <a:gd name="f32" fmla="+- f25 0 f3"/>
              <a:gd name="f33" fmla="+- f26 0 f3"/>
              <a:gd name="f34" fmla="*/ 0 f27 1"/>
              <a:gd name="f35" fmla="*/ 21600 f27 1"/>
              <a:gd name="f36" fmla="*/ f29 f22 1"/>
              <a:gd name="f37" fmla="*/ f28 f13 1"/>
              <a:gd name="f38" fmla="*/ f36 1 10800"/>
              <a:gd name="f39" fmla="*/ f34 1 f27"/>
              <a:gd name="f40" fmla="*/ f35 1 f27"/>
              <a:gd name="f41" fmla="+- f21 f38 0"/>
              <a:gd name="f42" fmla="*/ f39 f12 1"/>
              <a:gd name="f43" fmla="*/ f39 f13 1"/>
              <a:gd name="f44" fmla="*/ f40 f13 1"/>
              <a:gd name="f45" fmla="*/ f41 f12 1"/>
            </a:gdLst>
            <a:ahLst>
              <a:ahXY gdRefX="f0" minX="f7" maxX="f8" gdRefY="f1" minY="f7" maxY="f9">
                <a:pos x="f23" y="f24"/>
              </a:ahXY>
            </a:ahLst>
            <a:cxnLst>
              <a:cxn ang="3cd4">
                <a:pos x="hc" y="t"/>
              </a:cxn>
              <a:cxn ang="0">
                <a:pos x="r" y="vc"/>
              </a:cxn>
              <a:cxn ang="cd4">
                <a:pos x="hc" y="b"/>
              </a:cxn>
              <a:cxn ang="cd2">
                <a:pos x="l" y="vc"/>
              </a:cxn>
              <a:cxn ang="f32">
                <a:pos x="f31" y="f43"/>
              </a:cxn>
              <a:cxn ang="f33">
                <a:pos x="f31" y="f44"/>
              </a:cxn>
            </a:cxnLst>
            <a:rect l="f42" t="f30" r="f45" b="f37"/>
            <a:pathLst>
              <a:path w="21600" h="21600">
                <a:moveTo>
                  <a:pt x="f7" y="f22"/>
                </a:moveTo>
                <a:lnTo>
                  <a:pt x="f21" y="f22"/>
                </a:lnTo>
                <a:lnTo>
                  <a:pt x="f21" y="f7"/>
                </a:lnTo>
                <a:lnTo>
                  <a:pt x="f8" y="f9"/>
                </a:lnTo>
                <a:lnTo>
                  <a:pt x="f21" y="f8"/>
                </a:lnTo>
                <a:lnTo>
                  <a:pt x="f21" y="f28"/>
                </a:lnTo>
                <a:lnTo>
                  <a:pt x="f7" y="f28"/>
                </a:lnTo>
                <a:close/>
              </a:path>
            </a:pathLst>
          </a:custGeom>
          <a:solidFill>
            <a:srgbClr val="63D297"/>
          </a:solidFill>
          <a:ln w="9528" cap="flat">
            <a:solidFill>
              <a:srgbClr val="4BA173"/>
            </a:solidFill>
            <a:prstDash val="solid"/>
            <a:roun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400" b="0" i="0" u="none" strike="noStrike" kern="0" cap="none" spc="0" baseline="0">
              <a:solidFill>
                <a:srgbClr val="000000"/>
              </a:solidFill>
              <a:uFillTx/>
              <a:latin typeface="Arial"/>
              <a:ea typeface="Arial"/>
              <a:cs typeface="Arial"/>
            </a:endParaRPr>
          </a:p>
        </p:txBody>
      </p:sp>
      <p:sp>
        <p:nvSpPr>
          <p:cNvPr id="6" name="Google Shape;94;p18"/>
          <p:cNvSpPr/>
          <p:nvPr/>
        </p:nvSpPr>
        <p:spPr>
          <a:xfrm>
            <a:off x="279650" y="2801346"/>
            <a:ext cx="370203" cy="277803"/>
          </a:xfrm>
          <a:custGeom>
            <a:avLst>
              <a:gd name="f0" fmla="val 13496"/>
              <a:gd name="f1" fmla="val 5400"/>
            </a:avLst>
            <a:gdLst>
              <a:gd name="f2" fmla="val 10800000"/>
              <a:gd name="f3" fmla="val 5400000"/>
              <a:gd name="f4" fmla="val 180"/>
              <a:gd name="f5" fmla="val w"/>
              <a:gd name="f6" fmla="val h"/>
              <a:gd name="f7" fmla="val 0"/>
              <a:gd name="f8" fmla="val 21600"/>
              <a:gd name="f9" fmla="val 10800"/>
              <a:gd name="f10" fmla="+- 0 0 0"/>
              <a:gd name="f11" fmla="+- 0 0 180"/>
              <a:gd name="f12" fmla="*/ f5 1 21600"/>
              <a:gd name="f13" fmla="*/ f6 1 21600"/>
              <a:gd name="f14" fmla="val f7"/>
              <a:gd name="f15" fmla="val f8"/>
              <a:gd name="f16" fmla="pin 0 f0 21600"/>
              <a:gd name="f17" fmla="pin 0 f1 108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2"/>
              <a:gd name="f29" fmla="+- 21600 0 f21"/>
              <a:gd name="f30" fmla="*/ f22 f13 1"/>
              <a:gd name="f31" fmla="*/ f21 f12 1"/>
              <a:gd name="f32" fmla="+- f25 0 f3"/>
              <a:gd name="f33" fmla="+- f26 0 f3"/>
              <a:gd name="f34" fmla="*/ 0 f27 1"/>
              <a:gd name="f35" fmla="*/ 21600 f27 1"/>
              <a:gd name="f36" fmla="*/ f29 f22 1"/>
              <a:gd name="f37" fmla="*/ f28 f13 1"/>
              <a:gd name="f38" fmla="*/ f36 1 10800"/>
              <a:gd name="f39" fmla="*/ f34 1 f27"/>
              <a:gd name="f40" fmla="*/ f35 1 f27"/>
              <a:gd name="f41" fmla="+- f21 f38 0"/>
              <a:gd name="f42" fmla="*/ f39 f12 1"/>
              <a:gd name="f43" fmla="*/ f39 f13 1"/>
              <a:gd name="f44" fmla="*/ f40 f13 1"/>
              <a:gd name="f45" fmla="*/ f41 f12 1"/>
            </a:gdLst>
            <a:ahLst>
              <a:ahXY gdRefX="f0" minX="f7" maxX="f8" gdRefY="f1" minY="f7" maxY="f9">
                <a:pos x="f23" y="f24"/>
              </a:ahXY>
            </a:ahLst>
            <a:cxnLst>
              <a:cxn ang="3cd4">
                <a:pos x="hc" y="t"/>
              </a:cxn>
              <a:cxn ang="0">
                <a:pos x="r" y="vc"/>
              </a:cxn>
              <a:cxn ang="cd4">
                <a:pos x="hc" y="b"/>
              </a:cxn>
              <a:cxn ang="cd2">
                <a:pos x="l" y="vc"/>
              </a:cxn>
              <a:cxn ang="f32">
                <a:pos x="f31" y="f43"/>
              </a:cxn>
              <a:cxn ang="f33">
                <a:pos x="f31" y="f44"/>
              </a:cxn>
            </a:cxnLst>
            <a:rect l="f42" t="f30" r="f45" b="f37"/>
            <a:pathLst>
              <a:path w="21600" h="21600">
                <a:moveTo>
                  <a:pt x="f7" y="f22"/>
                </a:moveTo>
                <a:lnTo>
                  <a:pt x="f21" y="f22"/>
                </a:lnTo>
                <a:lnTo>
                  <a:pt x="f21" y="f7"/>
                </a:lnTo>
                <a:lnTo>
                  <a:pt x="f8" y="f9"/>
                </a:lnTo>
                <a:lnTo>
                  <a:pt x="f21" y="f8"/>
                </a:lnTo>
                <a:lnTo>
                  <a:pt x="f21" y="f28"/>
                </a:lnTo>
                <a:lnTo>
                  <a:pt x="f7" y="f28"/>
                </a:lnTo>
                <a:close/>
              </a:path>
            </a:pathLst>
          </a:custGeom>
          <a:solidFill>
            <a:srgbClr val="63D297"/>
          </a:solidFill>
          <a:ln w="9528" cap="flat">
            <a:solidFill>
              <a:srgbClr val="4BA173"/>
            </a:solidFill>
            <a:prstDash val="solid"/>
            <a:roun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400" b="0" i="0" u="none" strike="noStrike" kern="0" cap="none" spc="0" baseline="0">
              <a:solidFill>
                <a:srgbClr val="000000"/>
              </a:solidFill>
              <a:uFillTx/>
              <a:latin typeface="Arial"/>
              <a:ea typeface="Arial"/>
              <a:cs typeface="Arial"/>
            </a:endParaRPr>
          </a:p>
        </p:txBody>
      </p:sp>
      <p:sp>
        <p:nvSpPr>
          <p:cNvPr id="7" name="Google Shape;95;p18"/>
          <p:cNvSpPr/>
          <p:nvPr/>
        </p:nvSpPr>
        <p:spPr>
          <a:xfrm>
            <a:off x="203454" y="3487146"/>
            <a:ext cx="370203" cy="277803"/>
          </a:xfrm>
          <a:custGeom>
            <a:avLst>
              <a:gd name="f0" fmla="val 13496"/>
              <a:gd name="f1" fmla="val 5400"/>
            </a:avLst>
            <a:gdLst>
              <a:gd name="f2" fmla="val 10800000"/>
              <a:gd name="f3" fmla="val 5400000"/>
              <a:gd name="f4" fmla="val 180"/>
              <a:gd name="f5" fmla="val w"/>
              <a:gd name="f6" fmla="val h"/>
              <a:gd name="f7" fmla="val 0"/>
              <a:gd name="f8" fmla="val 21600"/>
              <a:gd name="f9" fmla="val 10800"/>
              <a:gd name="f10" fmla="+- 0 0 0"/>
              <a:gd name="f11" fmla="+- 0 0 180"/>
              <a:gd name="f12" fmla="*/ f5 1 21600"/>
              <a:gd name="f13" fmla="*/ f6 1 21600"/>
              <a:gd name="f14" fmla="val f7"/>
              <a:gd name="f15" fmla="val f8"/>
              <a:gd name="f16" fmla="pin 0 f0 21600"/>
              <a:gd name="f17" fmla="pin 0 f1 108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2"/>
              <a:gd name="f29" fmla="+- 21600 0 f21"/>
              <a:gd name="f30" fmla="*/ f22 f13 1"/>
              <a:gd name="f31" fmla="*/ f21 f12 1"/>
              <a:gd name="f32" fmla="+- f25 0 f3"/>
              <a:gd name="f33" fmla="+- f26 0 f3"/>
              <a:gd name="f34" fmla="*/ 0 f27 1"/>
              <a:gd name="f35" fmla="*/ 21600 f27 1"/>
              <a:gd name="f36" fmla="*/ f29 f22 1"/>
              <a:gd name="f37" fmla="*/ f28 f13 1"/>
              <a:gd name="f38" fmla="*/ f36 1 10800"/>
              <a:gd name="f39" fmla="*/ f34 1 f27"/>
              <a:gd name="f40" fmla="*/ f35 1 f27"/>
              <a:gd name="f41" fmla="+- f21 f38 0"/>
              <a:gd name="f42" fmla="*/ f39 f12 1"/>
              <a:gd name="f43" fmla="*/ f39 f13 1"/>
              <a:gd name="f44" fmla="*/ f40 f13 1"/>
              <a:gd name="f45" fmla="*/ f41 f12 1"/>
            </a:gdLst>
            <a:ahLst>
              <a:ahXY gdRefX="f0" minX="f7" maxX="f8" gdRefY="f1" minY="f7" maxY="f9">
                <a:pos x="f23" y="f24"/>
              </a:ahXY>
            </a:ahLst>
            <a:cxnLst>
              <a:cxn ang="3cd4">
                <a:pos x="hc" y="t"/>
              </a:cxn>
              <a:cxn ang="0">
                <a:pos x="r" y="vc"/>
              </a:cxn>
              <a:cxn ang="cd4">
                <a:pos x="hc" y="b"/>
              </a:cxn>
              <a:cxn ang="cd2">
                <a:pos x="l" y="vc"/>
              </a:cxn>
              <a:cxn ang="f32">
                <a:pos x="f31" y="f43"/>
              </a:cxn>
              <a:cxn ang="f33">
                <a:pos x="f31" y="f44"/>
              </a:cxn>
            </a:cxnLst>
            <a:rect l="f42" t="f30" r="f45" b="f37"/>
            <a:pathLst>
              <a:path w="21600" h="21600">
                <a:moveTo>
                  <a:pt x="f7" y="f22"/>
                </a:moveTo>
                <a:lnTo>
                  <a:pt x="f21" y="f22"/>
                </a:lnTo>
                <a:lnTo>
                  <a:pt x="f21" y="f7"/>
                </a:lnTo>
                <a:lnTo>
                  <a:pt x="f8" y="f9"/>
                </a:lnTo>
                <a:lnTo>
                  <a:pt x="f21" y="f8"/>
                </a:lnTo>
                <a:lnTo>
                  <a:pt x="f21" y="f28"/>
                </a:lnTo>
                <a:lnTo>
                  <a:pt x="f7" y="f28"/>
                </a:lnTo>
                <a:close/>
              </a:path>
            </a:pathLst>
          </a:custGeom>
          <a:solidFill>
            <a:srgbClr val="63D297"/>
          </a:solidFill>
          <a:ln w="9528" cap="flat">
            <a:solidFill>
              <a:srgbClr val="4BA173"/>
            </a:solidFill>
            <a:prstDash val="solid"/>
            <a:roun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400" b="0" i="0" u="none" strike="noStrike" kern="0" cap="none" spc="0" baseline="0">
              <a:solidFill>
                <a:srgbClr val="000000"/>
              </a:solidFill>
              <a:uFillTx/>
              <a:latin typeface="Arial"/>
              <a:ea typeface="Arial"/>
              <a:cs typeface="Arial"/>
            </a:endParaRPr>
          </a:p>
        </p:txBody>
      </p:sp>
      <p:sp>
        <p:nvSpPr>
          <p:cNvPr id="8" name="Google Shape;96;p18"/>
          <p:cNvSpPr/>
          <p:nvPr/>
        </p:nvSpPr>
        <p:spPr>
          <a:xfrm>
            <a:off x="203454" y="4249152"/>
            <a:ext cx="370203" cy="277803"/>
          </a:xfrm>
          <a:custGeom>
            <a:avLst>
              <a:gd name="f0" fmla="val 13496"/>
              <a:gd name="f1" fmla="val 5400"/>
            </a:avLst>
            <a:gdLst>
              <a:gd name="f2" fmla="val 10800000"/>
              <a:gd name="f3" fmla="val 5400000"/>
              <a:gd name="f4" fmla="val 180"/>
              <a:gd name="f5" fmla="val w"/>
              <a:gd name="f6" fmla="val h"/>
              <a:gd name="f7" fmla="val 0"/>
              <a:gd name="f8" fmla="val 21600"/>
              <a:gd name="f9" fmla="val 10800"/>
              <a:gd name="f10" fmla="+- 0 0 0"/>
              <a:gd name="f11" fmla="+- 0 0 180"/>
              <a:gd name="f12" fmla="*/ f5 1 21600"/>
              <a:gd name="f13" fmla="*/ f6 1 21600"/>
              <a:gd name="f14" fmla="val f7"/>
              <a:gd name="f15" fmla="val f8"/>
              <a:gd name="f16" fmla="pin 0 f0 21600"/>
              <a:gd name="f17" fmla="pin 0 f1 108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2"/>
              <a:gd name="f29" fmla="+- 21600 0 f21"/>
              <a:gd name="f30" fmla="*/ f22 f13 1"/>
              <a:gd name="f31" fmla="*/ f21 f12 1"/>
              <a:gd name="f32" fmla="+- f25 0 f3"/>
              <a:gd name="f33" fmla="+- f26 0 f3"/>
              <a:gd name="f34" fmla="*/ 0 f27 1"/>
              <a:gd name="f35" fmla="*/ 21600 f27 1"/>
              <a:gd name="f36" fmla="*/ f29 f22 1"/>
              <a:gd name="f37" fmla="*/ f28 f13 1"/>
              <a:gd name="f38" fmla="*/ f36 1 10800"/>
              <a:gd name="f39" fmla="*/ f34 1 f27"/>
              <a:gd name="f40" fmla="*/ f35 1 f27"/>
              <a:gd name="f41" fmla="+- f21 f38 0"/>
              <a:gd name="f42" fmla="*/ f39 f12 1"/>
              <a:gd name="f43" fmla="*/ f39 f13 1"/>
              <a:gd name="f44" fmla="*/ f40 f13 1"/>
              <a:gd name="f45" fmla="*/ f41 f12 1"/>
            </a:gdLst>
            <a:ahLst>
              <a:ahXY gdRefX="f0" minX="f7" maxX="f8" gdRefY="f1" minY="f7" maxY="f9">
                <a:pos x="f23" y="f24"/>
              </a:ahXY>
            </a:ahLst>
            <a:cxnLst>
              <a:cxn ang="3cd4">
                <a:pos x="hc" y="t"/>
              </a:cxn>
              <a:cxn ang="0">
                <a:pos x="r" y="vc"/>
              </a:cxn>
              <a:cxn ang="cd4">
                <a:pos x="hc" y="b"/>
              </a:cxn>
              <a:cxn ang="cd2">
                <a:pos x="l" y="vc"/>
              </a:cxn>
              <a:cxn ang="f32">
                <a:pos x="f31" y="f43"/>
              </a:cxn>
              <a:cxn ang="f33">
                <a:pos x="f31" y="f44"/>
              </a:cxn>
            </a:cxnLst>
            <a:rect l="f42" t="f30" r="f45" b="f37"/>
            <a:pathLst>
              <a:path w="21600" h="21600">
                <a:moveTo>
                  <a:pt x="f7" y="f22"/>
                </a:moveTo>
                <a:lnTo>
                  <a:pt x="f21" y="f22"/>
                </a:lnTo>
                <a:lnTo>
                  <a:pt x="f21" y="f7"/>
                </a:lnTo>
                <a:lnTo>
                  <a:pt x="f8" y="f9"/>
                </a:lnTo>
                <a:lnTo>
                  <a:pt x="f21" y="f8"/>
                </a:lnTo>
                <a:lnTo>
                  <a:pt x="f21" y="f28"/>
                </a:lnTo>
                <a:lnTo>
                  <a:pt x="f7" y="f28"/>
                </a:lnTo>
                <a:close/>
              </a:path>
            </a:pathLst>
          </a:custGeom>
          <a:solidFill>
            <a:srgbClr val="63D297"/>
          </a:solidFill>
          <a:ln w="9528" cap="flat">
            <a:solidFill>
              <a:srgbClr val="4BA173"/>
            </a:solidFill>
            <a:prstDash val="solid"/>
            <a:roun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400" b="0" i="0" u="none" strike="noStrike" kern="0" cap="none" spc="0" baseline="0">
              <a:solidFill>
                <a:srgbClr val="000000"/>
              </a:solidFill>
              <a:uFillTx/>
              <a:latin typeface="Arial"/>
              <a:ea typeface="Arial"/>
              <a:cs typeface="Arial"/>
            </a:endParaRPr>
          </a:p>
        </p:txBody>
      </p:sp>
      <p:sp>
        <p:nvSpPr>
          <p:cNvPr id="9" name="Google Shape;97;p18"/>
          <p:cNvSpPr/>
          <p:nvPr/>
        </p:nvSpPr>
        <p:spPr>
          <a:xfrm>
            <a:off x="203454" y="2115546"/>
            <a:ext cx="370203" cy="277803"/>
          </a:xfrm>
          <a:custGeom>
            <a:avLst>
              <a:gd name="f0" fmla="val 13496"/>
              <a:gd name="f1" fmla="val 5400"/>
            </a:avLst>
            <a:gdLst>
              <a:gd name="f2" fmla="val 10800000"/>
              <a:gd name="f3" fmla="val 5400000"/>
              <a:gd name="f4" fmla="val 180"/>
              <a:gd name="f5" fmla="val w"/>
              <a:gd name="f6" fmla="val h"/>
              <a:gd name="f7" fmla="val 0"/>
              <a:gd name="f8" fmla="val 21600"/>
              <a:gd name="f9" fmla="val 10800"/>
              <a:gd name="f10" fmla="+- 0 0 0"/>
              <a:gd name="f11" fmla="+- 0 0 180"/>
              <a:gd name="f12" fmla="*/ f5 1 21600"/>
              <a:gd name="f13" fmla="*/ f6 1 21600"/>
              <a:gd name="f14" fmla="val f7"/>
              <a:gd name="f15" fmla="val f8"/>
              <a:gd name="f16" fmla="pin 0 f0 21600"/>
              <a:gd name="f17" fmla="pin 0 f1 108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2"/>
              <a:gd name="f29" fmla="+- 21600 0 f21"/>
              <a:gd name="f30" fmla="*/ f22 f13 1"/>
              <a:gd name="f31" fmla="*/ f21 f12 1"/>
              <a:gd name="f32" fmla="+- f25 0 f3"/>
              <a:gd name="f33" fmla="+- f26 0 f3"/>
              <a:gd name="f34" fmla="*/ 0 f27 1"/>
              <a:gd name="f35" fmla="*/ 21600 f27 1"/>
              <a:gd name="f36" fmla="*/ f29 f22 1"/>
              <a:gd name="f37" fmla="*/ f28 f13 1"/>
              <a:gd name="f38" fmla="*/ f36 1 10800"/>
              <a:gd name="f39" fmla="*/ f34 1 f27"/>
              <a:gd name="f40" fmla="*/ f35 1 f27"/>
              <a:gd name="f41" fmla="+- f21 f38 0"/>
              <a:gd name="f42" fmla="*/ f39 f12 1"/>
              <a:gd name="f43" fmla="*/ f39 f13 1"/>
              <a:gd name="f44" fmla="*/ f40 f13 1"/>
              <a:gd name="f45" fmla="*/ f41 f12 1"/>
            </a:gdLst>
            <a:ahLst>
              <a:ahXY gdRefX="f0" minX="f7" maxX="f8" gdRefY="f1" minY="f7" maxY="f9">
                <a:pos x="f23" y="f24"/>
              </a:ahXY>
            </a:ahLst>
            <a:cxnLst>
              <a:cxn ang="3cd4">
                <a:pos x="hc" y="t"/>
              </a:cxn>
              <a:cxn ang="0">
                <a:pos x="r" y="vc"/>
              </a:cxn>
              <a:cxn ang="cd4">
                <a:pos x="hc" y="b"/>
              </a:cxn>
              <a:cxn ang="cd2">
                <a:pos x="l" y="vc"/>
              </a:cxn>
              <a:cxn ang="f32">
                <a:pos x="f31" y="f43"/>
              </a:cxn>
              <a:cxn ang="f33">
                <a:pos x="f31" y="f44"/>
              </a:cxn>
            </a:cxnLst>
            <a:rect l="f42" t="f30" r="f45" b="f37"/>
            <a:pathLst>
              <a:path w="21600" h="21600">
                <a:moveTo>
                  <a:pt x="f7" y="f22"/>
                </a:moveTo>
                <a:lnTo>
                  <a:pt x="f21" y="f22"/>
                </a:lnTo>
                <a:lnTo>
                  <a:pt x="f21" y="f7"/>
                </a:lnTo>
                <a:lnTo>
                  <a:pt x="f8" y="f9"/>
                </a:lnTo>
                <a:lnTo>
                  <a:pt x="f21" y="f8"/>
                </a:lnTo>
                <a:lnTo>
                  <a:pt x="f21" y="f28"/>
                </a:lnTo>
                <a:lnTo>
                  <a:pt x="f7" y="f28"/>
                </a:lnTo>
                <a:close/>
              </a:path>
            </a:pathLst>
          </a:custGeom>
          <a:solidFill>
            <a:srgbClr val="63D297"/>
          </a:solidFill>
          <a:ln w="9528" cap="flat">
            <a:solidFill>
              <a:srgbClr val="4BA173"/>
            </a:solidFill>
            <a:prstDash val="solid"/>
            <a:roun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400" b="0" i="0" u="none" strike="noStrike" kern="0" cap="none" spc="0" baseline="0">
              <a:solidFill>
                <a:srgbClr val="000000"/>
              </a:solidFill>
              <a:uFillTx/>
              <a:latin typeface="Arial"/>
              <a:ea typeface="Arial"/>
              <a:cs typeface="Arial"/>
            </a:endParaRPr>
          </a:p>
        </p:txBody>
      </p:sp>
      <p:sp>
        <p:nvSpPr>
          <p:cNvPr id="10" name="Google Shape;98;p18"/>
          <p:cNvSpPr/>
          <p:nvPr/>
        </p:nvSpPr>
        <p:spPr>
          <a:xfrm>
            <a:off x="4851650" y="1353549"/>
            <a:ext cx="370203" cy="277803"/>
          </a:xfrm>
          <a:custGeom>
            <a:avLst>
              <a:gd name="f0" fmla="val 13496"/>
              <a:gd name="f1" fmla="val 5400"/>
            </a:avLst>
            <a:gdLst>
              <a:gd name="f2" fmla="val 10800000"/>
              <a:gd name="f3" fmla="val 5400000"/>
              <a:gd name="f4" fmla="val 180"/>
              <a:gd name="f5" fmla="val w"/>
              <a:gd name="f6" fmla="val h"/>
              <a:gd name="f7" fmla="val 0"/>
              <a:gd name="f8" fmla="val 21600"/>
              <a:gd name="f9" fmla="val 10800"/>
              <a:gd name="f10" fmla="+- 0 0 0"/>
              <a:gd name="f11" fmla="+- 0 0 180"/>
              <a:gd name="f12" fmla="*/ f5 1 21600"/>
              <a:gd name="f13" fmla="*/ f6 1 21600"/>
              <a:gd name="f14" fmla="val f7"/>
              <a:gd name="f15" fmla="val f8"/>
              <a:gd name="f16" fmla="pin 0 f0 21600"/>
              <a:gd name="f17" fmla="pin 0 f1 108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2"/>
              <a:gd name="f29" fmla="+- 21600 0 f21"/>
              <a:gd name="f30" fmla="*/ f22 f13 1"/>
              <a:gd name="f31" fmla="*/ f21 f12 1"/>
              <a:gd name="f32" fmla="+- f25 0 f3"/>
              <a:gd name="f33" fmla="+- f26 0 f3"/>
              <a:gd name="f34" fmla="*/ 0 f27 1"/>
              <a:gd name="f35" fmla="*/ 21600 f27 1"/>
              <a:gd name="f36" fmla="*/ f29 f22 1"/>
              <a:gd name="f37" fmla="*/ f28 f13 1"/>
              <a:gd name="f38" fmla="*/ f36 1 10800"/>
              <a:gd name="f39" fmla="*/ f34 1 f27"/>
              <a:gd name="f40" fmla="*/ f35 1 f27"/>
              <a:gd name="f41" fmla="+- f21 f38 0"/>
              <a:gd name="f42" fmla="*/ f39 f12 1"/>
              <a:gd name="f43" fmla="*/ f39 f13 1"/>
              <a:gd name="f44" fmla="*/ f40 f13 1"/>
              <a:gd name="f45" fmla="*/ f41 f12 1"/>
            </a:gdLst>
            <a:ahLst>
              <a:ahXY gdRefX="f0" minX="f7" maxX="f8" gdRefY="f1" minY="f7" maxY="f9">
                <a:pos x="f23" y="f24"/>
              </a:ahXY>
            </a:ahLst>
            <a:cxnLst>
              <a:cxn ang="3cd4">
                <a:pos x="hc" y="t"/>
              </a:cxn>
              <a:cxn ang="0">
                <a:pos x="r" y="vc"/>
              </a:cxn>
              <a:cxn ang="cd4">
                <a:pos x="hc" y="b"/>
              </a:cxn>
              <a:cxn ang="cd2">
                <a:pos x="l" y="vc"/>
              </a:cxn>
              <a:cxn ang="f32">
                <a:pos x="f31" y="f43"/>
              </a:cxn>
              <a:cxn ang="f33">
                <a:pos x="f31" y="f44"/>
              </a:cxn>
            </a:cxnLst>
            <a:rect l="f42" t="f30" r="f45" b="f37"/>
            <a:pathLst>
              <a:path w="21600" h="21600">
                <a:moveTo>
                  <a:pt x="f7" y="f22"/>
                </a:moveTo>
                <a:lnTo>
                  <a:pt x="f21" y="f22"/>
                </a:lnTo>
                <a:lnTo>
                  <a:pt x="f21" y="f7"/>
                </a:lnTo>
                <a:lnTo>
                  <a:pt x="f8" y="f9"/>
                </a:lnTo>
                <a:lnTo>
                  <a:pt x="f21" y="f8"/>
                </a:lnTo>
                <a:lnTo>
                  <a:pt x="f21" y="f28"/>
                </a:lnTo>
                <a:lnTo>
                  <a:pt x="f7" y="f28"/>
                </a:lnTo>
                <a:close/>
              </a:path>
            </a:pathLst>
          </a:custGeom>
          <a:solidFill>
            <a:srgbClr val="63D297"/>
          </a:solidFill>
          <a:ln w="9528" cap="flat">
            <a:solidFill>
              <a:srgbClr val="4BA173"/>
            </a:solidFill>
            <a:prstDash val="solid"/>
            <a:roun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400" b="0" i="0" u="none" strike="noStrike" kern="0" cap="none" spc="0" baseline="0">
              <a:solidFill>
                <a:srgbClr val="000000"/>
              </a:solidFill>
              <a:uFillTx/>
              <a:latin typeface="Arial"/>
              <a:ea typeface="Arial"/>
              <a:cs typeface="Arial"/>
            </a:endParaRPr>
          </a:p>
        </p:txBody>
      </p:sp>
      <p:sp>
        <p:nvSpPr>
          <p:cNvPr id="11" name="Google Shape;99;p18"/>
          <p:cNvSpPr/>
          <p:nvPr/>
        </p:nvSpPr>
        <p:spPr>
          <a:xfrm>
            <a:off x="4927847" y="3944346"/>
            <a:ext cx="370203" cy="277803"/>
          </a:xfrm>
          <a:custGeom>
            <a:avLst>
              <a:gd name="f0" fmla="val 13496"/>
              <a:gd name="f1" fmla="val 5400"/>
            </a:avLst>
            <a:gdLst>
              <a:gd name="f2" fmla="val 10800000"/>
              <a:gd name="f3" fmla="val 5400000"/>
              <a:gd name="f4" fmla="val 180"/>
              <a:gd name="f5" fmla="val w"/>
              <a:gd name="f6" fmla="val h"/>
              <a:gd name="f7" fmla="val 0"/>
              <a:gd name="f8" fmla="val 21600"/>
              <a:gd name="f9" fmla="val 10800"/>
              <a:gd name="f10" fmla="+- 0 0 0"/>
              <a:gd name="f11" fmla="+- 0 0 180"/>
              <a:gd name="f12" fmla="*/ f5 1 21600"/>
              <a:gd name="f13" fmla="*/ f6 1 21600"/>
              <a:gd name="f14" fmla="val f7"/>
              <a:gd name="f15" fmla="val f8"/>
              <a:gd name="f16" fmla="pin 0 f0 21600"/>
              <a:gd name="f17" fmla="pin 0 f1 108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2"/>
              <a:gd name="f29" fmla="+- 21600 0 f21"/>
              <a:gd name="f30" fmla="*/ f22 f13 1"/>
              <a:gd name="f31" fmla="*/ f21 f12 1"/>
              <a:gd name="f32" fmla="+- f25 0 f3"/>
              <a:gd name="f33" fmla="+- f26 0 f3"/>
              <a:gd name="f34" fmla="*/ 0 f27 1"/>
              <a:gd name="f35" fmla="*/ 21600 f27 1"/>
              <a:gd name="f36" fmla="*/ f29 f22 1"/>
              <a:gd name="f37" fmla="*/ f28 f13 1"/>
              <a:gd name="f38" fmla="*/ f36 1 10800"/>
              <a:gd name="f39" fmla="*/ f34 1 f27"/>
              <a:gd name="f40" fmla="*/ f35 1 f27"/>
              <a:gd name="f41" fmla="+- f21 f38 0"/>
              <a:gd name="f42" fmla="*/ f39 f12 1"/>
              <a:gd name="f43" fmla="*/ f39 f13 1"/>
              <a:gd name="f44" fmla="*/ f40 f13 1"/>
              <a:gd name="f45" fmla="*/ f41 f12 1"/>
            </a:gdLst>
            <a:ahLst>
              <a:ahXY gdRefX="f0" minX="f7" maxX="f8" gdRefY="f1" minY="f7" maxY="f9">
                <a:pos x="f23" y="f24"/>
              </a:ahXY>
            </a:ahLst>
            <a:cxnLst>
              <a:cxn ang="3cd4">
                <a:pos x="hc" y="t"/>
              </a:cxn>
              <a:cxn ang="0">
                <a:pos x="r" y="vc"/>
              </a:cxn>
              <a:cxn ang="cd4">
                <a:pos x="hc" y="b"/>
              </a:cxn>
              <a:cxn ang="cd2">
                <a:pos x="l" y="vc"/>
              </a:cxn>
              <a:cxn ang="f32">
                <a:pos x="f31" y="f43"/>
              </a:cxn>
              <a:cxn ang="f33">
                <a:pos x="f31" y="f44"/>
              </a:cxn>
            </a:cxnLst>
            <a:rect l="f42" t="f30" r="f45" b="f37"/>
            <a:pathLst>
              <a:path w="21600" h="21600">
                <a:moveTo>
                  <a:pt x="f7" y="f22"/>
                </a:moveTo>
                <a:lnTo>
                  <a:pt x="f21" y="f22"/>
                </a:lnTo>
                <a:lnTo>
                  <a:pt x="f21" y="f7"/>
                </a:lnTo>
                <a:lnTo>
                  <a:pt x="f8" y="f9"/>
                </a:lnTo>
                <a:lnTo>
                  <a:pt x="f21" y="f8"/>
                </a:lnTo>
                <a:lnTo>
                  <a:pt x="f21" y="f28"/>
                </a:lnTo>
                <a:lnTo>
                  <a:pt x="f7" y="f28"/>
                </a:lnTo>
                <a:close/>
              </a:path>
            </a:pathLst>
          </a:custGeom>
          <a:solidFill>
            <a:srgbClr val="63D297"/>
          </a:solidFill>
          <a:ln w="9528" cap="flat">
            <a:solidFill>
              <a:srgbClr val="4BA173"/>
            </a:solidFill>
            <a:prstDash val="solid"/>
            <a:roun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400" b="0" i="0" u="none" strike="noStrike" kern="0" cap="none" spc="0" baseline="0">
              <a:solidFill>
                <a:srgbClr val="000000"/>
              </a:solidFill>
              <a:uFillTx/>
              <a:latin typeface="Arial"/>
              <a:ea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Google Shape;104;p19"/>
          <p:cNvSpPr txBox="1">
            <a:spLocks noGrp="1"/>
          </p:cNvSpPr>
          <p:nvPr>
            <p:ph type="title"/>
          </p:nvPr>
        </p:nvSpPr>
        <p:spPr/>
        <p:txBody>
          <a:bodyPr/>
          <a:lstStyle/>
          <a:p>
            <a:pPr lvl="0"/>
            <a:r>
              <a:rPr lang="en-GB"/>
              <a:t>Current repositories: work in progress</a:t>
            </a:r>
          </a:p>
        </p:txBody>
      </p:sp>
      <p:pic>
        <p:nvPicPr>
          <p:cNvPr id="3" name="Google Shape;105;p19">
            <a:extLst>
              <a:ext uri="{FF2B5EF4-FFF2-40B4-BE49-F238E27FC236}">
                <a16:creationId xmlns:a16="http://schemas.microsoft.com/office/drawing/2014/main" id="{00000000-0000-0000-0000-000000000000}"/>
              </a:ext>
            </a:extLst>
          </p:cNvPr>
          <p:cNvPicPr>
            <a:picLocks noChangeAspect="1"/>
          </p:cNvPicPr>
          <p:nvPr/>
        </p:nvPicPr>
        <p:blipFill>
          <a:blip r:embed="rId3">
            <a:alphaModFix/>
          </a:blip>
          <a:stretch>
            <a:fillRect/>
          </a:stretch>
        </p:blipFill>
        <p:spPr>
          <a:xfrm>
            <a:off x="457200" y="977639"/>
            <a:ext cx="8153403" cy="4065861"/>
          </a:xfrm>
          <a:prstGeom prst="rect">
            <a:avLst/>
          </a:prstGeom>
          <a:noFill/>
          <a:ln cap="flat">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Google Shape;110;p20"/>
          <p:cNvSpPr txBox="1">
            <a:spLocks noGrp="1"/>
          </p:cNvSpPr>
          <p:nvPr>
            <p:ph type="title"/>
          </p:nvPr>
        </p:nvSpPr>
        <p:spPr/>
        <p:txBody>
          <a:bodyPr/>
          <a:lstStyle/>
          <a:p>
            <a:pPr lvl="0"/>
            <a:r>
              <a:rPr lang="en-GB"/>
              <a:t>Why have metadata - of whatever kind?</a:t>
            </a:r>
          </a:p>
        </p:txBody>
      </p:sp>
      <p:sp>
        <p:nvSpPr>
          <p:cNvPr id="3" name="Google Shape;111;p20"/>
          <p:cNvSpPr txBox="1">
            <a:spLocks noGrp="1"/>
          </p:cNvSpPr>
          <p:nvPr>
            <p:ph type="body" idx="1"/>
          </p:nvPr>
        </p:nvSpPr>
        <p:spPr/>
        <p:txBody>
          <a:bodyPr/>
          <a:lstStyle/>
          <a:p>
            <a:pPr marL="0" lvl="0" indent="0">
              <a:spcAft>
                <a:spcPts val="1600"/>
              </a:spcAft>
              <a:buNone/>
            </a:pPr>
            <a:r>
              <a:rPr lang="en-GB" sz="3600" b="1">
                <a:solidFill>
                  <a:srgbClr val="666666"/>
                </a:solidFill>
                <a:highlight>
                  <a:srgbClr val="FFFFFF"/>
                </a:highlight>
              </a:rPr>
              <a:t>This should help people to find a resource but also, to understand the context or purpose a resource was created for, in order to help them use, repurpose, and remix it in new ways.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Google Shape;116;p21"/>
          <p:cNvSpPr txBox="1">
            <a:spLocks noGrp="1"/>
          </p:cNvSpPr>
          <p:nvPr>
            <p:ph type="title"/>
          </p:nvPr>
        </p:nvSpPr>
        <p:spPr/>
        <p:txBody>
          <a:bodyPr/>
          <a:lstStyle/>
          <a:p>
            <a:endParaRPr lang="en-GB"/>
          </a:p>
        </p:txBody>
      </p:sp>
      <p:sp>
        <p:nvSpPr>
          <p:cNvPr id="3" name="Google Shape;117;p21"/>
          <p:cNvSpPr txBox="1">
            <a:spLocks noGrp="1"/>
          </p:cNvSpPr>
          <p:nvPr>
            <p:ph type="body" idx="1"/>
          </p:nvPr>
        </p:nvSpPr>
        <p:spPr/>
        <p:txBody>
          <a:bodyPr/>
          <a:lstStyle/>
          <a:p>
            <a:endParaRPr lang="en-GB"/>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Spearmin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330</Words>
  <PresentationFormat>Widescreen</PresentationFormat>
  <Paragraphs>29</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Proxima Nova</vt:lpstr>
      <vt:lpstr>Spearmint</vt:lpstr>
      <vt:lpstr> Search, share, reuse, collaborate! Repositories and metadata for open educational resources</vt:lpstr>
      <vt:lpstr>Metadata?</vt:lpstr>
      <vt:lpstr>OER vs Learning Objects</vt:lpstr>
      <vt:lpstr>Why Open Educational Resources?</vt:lpstr>
      <vt:lpstr>Why upload resources into repositories?</vt:lpstr>
      <vt:lpstr>Quality indicators for repositories - how many kinds of metadata?</vt:lpstr>
      <vt:lpstr>Current repositories: work in progress</vt:lpstr>
      <vt:lpstr>Why have metadata - of whatever kind?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modified xsi:type="dcterms:W3CDTF">2019-01-18T17:57:58Z</dcterms:modified>
</cp:coreProperties>
</file>